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3"/>
  </p:notesMasterIdLst>
  <p:handoutMasterIdLst>
    <p:handoutMasterId r:id="rId64"/>
  </p:handoutMasterIdLst>
  <p:sldIdLst>
    <p:sldId id="4845" r:id="rId2"/>
    <p:sldId id="4849" r:id="rId3"/>
    <p:sldId id="4850" r:id="rId4"/>
    <p:sldId id="4851" r:id="rId5"/>
    <p:sldId id="4852" r:id="rId6"/>
    <p:sldId id="4853" r:id="rId7"/>
    <p:sldId id="4854" r:id="rId8"/>
    <p:sldId id="4910" r:id="rId9"/>
    <p:sldId id="4856" r:id="rId10"/>
    <p:sldId id="4857" r:id="rId11"/>
    <p:sldId id="4858" r:id="rId12"/>
    <p:sldId id="4911" r:id="rId13"/>
    <p:sldId id="4860" r:id="rId14"/>
    <p:sldId id="4912" r:id="rId15"/>
    <p:sldId id="4862" r:id="rId16"/>
    <p:sldId id="5354" r:id="rId17"/>
    <p:sldId id="5351" r:id="rId18"/>
    <p:sldId id="5352" r:id="rId19"/>
    <p:sldId id="5353" r:id="rId20"/>
    <p:sldId id="5367" r:id="rId21"/>
    <p:sldId id="5368" r:id="rId22"/>
    <p:sldId id="5369" r:id="rId23"/>
    <p:sldId id="5370" r:id="rId24"/>
    <p:sldId id="5372" r:id="rId25"/>
    <p:sldId id="5373" r:id="rId26"/>
    <p:sldId id="4874" r:id="rId27"/>
    <p:sldId id="4875" r:id="rId28"/>
    <p:sldId id="4876" r:id="rId29"/>
    <p:sldId id="4877" r:id="rId30"/>
    <p:sldId id="5355" r:id="rId31"/>
    <p:sldId id="5356" r:id="rId32"/>
    <p:sldId id="5357" r:id="rId33"/>
    <p:sldId id="5358" r:id="rId34"/>
    <p:sldId id="5359" r:id="rId35"/>
    <p:sldId id="5360" r:id="rId36"/>
    <p:sldId id="5361" r:id="rId37"/>
    <p:sldId id="5362" r:id="rId38"/>
    <p:sldId id="5363" r:id="rId39"/>
    <p:sldId id="4878" r:id="rId40"/>
    <p:sldId id="4882" r:id="rId41"/>
    <p:sldId id="4883" r:id="rId42"/>
    <p:sldId id="4884" r:id="rId43"/>
    <p:sldId id="4885" r:id="rId44"/>
    <p:sldId id="4886" r:id="rId45"/>
    <p:sldId id="4887" r:id="rId46"/>
    <p:sldId id="4888" r:id="rId47"/>
    <p:sldId id="4889" r:id="rId48"/>
    <p:sldId id="4890" r:id="rId49"/>
    <p:sldId id="4891" r:id="rId50"/>
    <p:sldId id="4892" r:id="rId51"/>
    <p:sldId id="4893" r:id="rId52"/>
    <p:sldId id="4894" r:id="rId53"/>
    <p:sldId id="4895" r:id="rId54"/>
    <p:sldId id="4896" r:id="rId55"/>
    <p:sldId id="4897" r:id="rId56"/>
    <p:sldId id="4898" r:id="rId57"/>
    <p:sldId id="4900" r:id="rId58"/>
    <p:sldId id="4901" r:id="rId59"/>
    <p:sldId id="4902" r:id="rId60"/>
    <p:sldId id="4903" r:id="rId61"/>
    <p:sldId id="4905" r:id="rId62"/>
  </p:sldIdLst>
  <p:sldSz cx="12192000" cy="6858000"/>
  <p:notesSz cx="6797675" cy="9929813"/>
  <p:custDataLst>
    <p:tags r:id="rId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70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Tian Ming" initials="TM" lastIdx="7" clrIdx="6"/>
  <p:cmAuthor id="1" name="Microsoft Office User" initials="MOU" lastIdx="62" clrIdx="0"/>
  <p:cmAuthor id="2" name="Windows 用户" initials="W用" lastIdx="26" clrIdx="1"/>
  <p:cmAuthor id="3" name="yhm7426" initials="y" lastIdx="14" clrIdx="2"/>
  <p:cmAuthor id="4" name="yulan" initials="y" lastIdx="6" clrIdx="3"/>
  <p:cmAuthor id="5" name="汪 越" initials="汪" lastIdx="10" clrIdx="4"/>
  <p:cmAuthor id="6" name="Microsoft 帐户" initials="M帐"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7751"/>
    <a:srgbClr val="FBB065"/>
    <a:srgbClr val="CC66FF"/>
    <a:srgbClr val="CC99FF"/>
    <a:srgbClr val="FFF4DE"/>
    <a:srgbClr val="FED79B"/>
    <a:srgbClr val="C82600"/>
    <a:srgbClr val="8C8550"/>
    <a:srgbClr val="FDAD6B"/>
    <a:srgbClr val="9851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2" autoAdjust="0"/>
    <p:restoredTop sz="88350" autoAdjust="0"/>
  </p:normalViewPr>
  <p:slideViewPr>
    <p:cSldViewPr snapToGrid="0" showGuides="1">
      <p:cViewPr varScale="1">
        <p:scale>
          <a:sx n="67" d="100"/>
          <a:sy n="67" d="100"/>
        </p:scale>
        <p:origin x="36" y="228"/>
      </p:cViewPr>
      <p:guideLst>
        <p:guide orient="horz" pos="2160"/>
        <p:guide pos="701"/>
      </p:guideLst>
    </p:cSldViewPr>
  </p:slideViewPr>
  <p:outlineViewPr>
    <p:cViewPr>
      <p:scale>
        <a:sx n="33" d="100"/>
        <a:sy n="33" d="100"/>
      </p:scale>
      <p:origin x="0" y="-15837"/>
    </p:cViewPr>
  </p:outlineViewPr>
  <p:notesTextViewPr>
    <p:cViewPr>
      <p:scale>
        <a:sx n="125" d="100"/>
        <a:sy n="125" d="100"/>
      </p:scale>
      <p:origin x="0" y="0"/>
    </p:cViewPr>
  </p:notesTextViewPr>
  <p:sorterViewPr>
    <p:cViewPr>
      <p:scale>
        <a:sx n="68" d="100"/>
        <a:sy n="68"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DC2955F-E717-4DE2-B344-3785566CA190}" type="doc">
      <dgm:prSet loTypeId="urn:microsoft.com/office/officeart/2008/layout/HorizontalMultiLevelHierarchy#1" loCatId="hierarchy" qsTypeId="urn:microsoft.com/office/officeart/2005/8/quickstyle/simple1#1" qsCatId="simple" csTypeId="urn:microsoft.com/office/officeart/2005/8/colors/colorful3#1" csCatId="colorful" phldr="1"/>
      <dgm:spPr/>
      <dgm:t>
        <a:bodyPr/>
        <a:lstStyle/>
        <a:p>
          <a:endParaRPr lang="zh-CN" altLang="en-US"/>
        </a:p>
      </dgm:t>
    </dgm:pt>
    <dgm:pt modelId="{96726C14-4A4D-41E4-916D-9BA65E287ECD}">
      <dgm:prSet phldrT="[文本]"/>
      <dgm:spPr/>
      <dgm:t>
        <a:bodyPr vert="vert"/>
        <a:lstStyle/>
        <a:p>
          <a:r>
            <a:rPr lang="zh-CN" altLang="en-US" dirty="0">
              <a:solidFill>
                <a:schemeClr val="tx1"/>
              </a:solidFill>
            </a:rPr>
            <a:t>唯物辩证法</a:t>
          </a:r>
        </a:p>
      </dgm:t>
    </dgm:pt>
    <dgm:pt modelId="{4B78DE78-948B-4672-86A3-0C7A285CD96F}" type="parTrans" cxnId="{1466A3C3-980B-4017-8B7F-86F9F3701004}">
      <dgm:prSet/>
      <dgm:spPr/>
      <dgm:t>
        <a:bodyPr/>
        <a:lstStyle/>
        <a:p>
          <a:endParaRPr lang="zh-CN" altLang="en-US"/>
        </a:p>
      </dgm:t>
    </dgm:pt>
    <dgm:pt modelId="{F1609167-ED25-43D6-B903-3891E3C87326}" type="sibTrans" cxnId="{1466A3C3-980B-4017-8B7F-86F9F3701004}">
      <dgm:prSet/>
      <dgm:spPr/>
      <dgm:t>
        <a:bodyPr/>
        <a:lstStyle/>
        <a:p>
          <a:endParaRPr lang="zh-CN" altLang="en-US"/>
        </a:p>
      </dgm:t>
    </dgm:pt>
    <dgm:pt modelId="{168AD7D9-85F4-4526-A8BD-C86BE55225A3}">
      <dgm:prSet phldrT="[文本]"/>
      <dgm:spPr/>
      <dgm:t>
        <a:bodyPr/>
        <a:lstStyle/>
        <a:p>
          <a:r>
            <a:rPr lang="zh-CN" altLang="en-US" dirty="0">
              <a:solidFill>
                <a:schemeClr val="tx1"/>
              </a:solidFill>
            </a:rPr>
            <a:t>客观辩证法</a:t>
          </a:r>
        </a:p>
      </dgm:t>
    </dgm:pt>
    <dgm:pt modelId="{7B50C1BD-D5A3-4D10-B428-2F0584B20ADF}" type="parTrans" cxnId="{8698AD79-5C78-4BB0-A56F-68E14AE9EF14}">
      <dgm:prSet/>
      <dgm:spPr/>
      <dgm:t>
        <a:bodyPr/>
        <a:lstStyle/>
        <a:p>
          <a:endParaRPr lang="zh-CN" altLang="en-US"/>
        </a:p>
      </dgm:t>
    </dgm:pt>
    <dgm:pt modelId="{13E47F3E-9CEE-42C0-A584-AC17C9EBC57A}" type="sibTrans" cxnId="{8698AD79-5C78-4BB0-A56F-68E14AE9EF14}">
      <dgm:prSet/>
      <dgm:spPr/>
      <dgm:t>
        <a:bodyPr/>
        <a:lstStyle/>
        <a:p>
          <a:endParaRPr lang="zh-CN" altLang="en-US"/>
        </a:p>
      </dgm:t>
    </dgm:pt>
    <dgm:pt modelId="{48C6D753-DD7B-4ECE-A767-8A9B67EFABE9}">
      <dgm:prSet phldrT="[文本]"/>
      <dgm:spPr/>
      <dgm:t>
        <a:bodyPr/>
        <a:lstStyle/>
        <a:p>
          <a:r>
            <a:rPr lang="zh-CN" altLang="en-US" dirty="0">
              <a:solidFill>
                <a:schemeClr val="tx1"/>
              </a:solidFill>
            </a:rPr>
            <a:t>主观辩证法</a:t>
          </a:r>
        </a:p>
      </dgm:t>
    </dgm:pt>
    <dgm:pt modelId="{7BEC71DF-8B0F-459E-9E3A-D514FCFE9DB1}" type="parTrans" cxnId="{4162AD5E-A831-45A0-8469-43402AD1CC4B}">
      <dgm:prSet/>
      <dgm:spPr/>
      <dgm:t>
        <a:bodyPr/>
        <a:lstStyle/>
        <a:p>
          <a:endParaRPr lang="zh-CN" altLang="en-US"/>
        </a:p>
      </dgm:t>
    </dgm:pt>
    <dgm:pt modelId="{BD41C7D0-EAEA-4154-AA53-8022F18B8F0E}" type="sibTrans" cxnId="{4162AD5E-A831-45A0-8469-43402AD1CC4B}">
      <dgm:prSet/>
      <dgm:spPr/>
      <dgm:t>
        <a:bodyPr/>
        <a:lstStyle/>
        <a:p>
          <a:endParaRPr lang="zh-CN" altLang="en-US"/>
        </a:p>
      </dgm:t>
    </dgm:pt>
    <dgm:pt modelId="{BDEBD6E2-4470-4A9E-ADA2-E99878BBD6BE}" type="pres">
      <dgm:prSet presAssocID="{3DC2955F-E717-4DE2-B344-3785566CA190}" presName="Name0" presStyleCnt="0">
        <dgm:presLayoutVars>
          <dgm:chPref val="1"/>
          <dgm:dir/>
          <dgm:animOne val="branch"/>
          <dgm:animLvl val="lvl"/>
          <dgm:resizeHandles val="exact"/>
        </dgm:presLayoutVars>
      </dgm:prSet>
      <dgm:spPr/>
    </dgm:pt>
    <dgm:pt modelId="{AB862E86-5565-433A-96AF-4F4C7AD4ABDA}" type="pres">
      <dgm:prSet presAssocID="{96726C14-4A4D-41E4-916D-9BA65E287ECD}" presName="root1" presStyleCnt="0"/>
      <dgm:spPr/>
    </dgm:pt>
    <dgm:pt modelId="{8C707C6E-5DCE-4D21-8205-0E61481BCB10}" type="pres">
      <dgm:prSet presAssocID="{96726C14-4A4D-41E4-916D-9BA65E287ECD}" presName="LevelOneTextNode" presStyleLbl="node0" presStyleIdx="0" presStyleCnt="1" custScaleX="95158" custScaleY="70761">
        <dgm:presLayoutVars>
          <dgm:chPref val="3"/>
        </dgm:presLayoutVars>
      </dgm:prSet>
      <dgm:spPr/>
    </dgm:pt>
    <dgm:pt modelId="{CFD708B8-DEEA-4846-AAAD-AE843DEF1F43}" type="pres">
      <dgm:prSet presAssocID="{96726C14-4A4D-41E4-916D-9BA65E287ECD}" presName="level2hierChild" presStyleCnt="0"/>
      <dgm:spPr/>
    </dgm:pt>
    <dgm:pt modelId="{A982A40E-7342-4B57-85AB-FDFCCCBDA60B}" type="pres">
      <dgm:prSet presAssocID="{7B50C1BD-D5A3-4D10-B428-2F0584B20ADF}" presName="conn2-1" presStyleLbl="parChTrans1D2" presStyleIdx="0" presStyleCnt="2"/>
      <dgm:spPr/>
    </dgm:pt>
    <dgm:pt modelId="{909E8DF9-6420-47F5-82BC-DC9BB40C5197}" type="pres">
      <dgm:prSet presAssocID="{7B50C1BD-D5A3-4D10-B428-2F0584B20ADF}" presName="connTx" presStyleLbl="parChTrans1D2" presStyleIdx="0" presStyleCnt="2"/>
      <dgm:spPr/>
    </dgm:pt>
    <dgm:pt modelId="{404F1ED1-1CC6-4A73-BD80-658A241A15E4}" type="pres">
      <dgm:prSet presAssocID="{168AD7D9-85F4-4526-A8BD-C86BE55225A3}" presName="root2" presStyleCnt="0"/>
      <dgm:spPr/>
    </dgm:pt>
    <dgm:pt modelId="{D5D9DBC0-C529-4BF5-AA11-38F351B5CBE8}" type="pres">
      <dgm:prSet presAssocID="{168AD7D9-85F4-4526-A8BD-C86BE55225A3}" presName="LevelTwoTextNode" presStyleLbl="node2" presStyleIdx="0" presStyleCnt="2" custLinFactNeighborX="-1493" custLinFactNeighborY="-47919">
        <dgm:presLayoutVars>
          <dgm:chPref val="3"/>
        </dgm:presLayoutVars>
      </dgm:prSet>
      <dgm:spPr/>
    </dgm:pt>
    <dgm:pt modelId="{108CBA88-05D7-4B15-9E11-3C66B6894EA9}" type="pres">
      <dgm:prSet presAssocID="{168AD7D9-85F4-4526-A8BD-C86BE55225A3}" presName="level3hierChild" presStyleCnt="0"/>
      <dgm:spPr/>
    </dgm:pt>
    <dgm:pt modelId="{849CE146-8845-47B8-94A1-5F9ECEEF32E0}" type="pres">
      <dgm:prSet presAssocID="{7BEC71DF-8B0F-459E-9E3A-D514FCFE9DB1}" presName="conn2-1" presStyleLbl="parChTrans1D2" presStyleIdx="1" presStyleCnt="2"/>
      <dgm:spPr/>
    </dgm:pt>
    <dgm:pt modelId="{41F10DDE-F24A-40ED-84DD-8058B5958CEC}" type="pres">
      <dgm:prSet presAssocID="{7BEC71DF-8B0F-459E-9E3A-D514FCFE9DB1}" presName="connTx" presStyleLbl="parChTrans1D2" presStyleIdx="1" presStyleCnt="2"/>
      <dgm:spPr/>
    </dgm:pt>
    <dgm:pt modelId="{DE48F119-2DBB-4240-B59C-0F939F0D7D2B}" type="pres">
      <dgm:prSet presAssocID="{48C6D753-DD7B-4ECE-A767-8A9B67EFABE9}" presName="root2" presStyleCnt="0"/>
      <dgm:spPr/>
    </dgm:pt>
    <dgm:pt modelId="{FFB3FDF2-DE38-4DE7-8F1D-898352C19E2F}" type="pres">
      <dgm:prSet presAssocID="{48C6D753-DD7B-4ECE-A767-8A9B67EFABE9}" presName="LevelTwoTextNode" presStyleLbl="node2" presStyleIdx="1" presStyleCnt="2" custScaleY="101516" custLinFactNeighborX="-1493" custLinFactNeighborY="26723">
        <dgm:presLayoutVars>
          <dgm:chPref val="3"/>
        </dgm:presLayoutVars>
      </dgm:prSet>
      <dgm:spPr/>
    </dgm:pt>
    <dgm:pt modelId="{389B4743-22DD-4178-9BE5-1DC66E9DE4E6}" type="pres">
      <dgm:prSet presAssocID="{48C6D753-DD7B-4ECE-A767-8A9B67EFABE9}" presName="level3hierChild" presStyleCnt="0"/>
      <dgm:spPr/>
    </dgm:pt>
  </dgm:ptLst>
  <dgm:cxnLst>
    <dgm:cxn modelId="{F6D47120-A635-45D0-AC02-883A7CC49E98}" type="presOf" srcId="{96726C14-4A4D-41E4-916D-9BA65E287ECD}" destId="{8C707C6E-5DCE-4D21-8205-0E61481BCB10}" srcOrd="0" destOrd="0" presId="urn:microsoft.com/office/officeart/2008/layout/HorizontalMultiLevelHierarchy#1"/>
    <dgm:cxn modelId="{22B3652A-35D5-440C-AB5C-9D8184384187}" type="presOf" srcId="{7BEC71DF-8B0F-459E-9E3A-D514FCFE9DB1}" destId="{41F10DDE-F24A-40ED-84DD-8058B5958CEC}" srcOrd="1" destOrd="0" presId="urn:microsoft.com/office/officeart/2008/layout/HorizontalMultiLevelHierarchy#1"/>
    <dgm:cxn modelId="{0E6A6739-B577-49C0-B158-0E81021727F2}" type="presOf" srcId="{168AD7D9-85F4-4526-A8BD-C86BE55225A3}" destId="{D5D9DBC0-C529-4BF5-AA11-38F351B5CBE8}" srcOrd="0" destOrd="0" presId="urn:microsoft.com/office/officeart/2008/layout/HorizontalMultiLevelHierarchy#1"/>
    <dgm:cxn modelId="{EB2EB03C-127E-4DA4-AA02-D1EF39F198A7}" type="presOf" srcId="{3DC2955F-E717-4DE2-B344-3785566CA190}" destId="{BDEBD6E2-4470-4A9E-ADA2-E99878BBD6BE}" srcOrd="0" destOrd="0" presId="urn:microsoft.com/office/officeart/2008/layout/HorizontalMultiLevelHierarchy#1"/>
    <dgm:cxn modelId="{4162AD5E-A831-45A0-8469-43402AD1CC4B}" srcId="{96726C14-4A4D-41E4-916D-9BA65E287ECD}" destId="{48C6D753-DD7B-4ECE-A767-8A9B67EFABE9}" srcOrd="1" destOrd="0" parTransId="{7BEC71DF-8B0F-459E-9E3A-D514FCFE9DB1}" sibTransId="{BD41C7D0-EAEA-4154-AA53-8022F18B8F0E}"/>
    <dgm:cxn modelId="{8698AD79-5C78-4BB0-A56F-68E14AE9EF14}" srcId="{96726C14-4A4D-41E4-916D-9BA65E287ECD}" destId="{168AD7D9-85F4-4526-A8BD-C86BE55225A3}" srcOrd="0" destOrd="0" parTransId="{7B50C1BD-D5A3-4D10-B428-2F0584B20ADF}" sibTransId="{13E47F3E-9CEE-42C0-A584-AC17C9EBC57A}"/>
    <dgm:cxn modelId="{0302877E-A7C5-451C-B2DB-C0217F4D4AAB}" type="presOf" srcId="{48C6D753-DD7B-4ECE-A767-8A9B67EFABE9}" destId="{FFB3FDF2-DE38-4DE7-8F1D-898352C19E2F}" srcOrd="0" destOrd="0" presId="urn:microsoft.com/office/officeart/2008/layout/HorizontalMultiLevelHierarchy#1"/>
    <dgm:cxn modelId="{56BD0582-7AF9-49A7-9F3C-53400DDF5B4B}" type="presOf" srcId="{7BEC71DF-8B0F-459E-9E3A-D514FCFE9DB1}" destId="{849CE146-8845-47B8-94A1-5F9ECEEF32E0}" srcOrd="0" destOrd="0" presId="urn:microsoft.com/office/officeart/2008/layout/HorizontalMultiLevelHierarchy#1"/>
    <dgm:cxn modelId="{7B9385BA-2936-4D12-A161-0FFE9702D4A5}" type="presOf" srcId="{7B50C1BD-D5A3-4D10-B428-2F0584B20ADF}" destId="{909E8DF9-6420-47F5-82BC-DC9BB40C5197}" srcOrd="1" destOrd="0" presId="urn:microsoft.com/office/officeart/2008/layout/HorizontalMultiLevelHierarchy#1"/>
    <dgm:cxn modelId="{1466A3C3-980B-4017-8B7F-86F9F3701004}" srcId="{3DC2955F-E717-4DE2-B344-3785566CA190}" destId="{96726C14-4A4D-41E4-916D-9BA65E287ECD}" srcOrd="0" destOrd="0" parTransId="{4B78DE78-948B-4672-86A3-0C7A285CD96F}" sibTransId="{F1609167-ED25-43D6-B903-3891E3C87326}"/>
    <dgm:cxn modelId="{42ED9AEE-BEB4-4C27-B989-348508703053}" type="presOf" srcId="{7B50C1BD-D5A3-4D10-B428-2F0584B20ADF}" destId="{A982A40E-7342-4B57-85AB-FDFCCCBDA60B}" srcOrd="0" destOrd="0" presId="urn:microsoft.com/office/officeart/2008/layout/HorizontalMultiLevelHierarchy#1"/>
    <dgm:cxn modelId="{64B098CF-72BD-49B7-A969-D11828FA5C86}" type="presParOf" srcId="{BDEBD6E2-4470-4A9E-ADA2-E99878BBD6BE}" destId="{AB862E86-5565-433A-96AF-4F4C7AD4ABDA}" srcOrd="0" destOrd="0" presId="urn:microsoft.com/office/officeart/2008/layout/HorizontalMultiLevelHierarchy#1"/>
    <dgm:cxn modelId="{C3AE114A-1DB0-4B50-B29D-9DBFB0B60BEA}" type="presParOf" srcId="{AB862E86-5565-433A-96AF-4F4C7AD4ABDA}" destId="{8C707C6E-5DCE-4D21-8205-0E61481BCB10}" srcOrd="0" destOrd="0" presId="urn:microsoft.com/office/officeart/2008/layout/HorizontalMultiLevelHierarchy#1"/>
    <dgm:cxn modelId="{3ACFE9A3-D212-47E6-9476-F30A32E19EE8}" type="presParOf" srcId="{AB862E86-5565-433A-96AF-4F4C7AD4ABDA}" destId="{CFD708B8-DEEA-4846-AAAD-AE843DEF1F43}" srcOrd="1" destOrd="0" presId="urn:microsoft.com/office/officeart/2008/layout/HorizontalMultiLevelHierarchy#1"/>
    <dgm:cxn modelId="{0BBAA869-3E31-42E0-863A-2C1D3B3C4969}" type="presParOf" srcId="{CFD708B8-DEEA-4846-AAAD-AE843DEF1F43}" destId="{A982A40E-7342-4B57-85AB-FDFCCCBDA60B}" srcOrd="0" destOrd="0" presId="urn:microsoft.com/office/officeart/2008/layout/HorizontalMultiLevelHierarchy#1"/>
    <dgm:cxn modelId="{97F4E0D3-EAA7-4031-99BE-101EF670CF15}" type="presParOf" srcId="{A982A40E-7342-4B57-85AB-FDFCCCBDA60B}" destId="{909E8DF9-6420-47F5-82BC-DC9BB40C5197}" srcOrd="0" destOrd="0" presId="urn:microsoft.com/office/officeart/2008/layout/HorizontalMultiLevelHierarchy#1"/>
    <dgm:cxn modelId="{21D5D3C2-ABE9-4FFC-9335-BA4FCF0E8593}" type="presParOf" srcId="{CFD708B8-DEEA-4846-AAAD-AE843DEF1F43}" destId="{404F1ED1-1CC6-4A73-BD80-658A241A15E4}" srcOrd="1" destOrd="0" presId="urn:microsoft.com/office/officeart/2008/layout/HorizontalMultiLevelHierarchy#1"/>
    <dgm:cxn modelId="{98C8303C-A0A9-4DD2-9141-992B32F3F74E}" type="presParOf" srcId="{404F1ED1-1CC6-4A73-BD80-658A241A15E4}" destId="{D5D9DBC0-C529-4BF5-AA11-38F351B5CBE8}" srcOrd="0" destOrd="0" presId="urn:microsoft.com/office/officeart/2008/layout/HorizontalMultiLevelHierarchy#1"/>
    <dgm:cxn modelId="{48C5AA3F-1005-4498-9D6B-3024C0BD1756}" type="presParOf" srcId="{404F1ED1-1CC6-4A73-BD80-658A241A15E4}" destId="{108CBA88-05D7-4B15-9E11-3C66B6894EA9}" srcOrd="1" destOrd="0" presId="urn:microsoft.com/office/officeart/2008/layout/HorizontalMultiLevelHierarchy#1"/>
    <dgm:cxn modelId="{885DF346-CB8D-45BB-82E8-070856F0A448}" type="presParOf" srcId="{CFD708B8-DEEA-4846-AAAD-AE843DEF1F43}" destId="{849CE146-8845-47B8-94A1-5F9ECEEF32E0}" srcOrd="2" destOrd="0" presId="urn:microsoft.com/office/officeart/2008/layout/HorizontalMultiLevelHierarchy#1"/>
    <dgm:cxn modelId="{7422A770-C8D0-423F-827D-A67E3E29E6E5}" type="presParOf" srcId="{849CE146-8845-47B8-94A1-5F9ECEEF32E0}" destId="{41F10DDE-F24A-40ED-84DD-8058B5958CEC}" srcOrd="0" destOrd="0" presId="urn:microsoft.com/office/officeart/2008/layout/HorizontalMultiLevelHierarchy#1"/>
    <dgm:cxn modelId="{6630EDC4-861E-402E-A552-A83DA00B63F2}" type="presParOf" srcId="{CFD708B8-DEEA-4846-AAAD-AE843DEF1F43}" destId="{DE48F119-2DBB-4240-B59C-0F939F0D7D2B}" srcOrd="3" destOrd="0" presId="urn:microsoft.com/office/officeart/2008/layout/HorizontalMultiLevelHierarchy#1"/>
    <dgm:cxn modelId="{8CFBEE3B-9D59-40BC-905F-6A3B52165B0D}" type="presParOf" srcId="{DE48F119-2DBB-4240-B59C-0F939F0D7D2B}" destId="{FFB3FDF2-DE38-4DE7-8F1D-898352C19E2F}" srcOrd="0" destOrd="0" presId="urn:microsoft.com/office/officeart/2008/layout/HorizontalMultiLevelHierarchy#1"/>
    <dgm:cxn modelId="{A8F476B2-0CB4-490D-9296-9C65ED883917}" type="presParOf" srcId="{DE48F119-2DBB-4240-B59C-0F939F0D7D2B}" destId="{389B4743-22DD-4178-9BE5-1DC66E9DE4E6}" srcOrd="1" destOrd="0" presId="urn:microsoft.com/office/officeart/2008/layout/HorizontalMultiLevel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9CE146-8845-47B8-94A1-5F9ECEEF32E0}">
      <dsp:nvSpPr>
        <dsp:cNvPr id="0" name=""/>
        <dsp:cNvSpPr/>
      </dsp:nvSpPr>
      <dsp:spPr>
        <a:xfrm>
          <a:off x="834885" y="1467271"/>
          <a:ext cx="338457" cy="497474"/>
        </a:xfrm>
        <a:custGeom>
          <a:avLst/>
          <a:gdLst/>
          <a:ahLst/>
          <a:cxnLst/>
          <a:rect l="0" t="0" r="0" b="0"/>
          <a:pathLst>
            <a:path>
              <a:moveTo>
                <a:pt x="0" y="0"/>
              </a:moveTo>
              <a:lnTo>
                <a:pt x="169228" y="0"/>
              </a:lnTo>
              <a:lnTo>
                <a:pt x="169228" y="497474"/>
              </a:lnTo>
              <a:lnTo>
                <a:pt x="338457" y="49747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89071" y="1700966"/>
        <a:ext cx="30084" cy="30084"/>
      </dsp:txXfrm>
    </dsp:sp>
    <dsp:sp modelId="{A982A40E-7342-4B57-85AB-FDFCCCBDA60B}">
      <dsp:nvSpPr>
        <dsp:cNvPr id="0" name=""/>
        <dsp:cNvSpPr/>
      </dsp:nvSpPr>
      <dsp:spPr>
        <a:xfrm>
          <a:off x="834885" y="847389"/>
          <a:ext cx="338457" cy="619882"/>
        </a:xfrm>
        <a:custGeom>
          <a:avLst/>
          <a:gdLst/>
          <a:ahLst/>
          <a:cxnLst/>
          <a:rect l="0" t="0" r="0" b="0"/>
          <a:pathLst>
            <a:path>
              <a:moveTo>
                <a:pt x="0" y="619882"/>
              </a:moveTo>
              <a:lnTo>
                <a:pt x="169228" y="619882"/>
              </a:lnTo>
              <a:lnTo>
                <a:pt x="169228" y="0"/>
              </a:lnTo>
              <a:lnTo>
                <a:pt x="338457"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86457" y="1139673"/>
        <a:ext cx="35313" cy="35313"/>
      </dsp:txXfrm>
    </dsp:sp>
    <dsp:sp modelId="{8C707C6E-5DCE-4D21-8205-0E61481BCB10}">
      <dsp:nvSpPr>
        <dsp:cNvPr id="0" name=""/>
        <dsp:cNvSpPr/>
      </dsp:nvSpPr>
      <dsp:spPr>
        <a:xfrm rot="16200000">
          <a:off x="-468653" y="1201988"/>
          <a:ext cx="2076511" cy="53056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solidFill>
                <a:schemeClr val="tx1"/>
              </a:solidFill>
            </a:rPr>
            <a:t>唯物辩证法</a:t>
          </a:r>
        </a:p>
      </dsp:txBody>
      <dsp:txXfrm>
        <a:off x="-468653" y="1201988"/>
        <a:ext cx="2076511" cy="530565"/>
      </dsp:txXfrm>
    </dsp:sp>
    <dsp:sp modelId="{D5D9DBC0-C529-4BF5-AA11-38F351B5CBE8}">
      <dsp:nvSpPr>
        <dsp:cNvPr id="0" name=""/>
        <dsp:cNvSpPr/>
      </dsp:nvSpPr>
      <dsp:spPr>
        <a:xfrm>
          <a:off x="1173342" y="568607"/>
          <a:ext cx="1828807" cy="55756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solidFill>
                <a:schemeClr val="tx1"/>
              </a:solidFill>
            </a:rPr>
            <a:t>客观辩证法</a:t>
          </a:r>
        </a:p>
      </dsp:txBody>
      <dsp:txXfrm>
        <a:off x="1173342" y="568607"/>
        <a:ext cx="1828807" cy="557563"/>
      </dsp:txXfrm>
    </dsp:sp>
    <dsp:sp modelId="{FFB3FDF2-DE38-4DE7-8F1D-898352C19E2F}">
      <dsp:nvSpPr>
        <dsp:cNvPr id="0" name=""/>
        <dsp:cNvSpPr/>
      </dsp:nvSpPr>
      <dsp:spPr>
        <a:xfrm>
          <a:off x="1173342" y="1681738"/>
          <a:ext cx="1828807" cy="56601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solidFill>
                <a:schemeClr val="tx1"/>
              </a:solidFill>
            </a:rPr>
            <a:t>主观辩证法</a:t>
          </a:r>
        </a:p>
      </dsp:txBody>
      <dsp:txXfrm>
        <a:off x="1173342" y="1681738"/>
        <a:ext cx="1828807" cy="566015"/>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1">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21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215"/>
          </a:xfrm>
          <a:prstGeom prst="rect">
            <a:avLst/>
          </a:prstGeom>
        </p:spPr>
        <p:txBody>
          <a:bodyPr vert="horz" lIns="91440" tIns="45720" rIns="91440" bIns="45720" rtlCol="0"/>
          <a:lstStyle>
            <a:lvl1pPr algn="r">
              <a:defRPr sz="1200"/>
            </a:lvl1pPr>
          </a:lstStyle>
          <a:p>
            <a:fld id="{E6523F34-4DD1-44D2-BC44-96E9700F73AB}" type="datetimeFigureOut">
              <a:rPr lang="zh-CN" altLang="en-US" smtClean="0"/>
              <a:t>2023/10/16</a:t>
            </a:fld>
            <a:endParaRPr lang="zh-CN" altLang="en-US"/>
          </a:p>
        </p:txBody>
      </p:sp>
      <p:sp>
        <p:nvSpPr>
          <p:cNvPr id="4" name="页脚占位符 3"/>
          <p:cNvSpPr>
            <a:spLocks noGrp="1"/>
          </p:cNvSpPr>
          <p:nvPr>
            <p:ph type="ftr" sz="quarter" idx="2"/>
          </p:nvPr>
        </p:nvSpPr>
        <p:spPr>
          <a:xfrm>
            <a:off x="0" y="9431600"/>
            <a:ext cx="2945659" cy="49821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1600"/>
            <a:ext cx="2945659" cy="498214"/>
          </a:xfrm>
          <a:prstGeom prst="rect">
            <a:avLst/>
          </a:prstGeom>
        </p:spPr>
        <p:txBody>
          <a:bodyPr vert="horz" lIns="91440" tIns="45720" rIns="91440" bIns="45720" rtlCol="0" anchor="b"/>
          <a:lstStyle>
            <a:lvl1pPr algn="r">
              <a:defRPr sz="1200"/>
            </a:lvl1pPr>
          </a:lstStyle>
          <a:p>
            <a:fld id="{82E0F32E-9CFE-4668-9FB4-245A74937DA4}"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21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215"/>
          </a:xfrm>
          <a:prstGeom prst="rect">
            <a:avLst/>
          </a:prstGeom>
        </p:spPr>
        <p:txBody>
          <a:bodyPr vert="horz" lIns="91440" tIns="45720" rIns="91440" bIns="45720" rtlCol="0"/>
          <a:lstStyle>
            <a:lvl1pPr algn="r">
              <a:defRPr sz="1200"/>
            </a:lvl1pPr>
          </a:lstStyle>
          <a:p>
            <a:fld id="{9F27C46A-4458-4EDE-859F-9E31C46F008D}" type="datetimeFigureOut">
              <a:rPr lang="zh-CN" altLang="en-US" smtClean="0"/>
              <a:t>2023/10/16</a:t>
            </a:fld>
            <a:endParaRPr lang="zh-CN" altLang="en-US"/>
          </a:p>
        </p:txBody>
      </p:sp>
      <p:sp>
        <p:nvSpPr>
          <p:cNvPr id="4" name="幻灯片图像占位符 3"/>
          <p:cNvSpPr>
            <a:spLocks noGrp="1" noRot="1" noChangeAspect="1"/>
          </p:cNvSpPr>
          <p:nvPr>
            <p:ph type="sldImg" idx="2"/>
          </p:nvPr>
        </p:nvSpPr>
        <p:spPr>
          <a:xfrm>
            <a:off x="420688" y="1241425"/>
            <a:ext cx="5956300" cy="33512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8722"/>
            <a:ext cx="5438140" cy="3909864"/>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431600"/>
            <a:ext cx="2945659" cy="49821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1600"/>
            <a:ext cx="2945659" cy="498214"/>
          </a:xfrm>
          <a:prstGeom prst="rect">
            <a:avLst/>
          </a:prstGeom>
        </p:spPr>
        <p:txBody>
          <a:bodyPr vert="horz" lIns="91440" tIns="45720" rIns="91440" bIns="45720" rtlCol="0" anchor="b"/>
          <a:lstStyle>
            <a:lvl1pPr algn="r">
              <a:defRPr sz="1200"/>
            </a:lvl1pPr>
          </a:lstStyle>
          <a:p>
            <a:fld id="{54CF4A69-C878-4BA0-B01C-5074C37BAB9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节标题</a:t>
            </a:r>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1</a:t>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10</a:t>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11</a:t>
            </a:fld>
            <a:endParaRPr lang="zh-CN" alt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12</a:t>
            </a:fld>
            <a:endParaRPr lang="zh-CN" alt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13</a:t>
            </a:fld>
            <a:endParaRPr lang="zh-CN" alt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14</a:t>
            </a:fld>
            <a:endParaRPr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15</a:t>
            </a:fld>
            <a:endParaRPr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18</a:t>
            </a:fld>
            <a:endParaRPr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19</a:t>
            </a:fld>
            <a:endParaRPr lang="zh-CN"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24</a:t>
            </a:fld>
            <a:endParaRPr lang="zh-CN" alt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25</a:t>
            </a:fld>
            <a:endParaRPr lang="zh-CN" altLang="en-US">
              <a:solidFill>
                <a:prstClr val="black"/>
              </a:solidFill>
            </a:endParaRPr>
          </a:p>
        </p:txBody>
      </p:sp>
    </p:spTree>
    <p:extLst>
      <p:ext uri="{BB962C8B-B14F-4D97-AF65-F5344CB8AC3E}">
        <p14:creationId xmlns:p14="http://schemas.microsoft.com/office/powerpoint/2010/main" val="232218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2</a:t>
            </a:fld>
            <a:endParaRPr lang="zh-CN" alt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26</a:t>
            </a:fld>
            <a:endParaRPr lang="zh-CN" alt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27</a:t>
            </a:fld>
            <a:endParaRPr lang="zh-CN" alt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29</a:t>
            </a:fld>
            <a:endParaRPr lang="zh-CN" alt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30</a:t>
            </a:fld>
            <a:endParaRPr lang="zh-CN" alt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31</a:t>
            </a:fld>
            <a:endParaRPr lang="zh-CN" alt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32</a:t>
            </a:fld>
            <a:endParaRPr lang="zh-CN" alt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33</a:t>
            </a:fld>
            <a:endParaRPr lang="zh-CN" alt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34</a:t>
            </a:fld>
            <a:endParaRPr lang="zh-CN" alt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35</a:t>
            </a:fld>
            <a:endParaRPr lang="zh-CN" alt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36</a:t>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3</a:t>
            </a:fld>
            <a:endParaRPr lang="zh-CN" altLang="en-US">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37</a:t>
            </a:fld>
            <a:endParaRPr lang="zh-CN" alt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38</a:t>
            </a:fld>
            <a:endParaRPr lang="zh-CN" alt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39</a:t>
            </a:fld>
            <a:endParaRPr lang="zh-CN" alt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40</a:t>
            </a:fld>
            <a:endParaRPr lang="zh-CN" altLang="en-US">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41</a:t>
            </a:fld>
            <a:endParaRPr lang="zh-CN" altLang="en-US">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43</a:t>
            </a:fld>
            <a:endParaRPr lang="zh-CN" altLang="en-US">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44</a:t>
            </a:fld>
            <a:endParaRPr lang="zh-CN" altLang="en-US">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45</a:t>
            </a:fld>
            <a:endParaRPr lang="zh-CN" altLang="en-US">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文字分项展示</a:t>
            </a:r>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47</a:t>
            </a:fld>
            <a:endParaRPr lang="zh-CN" altLang="en-US">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文字内容展示</a:t>
            </a:r>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48</a:t>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4</a:t>
            </a:fld>
            <a:endParaRPr lang="zh-CN" altLang="en-US">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49</a:t>
            </a:fld>
            <a:endParaRPr lang="zh-CN" altLang="en-US">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50</a:t>
            </a:fld>
            <a:endParaRPr lang="zh-CN" altLang="en-US">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51</a:t>
            </a:fld>
            <a:endParaRPr lang="zh-CN" altLang="en-US">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52</a:t>
            </a:fld>
            <a:endParaRPr lang="zh-CN" altLang="en-US">
              <a:solidFill>
                <a:prstClr val="black"/>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53</a:t>
            </a:fld>
            <a:endParaRPr lang="zh-CN" altLang="en-US">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55</a:t>
            </a:fld>
            <a:endParaRPr lang="zh-CN" altLang="en-US">
              <a:solidFill>
                <a:prstClr val="black"/>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56</a:t>
            </a:fld>
            <a:endParaRPr lang="zh-CN" altLang="en-US">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58</a:t>
            </a:fld>
            <a:endParaRPr lang="zh-CN" altLang="en-US">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59</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60</a:t>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5</a:t>
            </a:fld>
            <a:endParaRPr lang="zh-CN" altLang="en-US">
              <a:solidFill>
                <a:prstClr val="black"/>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61</a:t>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6</a:t>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7</a:t>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8</a:t>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solidFill>
                  <a:prstClr val="black"/>
                </a:solidFill>
              </a:rPr>
              <a:t>9</a:t>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第二讲">
    <p:spTree>
      <p:nvGrpSpPr>
        <p:cNvPr id="1" name=""/>
        <p:cNvGrpSpPr/>
        <p:nvPr/>
      </p:nvGrpSpPr>
      <p:grpSpPr>
        <a:xfrm>
          <a:off x="0" y="0"/>
          <a:ext cx="0" cy="0"/>
          <a:chOff x="0" y="0"/>
          <a:chExt cx="0" cy="0"/>
        </a:xfrm>
      </p:grpSpPr>
      <p:sp>
        <p:nvSpPr>
          <p:cNvPr id="6" name="文本框 5"/>
          <p:cNvSpPr txBox="1"/>
          <p:nvPr userDrawn="1"/>
        </p:nvSpPr>
        <p:spPr>
          <a:xfrm>
            <a:off x="9762565" y="6440536"/>
            <a:ext cx="2364096" cy="295978"/>
          </a:xfrm>
          <a:prstGeom prst="rect">
            <a:avLst/>
          </a:prstGeom>
          <a:noFill/>
        </p:spPr>
        <p:txBody>
          <a:bodyPr wrap="square" rtlCol="0">
            <a:spAutoFit/>
          </a:bodyPr>
          <a:lstStyle/>
          <a:p>
            <a:pPr algn="r">
              <a:lnSpc>
                <a:spcPct val="150000"/>
              </a:lnSpc>
            </a:pPr>
            <a:r>
              <a:rPr lang="zh-CN" altLang="en-US" sz="1000" b="1" spc="120" dirty="0">
                <a:solidFill>
                  <a:prstClr val="white">
                    <a:lumMod val="50000"/>
                  </a:prstClr>
                </a:solidFill>
                <a:latin typeface="微软雅黑" panose="020B0503020204020204" pitchFamily="34" charset="-122"/>
                <a:ea typeface="微软雅黑" panose="020B0503020204020204" pitchFamily="34" charset="-122"/>
              </a:rPr>
              <a:t>马克思主义基本原理</a:t>
            </a:r>
            <a:endParaRPr lang="en-US" altLang="zh-CN" sz="1000" b="1" spc="12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7" name="矩形 6"/>
          <p:cNvSpPr/>
          <p:nvPr userDrawn="1"/>
        </p:nvSpPr>
        <p:spPr>
          <a:xfrm>
            <a:off x="9082408" y="202812"/>
            <a:ext cx="3007432" cy="261610"/>
          </a:xfrm>
          <a:prstGeom prst="rect">
            <a:avLst/>
          </a:prstGeom>
        </p:spPr>
        <p:txBody>
          <a:bodyPr wrap="square">
            <a:spAutoFit/>
          </a:bodyPr>
          <a:lstStyle/>
          <a:p>
            <a:pPr algn="r"/>
            <a:r>
              <a:rPr lang="zh-CN" altLang="en-US" sz="1100" spc="0" dirty="0">
                <a:solidFill>
                  <a:schemeClr val="bg1">
                    <a:lumMod val="50000"/>
                  </a:schemeClr>
                </a:solidFill>
                <a:latin typeface="微软雅黑" panose="020B0503020204020204" pitchFamily="34" charset="-122"/>
                <a:ea typeface="微软雅黑" panose="020B0503020204020204" pitchFamily="34" charset="-122"/>
              </a:rPr>
              <a:t>专题二  辩证唯物主义世界观</a:t>
            </a:r>
          </a:p>
        </p:txBody>
      </p:sp>
      <p:sp>
        <p:nvSpPr>
          <p:cNvPr id="8" name="文本框 7"/>
          <p:cNvSpPr txBox="1"/>
          <p:nvPr userDrawn="1"/>
        </p:nvSpPr>
        <p:spPr>
          <a:xfrm>
            <a:off x="45719" y="194477"/>
            <a:ext cx="7156536" cy="278281"/>
          </a:xfrm>
          <a:prstGeom prst="rect">
            <a:avLst/>
          </a:prstGeom>
          <a:noFill/>
        </p:spPr>
        <p:txBody>
          <a:bodyPr wrap="square" rtlCol="0">
            <a:spAutoFit/>
          </a:bodyPr>
          <a:lstStyle/>
          <a:p>
            <a:pPr algn="just">
              <a:lnSpc>
                <a:spcPct val="120000"/>
              </a:lnSpc>
            </a:pPr>
            <a:r>
              <a:rPr lang="zh-CN" altLang="en-US" sz="1100" dirty="0">
                <a:solidFill>
                  <a:prstClr val="white">
                    <a:lumMod val="50000"/>
                  </a:prstClr>
                </a:solidFill>
                <a:latin typeface="微软雅黑" panose="020B0503020204020204" pitchFamily="34" charset="-122"/>
                <a:ea typeface="微软雅黑" panose="020B0503020204020204" pitchFamily="34" charset="-122"/>
              </a:rPr>
              <a:t>第二讲  唯物辩证法的总特征</a:t>
            </a:r>
          </a:p>
        </p:txBody>
      </p:sp>
      <p:sp>
        <p:nvSpPr>
          <p:cNvPr id="9" name="矩形 8"/>
          <p:cNvSpPr/>
          <p:nvPr userDrawn="1"/>
        </p:nvSpPr>
        <p:spPr>
          <a:xfrm>
            <a:off x="0" y="184281"/>
            <a:ext cx="45719" cy="298672"/>
          </a:xfrm>
          <a:prstGeom prst="rect">
            <a:avLst/>
          </a:prstGeom>
          <a:solidFill>
            <a:srgbClr val="E17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专题小结">
    <p:spTree>
      <p:nvGrpSpPr>
        <p:cNvPr id="1" name=""/>
        <p:cNvGrpSpPr/>
        <p:nvPr/>
      </p:nvGrpSpPr>
      <p:grpSpPr>
        <a:xfrm>
          <a:off x="0" y="0"/>
          <a:ext cx="0" cy="0"/>
          <a:chOff x="0" y="0"/>
          <a:chExt cx="0" cy="0"/>
        </a:xfrm>
      </p:grpSpPr>
      <p:sp>
        <p:nvSpPr>
          <p:cNvPr id="6" name="iṩḻíḑe"/>
          <p:cNvSpPr/>
          <p:nvPr userDrawn="1"/>
        </p:nvSpPr>
        <p:spPr>
          <a:xfrm>
            <a:off x="0" y="1044691"/>
            <a:ext cx="11079613" cy="4768618"/>
          </a:xfrm>
          <a:prstGeom prst="rect">
            <a:avLst/>
          </a:prstGeom>
          <a:solidFill>
            <a:srgbClr val="FEFCFA"/>
          </a:solidFill>
          <a:ln w="152400">
            <a:gradFill>
              <a:gsLst>
                <a:gs pos="0">
                  <a:srgbClr val="FBB065"/>
                </a:gs>
                <a:gs pos="100000">
                  <a:srgbClr val="FED79B"/>
                </a:gs>
              </a:gsLst>
              <a:lin ang="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7" name="Freeform 6"/>
          <p:cNvSpPr/>
          <p:nvPr userDrawn="1"/>
        </p:nvSpPr>
        <p:spPr bwMode="auto">
          <a:xfrm flipH="1">
            <a:off x="0" y="0"/>
            <a:ext cx="4134762" cy="6858000"/>
          </a:xfrm>
          <a:custGeom>
            <a:avLst/>
            <a:gdLst>
              <a:gd name="T0" fmla="*/ 3295 w 3295"/>
              <a:gd name="T1" fmla="*/ 0 h 4320"/>
              <a:gd name="T2" fmla="*/ 3295 w 3295"/>
              <a:gd name="T3" fmla="*/ 4320 h 4320"/>
              <a:gd name="T4" fmla="*/ 1675 w 3295"/>
              <a:gd name="T5" fmla="*/ 4320 h 4320"/>
              <a:gd name="T6" fmla="*/ 865 w 3295"/>
              <a:gd name="T7" fmla="*/ 3180 h 4320"/>
              <a:gd name="T8" fmla="*/ 1627 w 3295"/>
              <a:gd name="T9" fmla="*/ 1656 h 4320"/>
              <a:gd name="T10" fmla="*/ 1053 w 3295"/>
              <a:gd name="T11" fmla="*/ 364 h 4320"/>
              <a:gd name="T12" fmla="*/ 0 w 3295"/>
              <a:gd name="T13" fmla="*/ 0 h 4320"/>
              <a:gd name="T14" fmla="*/ 3295 w 3295"/>
              <a:gd name="T15" fmla="*/ 0 h 4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5" h="4320">
                <a:moveTo>
                  <a:pt x="3295" y="0"/>
                </a:moveTo>
                <a:cubicBezTo>
                  <a:pt x="3295" y="4320"/>
                  <a:pt x="3295" y="4320"/>
                  <a:pt x="3295" y="4320"/>
                </a:cubicBezTo>
                <a:cubicBezTo>
                  <a:pt x="1675" y="4320"/>
                  <a:pt x="1675" y="4320"/>
                  <a:pt x="1675" y="4320"/>
                </a:cubicBezTo>
                <a:cubicBezTo>
                  <a:pt x="1093" y="4032"/>
                  <a:pt x="839" y="3732"/>
                  <a:pt x="865" y="3180"/>
                </a:cubicBezTo>
                <a:cubicBezTo>
                  <a:pt x="895" y="2550"/>
                  <a:pt x="1573" y="2160"/>
                  <a:pt x="1627" y="1656"/>
                </a:cubicBezTo>
                <a:cubicBezTo>
                  <a:pt x="1681" y="1152"/>
                  <a:pt x="1447" y="648"/>
                  <a:pt x="1053" y="364"/>
                </a:cubicBezTo>
                <a:cubicBezTo>
                  <a:pt x="809" y="188"/>
                  <a:pt x="387" y="71"/>
                  <a:pt x="0" y="0"/>
                </a:cubicBezTo>
                <a:lnTo>
                  <a:pt x="3295" y="0"/>
                </a:ln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8" name="Freeform 7"/>
          <p:cNvSpPr/>
          <p:nvPr userDrawn="1"/>
        </p:nvSpPr>
        <p:spPr bwMode="auto">
          <a:xfrm flipH="1">
            <a:off x="0" y="0"/>
            <a:ext cx="2381250" cy="5190704"/>
          </a:xfrm>
          <a:custGeom>
            <a:avLst/>
            <a:gdLst>
              <a:gd name="T0" fmla="*/ 1498 w 1498"/>
              <a:gd name="T1" fmla="*/ 0 h 3266"/>
              <a:gd name="T2" fmla="*/ 1498 w 1498"/>
              <a:gd name="T3" fmla="*/ 3266 h 3266"/>
              <a:gd name="T4" fmla="*/ 1206 w 1498"/>
              <a:gd name="T5" fmla="*/ 2620 h 3266"/>
              <a:gd name="T6" fmla="*/ 1182 w 1498"/>
              <a:gd name="T7" fmla="*/ 1702 h 3266"/>
              <a:gd name="T8" fmla="*/ 390 w 1498"/>
              <a:gd name="T9" fmla="*/ 1046 h 3266"/>
              <a:gd name="T10" fmla="*/ 142 w 1498"/>
              <a:gd name="T11" fmla="*/ 0 h 3266"/>
              <a:gd name="T12" fmla="*/ 1498 w 1498"/>
              <a:gd name="T13" fmla="*/ 0 h 3266"/>
            </a:gdLst>
            <a:ahLst/>
            <a:cxnLst>
              <a:cxn ang="0">
                <a:pos x="T0" y="T1"/>
              </a:cxn>
              <a:cxn ang="0">
                <a:pos x="T2" y="T3"/>
              </a:cxn>
              <a:cxn ang="0">
                <a:pos x="T4" y="T5"/>
              </a:cxn>
              <a:cxn ang="0">
                <a:pos x="T6" y="T7"/>
              </a:cxn>
              <a:cxn ang="0">
                <a:pos x="T8" y="T9"/>
              </a:cxn>
              <a:cxn ang="0">
                <a:pos x="T10" y="T11"/>
              </a:cxn>
              <a:cxn ang="0">
                <a:pos x="T12" y="T13"/>
              </a:cxn>
            </a:cxnLst>
            <a:rect l="0" t="0" r="r" b="b"/>
            <a:pathLst>
              <a:path w="1498" h="3266">
                <a:moveTo>
                  <a:pt x="1498" y="0"/>
                </a:moveTo>
                <a:cubicBezTo>
                  <a:pt x="1498" y="3266"/>
                  <a:pt x="1498" y="3266"/>
                  <a:pt x="1498" y="3266"/>
                </a:cubicBezTo>
                <a:cubicBezTo>
                  <a:pt x="1408" y="3152"/>
                  <a:pt x="1252" y="2957"/>
                  <a:pt x="1206" y="2620"/>
                </a:cubicBezTo>
                <a:cubicBezTo>
                  <a:pt x="1158" y="2266"/>
                  <a:pt x="1286" y="1961"/>
                  <a:pt x="1182" y="1702"/>
                </a:cubicBezTo>
                <a:cubicBezTo>
                  <a:pt x="1068" y="1418"/>
                  <a:pt x="780" y="1292"/>
                  <a:pt x="390" y="1046"/>
                </a:cubicBezTo>
                <a:cubicBezTo>
                  <a:pt x="0" y="800"/>
                  <a:pt x="94" y="234"/>
                  <a:pt x="142" y="0"/>
                </a:cubicBezTo>
                <a:lnTo>
                  <a:pt x="1498" y="0"/>
                </a:lnTo>
                <a:close/>
              </a:path>
            </a:pathLst>
          </a:custGeom>
          <a:gradFill flip="none" rotWithShape="1">
            <a:gsLst>
              <a:gs pos="80000">
                <a:srgbClr val="F1E9D2"/>
              </a:gs>
              <a:gs pos="100000">
                <a:srgbClr val="FEF6E1"/>
              </a:gs>
              <a:gs pos="0">
                <a:srgbClr val="ECA285"/>
              </a:gs>
              <a:gs pos="27000">
                <a:srgbClr val="FCCB90"/>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lt1"/>
              </a:solidFill>
            </a:endParaRPr>
          </a:p>
        </p:txBody>
      </p:sp>
      <p:pic>
        <p:nvPicPr>
          <p:cNvPr id="9" name="图形 8"/>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0726" y="2938546"/>
            <a:ext cx="1189038" cy="28747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0" fill="hold"/>
                                        <p:tgtEl>
                                          <p:spTgt spid="7"/>
                                        </p:tgtEl>
                                        <p:attrNameLst>
                                          <p:attrName>ppt_x</p:attrName>
                                        </p:attrNameLst>
                                      </p:cBhvr>
                                      <p:tavLst>
                                        <p:tav tm="0">
                                          <p:val>
                                            <p:strVal val="0-#ppt_w/2"/>
                                          </p:val>
                                        </p:tav>
                                        <p:tav tm="100000">
                                          <p:val>
                                            <p:strVal val="#ppt_x"/>
                                          </p:val>
                                        </p:tav>
                                      </p:tavLst>
                                    </p:anim>
                                    <p:anim calcmode="lin" valueType="num">
                                      <p:cBhvr additive="base">
                                        <p:cTn id="8" dur="2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500" fill="hold"/>
                                        <p:tgtEl>
                                          <p:spTgt spid="8"/>
                                        </p:tgtEl>
                                        <p:attrNameLst>
                                          <p:attrName>ppt_x</p:attrName>
                                        </p:attrNameLst>
                                      </p:cBhvr>
                                      <p:tavLst>
                                        <p:tav tm="0">
                                          <p:val>
                                            <p:strVal val="0-#ppt_w/2"/>
                                          </p:val>
                                        </p:tav>
                                        <p:tav tm="100000">
                                          <p:val>
                                            <p:strVal val="#ppt_x"/>
                                          </p:val>
                                        </p:tav>
                                      </p:tavLst>
                                    </p:anim>
                                    <p:anim calcmode="lin" valueType="num">
                                      <p:cBhvr additive="base">
                                        <p:cTn id="12" dur="2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250" fill="hold"/>
                                        <p:tgtEl>
                                          <p:spTgt spid="9"/>
                                        </p:tgtEl>
                                        <p:attrNameLst>
                                          <p:attrName>ppt_x</p:attrName>
                                        </p:attrNameLst>
                                      </p:cBhvr>
                                      <p:tavLst>
                                        <p:tav tm="0">
                                          <p:val>
                                            <p:strVal val="0-#ppt_w/2"/>
                                          </p:val>
                                        </p:tav>
                                        <p:tav tm="100000">
                                          <p:val>
                                            <p:strVal val="#ppt_x"/>
                                          </p:val>
                                        </p:tav>
                                      </p:tavLst>
                                    </p:anim>
                                    <p:anim calcmode="lin" valueType="num">
                                      <p:cBhvr additive="base">
                                        <p:cTn id="16" dur="2250" fill="hold"/>
                                        <p:tgtEl>
                                          <p:spTgt spid="9"/>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100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1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学习思考">
    <p:spTree>
      <p:nvGrpSpPr>
        <p:cNvPr id="1" name=""/>
        <p:cNvGrpSpPr/>
        <p:nvPr/>
      </p:nvGrpSpPr>
      <p:grpSpPr>
        <a:xfrm>
          <a:off x="0" y="0"/>
          <a:ext cx="0" cy="0"/>
          <a:chOff x="0" y="0"/>
          <a:chExt cx="0" cy="0"/>
        </a:xfrm>
      </p:grpSpPr>
      <p:sp>
        <p:nvSpPr>
          <p:cNvPr id="6" name="矩形 5"/>
          <p:cNvSpPr/>
          <p:nvPr userDrawn="1"/>
        </p:nvSpPr>
        <p:spPr>
          <a:xfrm rot="5400000">
            <a:off x="2664015" y="-2667000"/>
            <a:ext cx="6863971" cy="12192000"/>
          </a:xfrm>
          <a:prstGeom prst="rect">
            <a:avLst/>
          </a:prstGeom>
          <a:gradFill flip="none" rotWithShape="1">
            <a:gsLst>
              <a:gs pos="80000">
                <a:srgbClr val="F1E9D2"/>
              </a:gs>
              <a:gs pos="100000">
                <a:srgbClr val="FEF6E1"/>
              </a:gs>
              <a:gs pos="0">
                <a:srgbClr val="ECA285"/>
              </a:gs>
              <a:gs pos="27000">
                <a:srgbClr val="FCCB90"/>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7" name="立方体 6"/>
          <p:cNvSpPr/>
          <p:nvPr userDrawn="1"/>
        </p:nvSpPr>
        <p:spPr>
          <a:xfrm>
            <a:off x="2500580" y="-197795"/>
            <a:ext cx="5760000" cy="7380000"/>
          </a:xfrm>
          <a:prstGeom prst="cube">
            <a:avLst>
              <a:gd name="adj" fmla="val 3397"/>
            </a:avLst>
          </a:prstGeom>
          <a:gradFill>
            <a:gsLst>
              <a:gs pos="70000">
                <a:srgbClr val="E17751"/>
              </a:gs>
              <a:gs pos="0">
                <a:srgbClr val="FED79B"/>
              </a:gs>
              <a:gs pos="100000">
                <a:srgbClr val="E17751">
                  <a:alpha val="0"/>
                </a:srgbClr>
              </a:gs>
            </a:gsLst>
            <a:lin ang="5400000" scaled="1"/>
          </a:gradFill>
          <a:ln w="19050">
            <a:noFill/>
          </a:ln>
          <a:effectLst>
            <a:outerShdw blurRad="254000" dist="50800" dir="2700000" algn="tl"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立方体 7"/>
          <p:cNvSpPr/>
          <p:nvPr userDrawn="1"/>
        </p:nvSpPr>
        <p:spPr>
          <a:xfrm>
            <a:off x="0" y="-143381"/>
            <a:ext cx="3240000" cy="4860000"/>
          </a:xfrm>
          <a:prstGeom prst="cube">
            <a:avLst>
              <a:gd name="adj" fmla="val 4101"/>
            </a:avLst>
          </a:prstGeom>
          <a:gradFill>
            <a:gsLst>
              <a:gs pos="65000">
                <a:srgbClr val="F5CC8A">
                  <a:alpha val="60000"/>
                </a:srgbClr>
              </a:gs>
              <a:gs pos="0">
                <a:srgbClr val="E69A6C"/>
              </a:gs>
              <a:gs pos="100000">
                <a:srgbClr val="F5CC8A">
                  <a:alpha val="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立方体 8"/>
          <p:cNvSpPr/>
          <p:nvPr userDrawn="1"/>
        </p:nvSpPr>
        <p:spPr>
          <a:xfrm>
            <a:off x="2294170" y="4998531"/>
            <a:ext cx="5331395" cy="1967245"/>
          </a:xfrm>
          <a:prstGeom prst="cube">
            <a:avLst>
              <a:gd name="adj" fmla="val 6469"/>
            </a:avLst>
          </a:prstGeom>
          <a:gradFill>
            <a:gsLst>
              <a:gs pos="6000">
                <a:srgbClr val="FBB065"/>
              </a:gs>
              <a:gs pos="100000">
                <a:srgbClr val="FFEFCE">
                  <a:alpha val="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0" name="组合 9"/>
          <p:cNvGrpSpPr/>
          <p:nvPr userDrawn="1"/>
        </p:nvGrpSpPr>
        <p:grpSpPr>
          <a:xfrm>
            <a:off x="513080" y="2681908"/>
            <a:ext cx="1800000" cy="4680000"/>
            <a:chOff x="1151182" y="2710541"/>
            <a:chExt cx="1800000" cy="5295708"/>
          </a:xfrm>
        </p:grpSpPr>
        <p:sp>
          <p:nvSpPr>
            <p:cNvPr id="11" name="立方体 10"/>
            <p:cNvSpPr/>
            <p:nvPr/>
          </p:nvSpPr>
          <p:spPr>
            <a:xfrm>
              <a:off x="1151182" y="2710541"/>
              <a:ext cx="1800000" cy="5295708"/>
            </a:xfrm>
            <a:prstGeom prst="cube">
              <a:avLst>
                <a:gd name="adj" fmla="val 25424"/>
              </a:avLst>
            </a:prstGeom>
            <a:gradFill>
              <a:gsLst>
                <a:gs pos="0">
                  <a:srgbClr val="C9AF6D"/>
                </a:gs>
                <a:gs pos="100000">
                  <a:srgbClr val="E1CA94">
                    <a:alpha val="7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2" name="直接连接符 11"/>
            <p:cNvCxnSpPr/>
            <p:nvPr/>
          </p:nvCxnSpPr>
          <p:spPr>
            <a:xfrm>
              <a:off x="2477322" y="3227389"/>
              <a:ext cx="0" cy="1800000"/>
            </a:xfrm>
            <a:prstGeom prst="line">
              <a:avLst/>
            </a:prstGeom>
            <a:ln w="25400">
              <a:gradFill>
                <a:gsLst>
                  <a:gs pos="0">
                    <a:srgbClr val="FAF47E">
                      <a:alpha val="60000"/>
                    </a:srgbClr>
                  </a:gs>
                  <a:gs pos="100000">
                    <a:srgbClr val="FAF47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1414269" y="3240893"/>
              <a:ext cx="1080655" cy="0"/>
            </a:xfrm>
            <a:prstGeom prst="line">
              <a:avLst/>
            </a:prstGeom>
            <a:ln w="25400">
              <a:gradFill>
                <a:gsLst>
                  <a:gs pos="0">
                    <a:srgbClr val="FAF47E">
                      <a:alpha val="60000"/>
                    </a:srgbClr>
                  </a:gs>
                  <a:gs pos="100000">
                    <a:srgbClr val="FAF47E">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2468174" y="2912035"/>
              <a:ext cx="288000" cy="325890"/>
            </a:xfrm>
            <a:prstGeom prst="line">
              <a:avLst/>
            </a:prstGeom>
            <a:ln w="25400" cap="flat">
              <a:gradFill>
                <a:gsLst>
                  <a:gs pos="0">
                    <a:srgbClr val="FAF47E">
                      <a:alpha val="60000"/>
                    </a:srgbClr>
                  </a:gs>
                  <a:gs pos="100000">
                    <a:srgbClr val="FAF47E">
                      <a:alpha val="0"/>
                    </a:srgbClr>
                  </a:gs>
                </a:gsLst>
                <a:lin ang="2700000" scaled="0"/>
              </a:gradFill>
              <a:bevel/>
            </a:ln>
          </p:spPr>
          <p:style>
            <a:lnRef idx="1">
              <a:schemeClr val="accent1"/>
            </a:lnRef>
            <a:fillRef idx="0">
              <a:schemeClr val="accent1"/>
            </a:fillRef>
            <a:effectRef idx="0">
              <a:schemeClr val="accent1"/>
            </a:effectRef>
            <a:fontRef idx="minor">
              <a:schemeClr val="tx1"/>
            </a:fontRef>
          </p:style>
        </p:cxnSp>
      </p:grpSp>
      <p:sp>
        <p:nvSpPr>
          <p:cNvPr id="15" name="立方体 14"/>
          <p:cNvSpPr/>
          <p:nvPr userDrawn="1"/>
        </p:nvSpPr>
        <p:spPr>
          <a:xfrm>
            <a:off x="10032000" y="-70340"/>
            <a:ext cx="2160000" cy="7380000"/>
          </a:xfrm>
          <a:prstGeom prst="cube">
            <a:avLst>
              <a:gd name="adj" fmla="val 21450"/>
            </a:avLst>
          </a:prstGeom>
          <a:gradFill>
            <a:gsLst>
              <a:gs pos="100000">
                <a:srgbClr val="FED79B">
                  <a:alpha val="50000"/>
                </a:srgbClr>
              </a:gs>
              <a:gs pos="15000">
                <a:srgbClr val="E17751"/>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立方体 15"/>
          <p:cNvSpPr/>
          <p:nvPr userDrawn="1"/>
        </p:nvSpPr>
        <p:spPr>
          <a:xfrm>
            <a:off x="1021166" y="889001"/>
            <a:ext cx="9114589" cy="5079998"/>
          </a:xfrm>
          <a:prstGeom prst="cube">
            <a:avLst>
              <a:gd name="adj" fmla="val 1584"/>
            </a:avLst>
          </a:prstGeom>
          <a:solidFill>
            <a:schemeClr val="bg1"/>
          </a:solidFill>
          <a:ln w="19050">
            <a:gradFill>
              <a:gsLst>
                <a:gs pos="0">
                  <a:srgbClr val="F8E080"/>
                </a:gs>
                <a:gs pos="50000">
                  <a:srgbClr val="E37A17"/>
                </a:gs>
                <a:gs pos="100000">
                  <a:srgbClr val="D46C4F">
                    <a:alpha val="0"/>
                  </a:srgbClr>
                </a:gs>
              </a:gsLst>
              <a:lin ang="5400000" scaled="1"/>
            </a:gradFill>
          </a:ln>
          <a:effectLst>
            <a:outerShdw blurRad="254000" dist="50800" dir="2700000" algn="tl"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立方体 16"/>
          <p:cNvSpPr/>
          <p:nvPr userDrawn="1"/>
        </p:nvSpPr>
        <p:spPr>
          <a:xfrm>
            <a:off x="264600" y="4516061"/>
            <a:ext cx="900000" cy="2592000"/>
          </a:xfrm>
          <a:prstGeom prst="cube">
            <a:avLst>
              <a:gd name="adj" fmla="val 25424"/>
            </a:avLst>
          </a:prstGeom>
          <a:gradFill>
            <a:gsLst>
              <a:gs pos="58000">
                <a:srgbClr val="FBB065"/>
              </a:gs>
              <a:gs pos="0">
                <a:srgbClr val="FED79B"/>
              </a:gs>
              <a:gs pos="100000">
                <a:srgbClr val="FBB065">
                  <a:alpha val="0"/>
                </a:srgbClr>
              </a:gs>
            </a:gsLst>
            <a:lin ang="5400000" scaled="1"/>
          </a:gradFill>
          <a:ln w="19050">
            <a:noFill/>
          </a:ln>
          <a:effectLst>
            <a:outerShdw blurRad="254000" dist="50800" dir="2700000" algn="tl"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userDrawn="1"/>
        </p:nvGrpSpPr>
        <p:grpSpPr>
          <a:xfrm>
            <a:off x="9424975" y="5172538"/>
            <a:ext cx="1080980" cy="2700000"/>
            <a:chOff x="9113323" y="4591137"/>
            <a:chExt cx="1080980" cy="2718830"/>
          </a:xfrm>
        </p:grpSpPr>
        <p:sp>
          <p:nvSpPr>
            <p:cNvPr id="19" name="立方体 18"/>
            <p:cNvSpPr/>
            <p:nvPr/>
          </p:nvSpPr>
          <p:spPr>
            <a:xfrm>
              <a:off x="9114303" y="4591137"/>
              <a:ext cx="1080000" cy="2718830"/>
            </a:xfrm>
            <a:prstGeom prst="cube">
              <a:avLst>
                <a:gd name="adj" fmla="val 25424"/>
              </a:avLst>
            </a:prstGeom>
            <a:gradFill>
              <a:gsLst>
                <a:gs pos="0">
                  <a:srgbClr val="E17751"/>
                </a:gs>
                <a:gs pos="100000">
                  <a:srgbClr val="FFEFCE">
                    <a:alpha val="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20" name="直接连接符 19"/>
            <p:cNvCxnSpPr/>
            <p:nvPr/>
          </p:nvCxnSpPr>
          <p:spPr>
            <a:xfrm>
              <a:off x="9126995" y="4867868"/>
              <a:ext cx="0" cy="1080000"/>
            </a:xfrm>
            <a:prstGeom prst="line">
              <a:avLst/>
            </a:prstGeom>
            <a:ln w="25400">
              <a:gradFill>
                <a:gsLst>
                  <a:gs pos="0">
                    <a:srgbClr val="FAF47E"/>
                  </a:gs>
                  <a:gs pos="100000">
                    <a:srgbClr val="FAF47E">
                      <a:alpha val="0"/>
                    </a:srgbClr>
                  </a:gs>
                </a:gsLst>
                <a:lin ang="5400000" scaled="1"/>
              </a:gradFill>
            </a:ln>
            <a:effectLst>
              <a:outerShdw blurRad="50800" dist="38100" dir="10800000" algn="r" rotWithShape="0">
                <a:schemeClr val="accent2">
                  <a:lumMod val="50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9113323" y="4877458"/>
              <a:ext cx="540000" cy="0"/>
            </a:xfrm>
            <a:prstGeom prst="line">
              <a:avLst/>
            </a:prstGeom>
            <a:ln w="25400">
              <a:gradFill>
                <a:gsLst>
                  <a:gs pos="0">
                    <a:srgbClr val="FAF47E"/>
                  </a:gs>
                  <a:gs pos="100000">
                    <a:srgbClr val="FAF47E">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9122183" y="4690953"/>
              <a:ext cx="180000" cy="180000"/>
            </a:xfrm>
            <a:prstGeom prst="line">
              <a:avLst/>
            </a:prstGeom>
            <a:ln w="25400" cap="flat">
              <a:gradFill>
                <a:gsLst>
                  <a:gs pos="0">
                    <a:srgbClr val="FAF47E"/>
                  </a:gs>
                  <a:gs pos="100000">
                    <a:srgbClr val="FAF47E">
                      <a:alpha val="0"/>
                    </a:srgbClr>
                  </a:gs>
                </a:gsLst>
                <a:lin ang="2700000" scaled="0"/>
              </a:gradFill>
              <a:bevel/>
            </a:ln>
            <a:effectLst>
              <a:outerShdw blurRad="50800" dist="38100" dir="10800000" algn="r" rotWithShape="0">
                <a:schemeClr val="accent2">
                  <a:lumMod val="50000"/>
                  <a:alpha val="40000"/>
                </a:schemeClr>
              </a:outerShdw>
            </a:effectLst>
          </p:spPr>
          <p:style>
            <a:lnRef idx="1">
              <a:schemeClr val="accent1"/>
            </a:lnRef>
            <a:fillRef idx="0">
              <a:schemeClr val="accent1"/>
            </a:fillRef>
            <a:effectRef idx="0">
              <a:schemeClr val="accent1"/>
            </a:effectRef>
            <a:fontRef idx="minor">
              <a:schemeClr val="tx1"/>
            </a:fontRef>
          </p:style>
        </p:cxnSp>
      </p:grpSp>
      <p:pic>
        <p:nvPicPr>
          <p:cNvPr id="23" name="图片 22"/>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0342164" y="1452140"/>
            <a:ext cx="1047750" cy="2750820"/>
          </a:xfrm>
          <a:prstGeom prst="rect">
            <a:avLst/>
          </a:prstGeom>
          <a:effectLst>
            <a:outerShdw blurRad="50800" dist="38100" dir="2700000" algn="tl" rotWithShape="0">
              <a:schemeClr val="tx1">
                <a:lumMod val="75000"/>
                <a:lumOff val="25000"/>
                <a:alpha val="20000"/>
              </a:scheme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5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5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decel="5000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1+#ppt_w/2"/>
                                          </p:val>
                                        </p:tav>
                                        <p:tav tm="100000">
                                          <p:val>
                                            <p:strVal val="#ppt_x"/>
                                          </p:val>
                                        </p:tav>
                                      </p:tavLst>
                                    </p:anim>
                                    <p:anim calcmode="lin" valueType="num">
                                      <p:cBhvr additive="base">
                                        <p:cTn id="20" dur="10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4" decel="5000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5000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1000" fill="hold"/>
                                        <p:tgtEl>
                                          <p:spTgt spid="17"/>
                                        </p:tgtEl>
                                        <p:attrNameLst>
                                          <p:attrName>ppt_x</p:attrName>
                                        </p:attrNameLst>
                                      </p:cBhvr>
                                      <p:tavLst>
                                        <p:tav tm="0">
                                          <p:val>
                                            <p:strVal val="#ppt_x"/>
                                          </p:val>
                                        </p:tav>
                                        <p:tav tm="100000">
                                          <p:val>
                                            <p:strVal val="#ppt_x"/>
                                          </p:val>
                                        </p:tav>
                                      </p:tavLst>
                                    </p:anim>
                                    <p:anim calcmode="lin" valueType="num">
                                      <p:cBhvr additive="base">
                                        <p:cTn id="28" dur="10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1" decel="5000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1000" fill="hold"/>
                                        <p:tgtEl>
                                          <p:spTgt spid="15"/>
                                        </p:tgtEl>
                                        <p:attrNameLst>
                                          <p:attrName>ppt_x</p:attrName>
                                        </p:attrNameLst>
                                      </p:cBhvr>
                                      <p:tavLst>
                                        <p:tav tm="0">
                                          <p:val>
                                            <p:strVal val="#ppt_x"/>
                                          </p:val>
                                        </p:tav>
                                        <p:tav tm="100000">
                                          <p:val>
                                            <p:strVal val="#ppt_x"/>
                                          </p:val>
                                        </p:tav>
                                      </p:tavLst>
                                    </p:anim>
                                    <p:anim calcmode="lin" valueType="num">
                                      <p:cBhvr additive="base">
                                        <p:cTn id="32" dur="1000" fill="hold"/>
                                        <p:tgtEl>
                                          <p:spTgt spid="15"/>
                                        </p:tgtEl>
                                        <p:attrNameLst>
                                          <p:attrName>ppt_y</p:attrName>
                                        </p:attrNameLst>
                                      </p:cBhvr>
                                      <p:tavLst>
                                        <p:tav tm="0">
                                          <p:val>
                                            <p:strVal val="0-#ppt_h/2"/>
                                          </p:val>
                                        </p:tav>
                                        <p:tav tm="100000">
                                          <p:val>
                                            <p:strVal val="#ppt_y"/>
                                          </p:val>
                                        </p:tav>
                                      </p:tavLst>
                                    </p:anim>
                                  </p:childTnLst>
                                </p:cTn>
                              </p:par>
                              <p:par>
                                <p:cTn id="33" presetID="2" presetClass="entr" presetSubtype="1" decel="5000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1000" fill="hold"/>
                                        <p:tgtEl>
                                          <p:spTgt spid="23"/>
                                        </p:tgtEl>
                                        <p:attrNameLst>
                                          <p:attrName>ppt_x</p:attrName>
                                        </p:attrNameLst>
                                      </p:cBhvr>
                                      <p:tavLst>
                                        <p:tav tm="0">
                                          <p:val>
                                            <p:strVal val="#ppt_x"/>
                                          </p:val>
                                        </p:tav>
                                        <p:tav tm="100000">
                                          <p:val>
                                            <p:strVal val="#ppt_x"/>
                                          </p:val>
                                        </p:tav>
                                      </p:tavLst>
                                    </p:anim>
                                    <p:anim calcmode="lin" valueType="num">
                                      <p:cBhvr additive="base">
                                        <p:cTn id="36" dur="1000" fill="hold"/>
                                        <p:tgtEl>
                                          <p:spTgt spid="23"/>
                                        </p:tgtEl>
                                        <p:attrNameLst>
                                          <p:attrName>ppt_y</p:attrName>
                                        </p:attrNameLst>
                                      </p:cBhvr>
                                      <p:tavLst>
                                        <p:tav tm="0">
                                          <p:val>
                                            <p:strVal val="0-#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1000" fill="hold"/>
                                        <p:tgtEl>
                                          <p:spTgt spid="18"/>
                                        </p:tgtEl>
                                        <p:attrNameLst>
                                          <p:attrName>ppt_x</p:attrName>
                                        </p:attrNameLst>
                                      </p:cBhvr>
                                      <p:tavLst>
                                        <p:tav tm="0">
                                          <p:val>
                                            <p:strVal val="#ppt_x"/>
                                          </p:val>
                                        </p:tav>
                                        <p:tav tm="100000">
                                          <p:val>
                                            <p:strVal val="#ppt_x"/>
                                          </p:val>
                                        </p:tav>
                                      </p:tavLst>
                                    </p:anim>
                                    <p:anim calcmode="lin" valueType="num">
                                      <p:cBhvr additive="base">
                                        <p:cTn id="40"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5" grpId="0" animBg="1"/>
      <p:bldP spid="16" grpId="0" animBg="1"/>
      <p:bldP spid="17"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拓展阅读">
    <p:spTree>
      <p:nvGrpSpPr>
        <p:cNvPr id="1" name=""/>
        <p:cNvGrpSpPr/>
        <p:nvPr/>
      </p:nvGrpSpPr>
      <p:grpSpPr>
        <a:xfrm>
          <a:off x="0" y="0"/>
          <a:ext cx="0" cy="0"/>
          <a:chOff x="0" y="0"/>
          <a:chExt cx="0" cy="0"/>
        </a:xfrm>
      </p:grpSpPr>
      <p:sp>
        <p:nvSpPr>
          <p:cNvPr id="6" name="矩形 5"/>
          <p:cNvSpPr/>
          <p:nvPr userDrawn="1"/>
        </p:nvSpPr>
        <p:spPr>
          <a:xfrm rot="5400000">
            <a:off x="2664015" y="-2667000"/>
            <a:ext cx="6863971" cy="12192000"/>
          </a:xfrm>
          <a:prstGeom prst="rect">
            <a:avLst/>
          </a:prstGeom>
          <a:solidFill>
            <a:srgbClr val="F09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a:blip r:embed="rId2">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val="0"/>
              </a:ext>
            </a:extLst>
          </a:blip>
          <a:srcRect l="5511" t="1995"/>
          <a:stretch>
            <a:fillRect/>
          </a:stretch>
        </p:blipFill>
        <p:spPr>
          <a:xfrm rot="10091703" flipH="1" flipV="1">
            <a:off x="-669592" y="-890552"/>
            <a:ext cx="10686661" cy="7984725"/>
          </a:xfrm>
          <a:custGeom>
            <a:avLst/>
            <a:gdLst>
              <a:gd name="connsiteX0" fmla="*/ 1403014 w 10686661"/>
              <a:gd name="connsiteY0" fmla="*/ 0 h 7984725"/>
              <a:gd name="connsiteX1" fmla="*/ 10686661 w 10686661"/>
              <a:gd name="connsiteY1" fmla="*/ 1940292 h 7984725"/>
              <a:gd name="connsiteX2" fmla="*/ 10686661 w 10686661"/>
              <a:gd name="connsiteY2" fmla="*/ 7984725 h 7984725"/>
              <a:gd name="connsiteX3" fmla="*/ 6085013 w 10686661"/>
              <a:gd name="connsiteY3" fmla="*/ 7984725 h 7984725"/>
              <a:gd name="connsiteX4" fmla="*/ 0 w 10686661"/>
              <a:gd name="connsiteY4" fmla="*/ 6712951 h 7984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6661" h="7984725">
                <a:moveTo>
                  <a:pt x="1403014" y="0"/>
                </a:moveTo>
                <a:lnTo>
                  <a:pt x="10686661" y="1940292"/>
                </a:lnTo>
                <a:lnTo>
                  <a:pt x="10686661" y="7984725"/>
                </a:lnTo>
                <a:lnTo>
                  <a:pt x="6085013" y="7984725"/>
                </a:lnTo>
                <a:lnTo>
                  <a:pt x="0" y="6712951"/>
                </a:lnTo>
                <a:close/>
              </a:path>
            </a:pathLst>
          </a:custGeom>
        </p:spPr>
      </p:pic>
      <p:sp>
        <p:nvSpPr>
          <p:cNvPr id="8" name="矩形 7"/>
          <p:cNvSpPr/>
          <p:nvPr userDrawn="1"/>
        </p:nvSpPr>
        <p:spPr>
          <a:xfrm rot="5400000">
            <a:off x="2664015" y="-2667000"/>
            <a:ext cx="6863971" cy="12192000"/>
          </a:xfrm>
          <a:prstGeom prst="rect">
            <a:avLst/>
          </a:prstGeom>
          <a:gradFill flip="none" rotWithShape="1">
            <a:gsLst>
              <a:gs pos="80000">
                <a:srgbClr val="F1E9D2"/>
              </a:gs>
              <a:gs pos="100000">
                <a:srgbClr val="FEF6E1"/>
              </a:gs>
              <a:gs pos="0">
                <a:srgbClr val="ECA285"/>
              </a:gs>
              <a:gs pos="27000">
                <a:srgbClr val="FCCB90"/>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9" name="立方体 8"/>
          <p:cNvSpPr/>
          <p:nvPr userDrawn="1"/>
        </p:nvSpPr>
        <p:spPr>
          <a:xfrm>
            <a:off x="8751810" y="-170050"/>
            <a:ext cx="3600000" cy="7200000"/>
          </a:xfrm>
          <a:prstGeom prst="cube">
            <a:avLst>
              <a:gd name="adj" fmla="val 4443"/>
            </a:avLst>
          </a:prstGeom>
          <a:gradFill>
            <a:gsLst>
              <a:gs pos="0">
                <a:srgbClr val="C9AF6D"/>
              </a:gs>
              <a:gs pos="100000">
                <a:srgbClr val="E1CA94">
                  <a:alpha val="7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立方体 9"/>
          <p:cNvSpPr/>
          <p:nvPr userDrawn="1"/>
        </p:nvSpPr>
        <p:spPr>
          <a:xfrm>
            <a:off x="2494041" y="-359764"/>
            <a:ext cx="5760000" cy="7577764"/>
          </a:xfrm>
          <a:prstGeom prst="cube">
            <a:avLst>
              <a:gd name="adj" fmla="val 3397"/>
            </a:avLst>
          </a:prstGeom>
          <a:gradFill>
            <a:gsLst>
              <a:gs pos="70000">
                <a:srgbClr val="E17751">
                  <a:alpha val="73000"/>
                </a:srgbClr>
              </a:gs>
              <a:gs pos="0">
                <a:srgbClr val="FDCC91">
                  <a:alpha val="79000"/>
                </a:srgbClr>
              </a:gs>
              <a:gs pos="100000">
                <a:srgbClr val="E17751">
                  <a:alpha val="0"/>
                </a:srgbClr>
              </a:gs>
            </a:gsLst>
            <a:lin ang="5400000" scaled="1"/>
          </a:gradFill>
          <a:ln w="19050">
            <a:noFill/>
          </a:ln>
          <a:effectLst>
            <a:outerShdw blurRad="254000" dist="50800" dir="2700000" algn="tl"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立方体 10"/>
          <p:cNvSpPr/>
          <p:nvPr userDrawn="1"/>
        </p:nvSpPr>
        <p:spPr>
          <a:xfrm>
            <a:off x="-201948" y="-143382"/>
            <a:ext cx="3420000" cy="7001382"/>
          </a:xfrm>
          <a:prstGeom prst="cube">
            <a:avLst>
              <a:gd name="adj" fmla="val 4101"/>
            </a:avLst>
          </a:prstGeom>
          <a:gradFill>
            <a:gsLst>
              <a:gs pos="100000">
                <a:srgbClr val="FED79B">
                  <a:alpha val="50000"/>
                </a:srgbClr>
              </a:gs>
              <a:gs pos="30000">
                <a:srgbClr val="E17751"/>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2" name="图片 11"/>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409653" y="1522305"/>
            <a:ext cx="1120140" cy="2667000"/>
          </a:xfrm>
          <a:prstGeom prst="rect">
            <a:avLst/>
          </a:prstGeom>
          <a:effectLst>
            <a:outerShdw blurRad="50800" dist="38100" dir="2700000" algn="tl" rotWithShape="0">
              <a:schemeClr val="tx1">
                <a:lumMod val="75000"/>
                <a:lumOff val="25000"/>
                <a:alpha val="20000"/>
              </a:schemeClr>
            </a:outerShdw>
          </a:effectLst>
        </p:spPr>
      </p:pic>
      <p:pic>
        <p:nvPicPr>
          <p:cNvPr id="13" name="图片 12"/>
          <p:cNvPicPr preferRelativeResize="0"/>
          <p:nvPr userDrawn="1"/>
        </p:nvPicPr>
        <p:blipFill>
          <a:blip r:embed="rId4">
            <a:extLst>
              <a:ext uri="{28A0092B-C50C-407E-A947-70E740481C1C}">
                <a14:useLocalDpi xmlns:a14="http://schemas.microsoft.com/office/drawing/2010/main" val="0"/>
              </a:ext>
            </a:extLst>
          </a:blip>
          <a:stretch>
            <a:fillRect/>
          </a:stretch>
        </p:blipFill>
        <p:spPr>
          <a:xfrm>
            <a:off x="1896293" y="424424"/>
            <a:ext cx="10080000" cy="6120000"/>
          </a:xfrm>
          <a:prstGeom prst="rect">
            <a:avLst/>
          </a:prstGeom>
          <a:effectLst>
            <a:outerShdw blurRad="254000" dist="50800" dir="5400000" sx="102000" sy="102000" algn="t" rotWithShape="0">
              <a:schemeClr val="accent2">
                <a:lumMod val="50000"/>
                <a:alpha val="40000"/>
              </a:scheme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5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5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1+#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17" presetClass="entr" presetSubtype="1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7"/>
          <p:cNvSpPr>
            <a:spLocks noGrp="1" noChangeArrowheads="1"/>
          </p:cNvSpPr>
          <p:nvPr>
            <p:ph type="dt" sz="half" idx="10"/>
          </p:nvPr>
        </p:nvSpPr>
        <p:spPr/>
        <p:txBody>
          <a:bodyPr/>
          <a:lstStyle>
            <a:lvl1pPr>
              <a:defRPr/>
            </a:lvl1pPr>
          </a:lstStyle>
          <a:p>
            <a:pPr>
              <a:defRPr/>
            </a:pPr>
            <a:endParaRPr lang="en-US"/>
          </a:p>
        </p:txBody>
      </p:sp>
      <p:sp>
        <p:nvSpPr>
          <p:cNvPr id="5" name="Rectangle 48"/>
          <p:cNvSpPr>
            <a:spLocks noGrp="1" noChangeArrowheads="1"/>
          </p:cNvSpPr>
          <p:nvPr>
            <p:ph type="ftr" sz="quarter" idx="11"/>
          </p:nvPr>
        </p:nvSpPr>
        <p:spPr/>
        <p:txBody>
          <a:bodyPr/>
          <a:lstStyle>
            <a:lvl1pPr>
              <a:defRPr/>
            </a:lvl1pPr>
          </a:lstStyle>
          <a:p>
            <a:pPr>
              <a:defRPr/>
            </a:pPr>
            <a:endParaRPr lang="en-US"/>
          </a:p>
        </p:txBody>
      </p:sp>
      <p:sp>
        <p:nvSpPr>
          <p:cNvPr id="6" name="Rectangle 49"/>
          <p:cNvSpPr>
            <a:spLocks noGrp="1" noChangeArrowheads="1"/>
          </p:cNvSpPr>
          <p:nvPr>
            <p:ph type="sldNum" sz="quarter" idx="12"/>
          </p:nvPr>
        </p:nvSpPr>
        <p:spPr/>
        <p:txBody>
          <a:bodyPr/>
          <a:lstStyle>
            <a:lvl1pPr>
              <a:defRPr/>
            </a:lvl1pPr>
          </a:lstStyle>
          <a:p>
            <a:fld id="{BD09614A-FAFD-4614-BC54-3BE6EC37771B}" type="slidenum">
              <a:rPr lang="en-US" altLang="zh-CN" smtClean="0"/>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p>
        </p:txBody>
      </p:sp>
      <p:sp>
        <p:nvSpPr>
          <p:cNvPr id="3" name="页脚占位符 2"/>
          <p:cNvSpPr>
            <a:spLocks noGrp="1"/>
          </p:cNvSpPr>
          <p:nvPr>
            <p:ph type="ftr" sz="quarter" idx="11"/>
          </p:nvPr>
        </p:nvSpPr>
        <p:spPr/>
        <p:txBody>
          <a:bodyPr/>
          <a:lstStyle/>
          <a:p>
            <a:pPr>
              <a:defRPr/>
            </a:pPr>
            <a:endParaRPr lang="en-US"/>
          </a:p>
        </p:txBody>
      </p:sp>
      <p:sp>
        <p:nvSpPr>
          <p:cNvPr id="4" name="灯片编号占位符 3"/>
          <p:cNvSpPr>
            <a:spLocks noGrp="1"/>
          </p:cNvSpPr>
          <p:nvPr>
            <p:ph type="sldNum" sz="quarter" idx="12"/>
          </p:nvPr>
        </p:nvSpPr>
        <p:spPr/>
        <p:txBody>
          <a:bodyPr/>
          <a:lstStyle/>
          <a:p>
            <a:fld id="{2D4B7450-BC4C-41A8-BACD-60EBA1689D22}" type="slidenum">
              <a:rPr lang="en-US" altLang="zh-CN" smtClean="0"/>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第三讲">
    <p:spTree>
      <p:nvGrpSpPr>
        <p:cNvPr id="1" name=""/>
        <p:cNvGrpSpPr/>
        <p:nvPr/>
      </p:nvGrpSpPr>
      <p:grpSpPr>
        <a:xfrm>
          <a:off x="0" y="0"/>
          <a:ext cx="0" cy="0"/>
          <a:chOff x="0" y="0"/>
          <a:chExt cx="0" cy="0"/>
        </a:xfrm>
      </p:grpSpPr>
      <p:sp>
        <p:nvSpPr>
          <p:cNvPr id="7" name="文本框 6"/>
          <p:cNvSpPr txBox="1"/>
          <p:nvPr userDrawn="1"/>
        </p:nvSpPr>
        <p:spPr>
          <a:xfrm>
            <a:off x="9762565" y="6440536"/>
            <a:ext cx="2364096" cy="295978"/>
          </a:xfrm>
          <a:prstGeom prst="rect">
            <a:avLst/>
          </a:prstGeom>
          <a:noFill/>
        </p:spPr>
        <p:txBody>
          <a:bodyPr wrap="square" rtlCol="0">
            <a:spAutoFit/>
          </a:bodyPr>
          <a:lstStyle/>
          <a:p>
            <a:pPr algn="r">
              <a:lnSpc>
                <a:spcPct val="150000"/>
              </a:lnSpc>
            </a:pPr>
            <a:r>
              <a:rPr lang="zh-CN" altLang="en-US" sz="1000" b="1" spc="120" dirty="0">
                <a:solidFill>
                  <a:prstClr val="white">
                    <a:lumMod val="50000"/>
                  </a:prstClr>
                </a:solidFill>
                <a:latin typeface="微软雅黑" panose="020B0503020204020204" pitchFamily="34" charset="-122"/>
                <a:ea typeface="微软雅黑" panose="020B0503020204020204" pitchFamily="34" charset="-122"/>
              </a:rPr>
              <a:t>马克思主义基本原理</a:t>
            </a:r>
            <a:endParaRPr lang="en-US" altLang="zh-CN" sz="1000" b="1" spc="12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8" name="矩形 7"/>
          <p:cNvSpPr/>
          <p:nvPr userDrawn="1"/>
        </p:nvSpPr>
        <p:spPr>
          <a:xfrm>
            <a:off x="9082408" y="202812"/>
            <a:ext cx="3007432" cy="261610"/>
          </a:xfrm>
          <a:prstGeom prst="rect">
            <a:avLst/>
          </a:prstGeom>
        </p:spPr>
        <p:txBody>
          <a:bodyPr wrap="square">
            <a:spAutoFit/>
          </a:bodyPr>
          <a:lstStyle/>
          <a:p>
            <a:pPr algn="r"/>
            <a:r>
              <a:rPr lang="zh-CN" altLang="en-US" sz="1100" spc="0" dirty="0">
                <a:solidFill>
                  <a:schemeClr val="bg1">
                    <a:lumMod val="50000"/>
                  </a:schemeClr>
                </a:solidFill>
                <a:latin typeface="微软雅黑" panose="020B0503020204020204" pitchFamily="34" charset="-122"/>
                <a:ea typeface="微软雅黑" panose="020B0503020204020204" pitchFamily="34" charset="-122"/>
              </a:rPr>
              <a:t>专题二  辩证唯物主义世界观</a:t>
            </a:r>
          </a:p>
        </p:txBody>
      </p:sp>
      <p:sp>
        <p:nvSpPr>
          <p:cNvPr id="9" name="文本框 8"/>
          <p:cNvSpPr txBox="1"/>
          <p:nvPr userDrawn="1"/>
        </p:nvSpPr>
        <p:spPr>
          <a:xfrm>
            <a:off x="45719" y="194477"/>
            <a:ext cx="7156536" cy="278281"/>
          </a:xfrm>
          <a:prstGeom prst="rect">
            <a:avLst/>
          </a:prstGeom>
          <a:noFill/>
        </p:spPr>
        <p:txBody>
          <a:bodyPr wrap="square" rtlCol="0">
            <a:spAutoFit/>
          </a:bodyPr>
          <a:lstStyle/>
          <a:p>
            <a:pPr algn="just">
              <a:lnSpc>
                <a:spcPct val="120000"/>
              </a:lnSpc>
            </a:pPr>
            <a:r>
              <a:rPr lang="zh-CN" altLang="en-US" sz="1100" dirty="0">
                <a:solidFill>
                  <a:prstClr val="white">
                    <a:lumMod val="50000"/>
                  </a:prstClr>
                </a:solidFill>
                <a:latin typeface="微软雅黑" panose="020B0503020204020204" pitchFamily="34" charset="-122"/>
                <a:ea typeface="微软雅黑" panose="020B0503020204020204" pitchFamily="34" charset="-122"/>
              </a:rPr>
              <a:t>第三讲  唯物辩证法的基本规律</a:t>
            </a:r>
          </a:p>
        </p:txBody>
      </p:sp>
      <p:sp>
        <p:nvSpPr>
          <p:cNvPr id="10" name="矩形 9"/>
          <p:cNvSpPr/>
          <p:nvPr userDrawn="1"/>
        </p:nvSpPr>
        <p:spPr>
          <a:xfrm>
            <a:off x="0" y="184281"/>
            <a:ext cx="45719" cy="298672"/>
          </a:xfrm>
          <a:prstGeom prst="rect">
            <a:avLst/>
          </a:prstGeom>
          <a:solidFill>
            <a:srgbClr val="E17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第四讲">
    <p:spTree>
      <p:nvGrpSpPr>
        <p:cNvPr id="1" name=""/>
        <p:cNvGrpSpPr/>
        <p:nvPr/>
      </p:nvGrpSpPr>
      <p:grpSpPr>
        <a:xfrm>
          <a:off x="0" y="0"/>
          <a:ext cx="0" cy="0"/>
          <a:chOff x="0" y="0"/>
          <a:chExt cx="0" cy="0"/>
        </a:xfrm>
      </p:grpSpPr>
      <p:sp>
        <p:nvSpPr>
          <p:cNvPr id="6" name="文本框 5"/>
          <p:cNvSpPr txBox="1"/>
          <p:nvPr userDrawn="1"/>
        </p:nvSpPr>
        <p:spPr>
          <a:xfrm>
            <a:off x="9762565" y="6440536"/>
            <a:ext cx="2364096"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马克思主义基本原理</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矩形 6"/>
          <p:cNvSpPr/>
          <p:nvPr userDrawn="1"/>
        </p:nvSpPr>
        <p:spPr>
          <a:xfrm>
            <a:off x="9082408" y="202812"/>
            <a:ext cx="3007432" cy="261610"/>
          </a:xfrm>
          <a:prstGeom prst="rect">
            <a:avLst/>
          </a:prstGeom>
        </p:spPr>
        <p:txBody>
          <a:bodyPr wrap="square">
            <a:spAutoFit/>
          </a:bodyPr>
          <a:lstStyle/>
          <a:p>
            <a:pPr algn="r"/>
            <a:r>
              <a:rPr lang="zh-CN" altLang="en-US" sz="1100" spc="0" dirty="0">
                <a:solidFill>
                  <a:schemeClr val="bg1">
                    <a:lumMod val="50000"/>
                  </a:schemeClr>
                </a:solidFill>
                <a:latin typeface="微软雅黑" panose="020B0503020204020204" pitchFamily="34" charset="-122"/>
                <a:ea typeface="微软雅黑" panose="020B0503020204020204" pitchFamily="34" charset="-122"/>
              </a:rPr>
              <a:t>专题二  辩证唯物主义世界观</a:t>
            </a:r>
          </a:p>
        </p:txBody>
      </p:sp>
      <p:sp>
        <p:nvSpPr>
          <p:cNvPr id="8" name="文本框 7"/>
          <p:cNvSpPr txBox="1"/>
          <p:nvPr userDrawn="1"/>
        </p:nvSpPr>
        <p:spPr>
          <a:xfrm>
            <a:off x="45719" y="194477"/>
            <a:ext cx="7156536" cy="278281"/>
          </a:xfrm>
          <a:prstGeom prst="rect">
            <a:avLst/>
          </a:prstGeom>
          <a:noFill/>
        </p:spPr>
        <p:txBody>
          <a:bodyPr wrap="square" rtlCol="0">
            <a:spAutoFit/>
          </a:bodyPr>
          <a:lstStyle/>
          <a:p>
            <a:pPr algn="just">
              <a:lnSpc>
                <a:spcPct val="120000"/>
              </a:lnSpc>
            </a:pPr>
            <a:r>
              <a:rPr lang="zh-CN" altLang="en-US" sz="1100" dirty="0">
                <a:solidFill>
                  <a:prstClr val="white">
                    <a:lumMod val="50000"/>
                  </a:prstClr>
                </a:solidFill>
                <a:latin typeface="微软雅黑" panose="020B0503020204020204" pitchFamily="34" charset="-122"/>
                <a:ea typeface="微软雅黑" panose="020B0503020204020204" pitchFamily="34" charset="-122"/>
              </a:rPr>
              <a:t>第四讲  辩证思维方法</a:t>
            </a:r>
          </a:p>
        </p:txBody>
      </p:sp>
      <p:sp>
        <p:nvSpPr>
          <p:cNvPr id="9" name="矩形 8"/>
          <p:cNvSpPr/>
          <p:nvPr userDrawn="1"/>
        </p:nvSpPr>
        <p:spPr>
          <a:xfrm>
            <a:off x="0" y="184281"/>
            <a:ext cx="45719" cy="298672"/>
          </a:xfrm>
          <a:prstGeom prst="rect">
            <a:avLst/>
          </a:prstGeom>
          <a:solidFill>
            <a:srgbClr val="E17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讲标题">
    <p:spTree>
      <p:nvGrpSpPr>
        <p:cNvPr id="1" name=""/>
        <p:cNvGrpSpPr/>
        <p:nvPr/>
      </p:nvGrpSpPr>
      <p:grpSpPr>
        <a:xfrm>
          <a:off x="0" y="0"/>
          <a:ext cx="0" cy="0"/>
          <a:chOff x="0" y="0"/>
          <a:chExt cx="0" cy="0"/>
        </a:xfrm>
      </p:grpSpPr>
      <p:sp>
        <p:nvSpPr>
          <p:cNvPr id="3" name="iṩḻíḑe"/>
          <p:cNvSpPr/>
          <p:nvPr userDrawn="1"/>
        </p:nvSpPr>
        <p:spPr>
          <a:xfrm>
            <a:off x="0" y="0"/>
            <a:ext cx="12192000" cy="6858000"/>
          </a:xfrm>
          <a:prstGeom prst="rect">
            <a:avLst/>
          </a:prstGeom>
          <a:gradFill flip="none" rotWithShape="1">
            <a:gsLst>
              <a:gs pos="80000">
                <a:srgbClr val="F1E9D2"/>
              </a:gs>
              <a:gs pos="100000">
                <a:srgbClr val="FEF6E1"/>
              </a:gs>
              <a:gs pos="0">
                <a:srgbClr val="ECA285"/>
              </a:gs>
              <a:gs pos="27000">
                <a:srgbClr val="FCCB90"/>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4" name="立方体 3"/>
          <p:cNvSpPr/>
          <p:nvPr userDrawn="1"/>
        </p:nvSpPr>
        <p:spPr>
          <a:xfrm>
            <a:off x="2440856" y="-235134"/>
            <a:ext cx="5917919" cy="7108820"/>
          </a:xfrm>
          <a:prstGeom prst="cube">
            <a:avLst>
              <a:gd name="adj" fmla="val 2750"/>
            </a:avLst>
          </a:prstGeom>
          <a:gradFill>
            <a:gsLst>
              <a:gs pos="0">
                <a:srgbClr val="E69A6C"/>
              </a:gs>
              <a:gs pos="100000">
                <a:srgbClr val="FFEFCE">
                  <a:alpha val="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立方体 4"/>
          <p:cNvSpPr/>
          <p:nvPr userDrawn="1"/>
        </p:nvSpPr>
        <p:spPr>
          <a:xfrm>
            <a:off x="-145553" y="-513554"/>
            <a:ext cx="3420000" cy="7001381"/>
          </a:xfrm>
          <a:prstGeom prst="cube">
            <a:avLst>
              <a:gd name="adj" fmla="val 4101"/>
            </a:avLst>
          </a:prstGeom>
          <a:gradFill>
            <a:gsLst>
              <a:gs pos="65000">
                <a:srgbClr val="F5CC8A">
                  <a:alpha val="60000"/>
                </a:srgbClr>
              </a:gs>
              <a:gs pos="0">
                <a:srgbClr val="E69A6C"/>
              </a:gs>
              <a:gs pos="100000">
                <a:srgbClr val="F5CC8A">
                  <a:alpha val="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立方体 5"/>
          <p:cNvSpPr/>
          <p:nvPr userDrawn="1"/>
        </p:nvSpPr>
        <p:spPr>
          <a:xfrm>
            <a:off x="8952000" y="-446885"/>
            <a:ext cx="3240000" cy="7533552"/>
          </a:xfrm>
          <a:prstGeom prst="cube">
            <a:avLst>
              <a:gd name="adj" fmla="val 4934"/>
            </a:avLst>
          </a:prstGeom>
          <a:gradFill>
            <a:gsLst>
              <a:gs pos="0">
                <a:srgbClr val="C9AF6D"/>
              </a:gs>
              <a:gs pos="100000">
                <a:srgbClr val="E1CA94">
                  <a:alpha val="7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立方体 6"/>
          <p:cNvSpPr/>
          <p:nvPr userDrawn="1"/>
        </p:nvSpPr>
        <p:spPr>
          <a:xfrm>
            <a:off x="10371521" y="2987136"/>
            <a:ext cx="1339515" cy="4099531"/>
          </a:xfrm>
          <a:prstGeom prst="cube">
            <a:avLst>
              <a:gd name="adj" fmla="val 11772"/>
            </a:avLst>
          </a:prstGeom>
          <a:gradFill>
            <a:gsLst>
              <a:gs pos="0">
                <a:srgbClr val="FBC88F"/>
              </a:gs>
              <a:gs pos="100000">
                <a:srgbClr val="FDCF93">
                  <a:alpha val="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立方体 7"/>
          <p:cNvSpPr/>
          <p:nvPr userDrawn="1"/>
        </p:nvSpPr>
        <p:spPr>
          <a:xfrm>
            <a:off x="8351816" y="548999"/>
            <a:ext cx="2024249" cy="5938817"/>
          </a:xfrm>
          <a:prstGeom prst="cube">
            <a:avLst>
              <a:gd name="adj" fmla="val 6191"/>
            </a:avLst>
          </a:prstGeom>
          <a:gradFill>
            <a:gsLst>
              <a:gs pos="57000">
                <a:srgbClr val="E69A6C">
                  <a:alpha val="70000"/>
                </a:srgbClr>
              </a:gs>
              <a:gs pos="0">
                <a:srgbClr val="FDCC91"/>
              </a:gs>
              <a:gs pos="100000">
                <a:srgbClr val="E69A6C">
                  <a:alpha val="0"/>
                </a:srgbClr>
              </a:gs>
            </a:gsLst>
            <a:lin ang="5400000" scaled="1"/>
          </a:gradFill>
          <a:ln w="19050">
            <a:noFill/>
          </a:ln>
          <a:effectLst>
            <a:outerShdw blurRad="254000" dist="50800" dir="2700000" algn="tl" rotWithShape="0">
              <a:schemeClr val="accent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9801"/>
          <p:cNvSpPr txBox="1"/>
          <p:nvPr userDrawn="1"/>
        </p:nvSpPr>
        <p:spPr>
          <a:xfrm>
            <a:off x="1596000" y="2079000"/>
            <a:ext cx="9000000" cy="27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10" name="标题 9801"/>
          <p:cNvSpPr txBox="1"/>
          <p:nvPr userDrawn="1"/>
        </p:nvSpPr>
        <p:spPr>
          <a:xfrm rot="16200000">
            <a:off x="9248648" y="3434377"/>
            <a:ext cx="2817464" cy="106711"/>
          </a:xfrm>
          <a:prstGeom prst="parallelogram">
            <a:avLst>
              <a:gd name="adj" fmla="val 98875"/>
            </a:avLst>
          </a:prstGeom>
          <a:gradFill flip="none" rotWithShape="1">
            <a:gsLst>
              <a:gs pos="100000">
                <a:schemeClr val="bg1">
                  <a:lumMod val="65000"/>
                </a:schemeClr>
              </a:gs>
              <a:gs pos="0">
                <a:schemeClr val="bg1">
                  <a:lumMod val="95000"/>
                </a:schemeClr>
              </a:gs>
            </a:gsLst>
            <a:lin ang="6000000" scaled="0"/>
            <a:tileRect/>
          </a:gradFill>
          <a:ln w="15875"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11" name="标题 9801"/>
          <p:cNvSpPr txBox="1"/>
          <p:nvPr userDrawn="1"/>
        </p:nvSpPr>
        <p:spPr>
          <a:xfrm flipH="1">
            <a:off x="1595999" y="4788004"/>
            <a:ext cx="9114727" cy="108477"/>
          </a:xfrm>
          <a:prstGeom prst="parallelogram">
            <a:avLst>
              <a:gd name="adj" fmla="val 102209"/>
            </a:avLst>
          </a:prstGeom>
          <a:gradFill>
            <a:gsLst>
              <a:gs pos="0">
                <a:schemeClr val="bg1">
                  <a:lumMod val="95000"/>
                </a:schemeClr>
              </a:gs>
              <a:gs pos="54000">
                <a:schemeClr val="bg1">
                  <a:lumMod val="75000"/>
                </a:schemeClr>
              </a:gs>
              <a:gs pos="100000">
                <a:schemeClr val="bg1">
                  <a:lumMod val="95000"/>
                </a:schemeClr>
              </a:gs>
            </a:gsLst>
            <a:lin ang="6000000" scaled="0"/>
          </a:gradFill>
          <a:ln w="15875"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12" name="直接连接符 11"/>
          <p:cNvCxnSpPr/>
          <p:nvPr userDrawn="1"/>
        </p:nvCxnSpPr>
        <p:spPr>
          <a:xfrm flipH="1">
            <a:off x="1596000" y="2079000"/>
            <a:ext cx="9000000"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rot="5400000" flipH="1">
            <a:off x="246000" y="3429000"/>
            <a:ext cx="2700000"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rot="5400000" flipH="1">
            <a:off x="9246000" y="3429000"/>
            <a:ext cx="2700000"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flipH="1">
            <a:off x="1596000" y="4779000"/>
            <a:ext cx="9000000"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ppt_x"/>
                                          </p:val>
                                        </p:tav>
                                        <p:tav tm="100000">
                                          <p:val>
                                            <p:strVal val="#ppt_x"/>
                                          </p:val>
                                        </p:tav>
                                      </p:tavLst>
                                    </p:anim>
                                    <p:anim calcmode="lin" valueType="num">
                                      <p:cBhvr additive="base">
                                        <p:cTn id="12" dur="10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1" decel="5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4" decel="5000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5000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ppt_x"/>
                                          </p:val>
                                        </p:tav>
                                        <p:tav tm="100000">
                                          <p:val>
                                            <p:strVal val="#ppt_x"/>
                                          </p:val>
                                        </p:tav>
                                      </p:tavLst>
                                    </p:anim>
                                    <p:anim calcmode="lin" valueType="num">
                                      <p:cBhvr additive="base">
                                        <p:cTn id="24" dur="1000" fill="hold"/>
                                        <p:tgtEl>
                                          <p:spTgt spid="7"/>
                                        </p:tgtEl>
                                        <p:attrNameLst>
                                          <p:attrName>ppt_y</p:attrName>
                                        </p:attrNameLst>
                                      </p:cBhvr>
                                      <p:tavLst>
                                        <p:tav tm="0">
                                          <p:val>
                                            <p:strVal val="1+#ppt_h/2"/>
                                          </p:val>
                                        </p:tav>
                                        <p:tav tm="100000">
                                          <p:val>
                                            <p:strVal val="#ppt_y"/>
                                          </p:val>
                                        </p:tav>
                                      </p:tavLst>
                                    </p:anim>
                                  </p:childTnLst>
                                </p:cTn>
                              </p:par>
                              <p:par>
                                <p:cTn id="25" presetID="22" presetClass="entr" presetSubtype="2" fill="hold" nodeType="withEffect">
                                  <p:stCondLst>
                                    <p:cond delay="750"/>
                                  </p:stCondLst>
                                  <p:childTnLst>
                                    <p:set>
                                      <p:cBhvr>
                                        <p:cTn id="26" dur="1" fill="hold">
                                          <p:stCondLst>
                                            <p:cond delay="0"/>
                                          </p:stCondLst>
                                        </p:cTn>
                                        <p:tgtEl>
                                          <p:spTgt spid="12"/>
                                        </p:tgtEl>
                                        <p:attrNameLst>
                                          <p:attrName>style.visibility</p:attrName>
                                        </p:attrNameLst>
                                      </p:cBhvr>
                                      <p:to>
                                        <p:strVal val="visible"/>
                                      </p:to>
                                    </p:set>
                                    <p:animEffect transition="in" filter="wipe(right)">
                                      <p:cBhvr>
                                        <p:cTn id="27" dur="250"/>
                                        <p:tgtEl>
                                          <p:spTgt spid="12"/>
                                        </p:tgtEl>
                                      </p:cBhvr>
                                    </p:animEffect>
                                  </p:childTnLst>
                                </p:cTn>
                              </p:par>
                              <p:par>
                                <p:cTn id="28" presetID="22" presetClass="entr" presetSubtype="1" fill="hold" nodeType="withEffect">
                                  <p:stCondLst>
                                    <p:cond delay="1000"/>
                                  </p:stCondLst>
                                  <p:childTnLst>
                                    <p:set>
                                      <p:cBhvr>
                                        <p:cTn id="29" dur="1" fill="hold">
                                          <p:stCondLst>
                                            <p:cond delay="0"/>
                                          </p:stCondLst>
                                        </p:cTn>
                                        <p:tgtEl>
                                          <p:spTgt spid="13"/>
                                        </p:tgtEl>
                                        <p:attrNameLst>
                                          <p:attrName>style.visibility</p:attrName>
                                        </p:attrNameLst>
                                      </p:cBhvr>
                                      <p:to>
                                        <p:strVal val="visible"/>
                                      </p:to>
                                    </p:set>
                                    <p:animEffect transition="in" filter="wipe(up)">
                                      <p:cBhvr>
                                        <p:cTn id="30" dur="250"/>
                                        <p:tgtEl>
                                          <p:spTgt spid="13"/>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300"/>
                                        <p:tgtEl>
                                          <p:spTgt spid="15"/>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300"/>
                                        <p:tgtEl>
                                          <p:spTgt spid="11"/>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childTnLst>
                          </p:cTn>
                        </p:par>
                        <p:par>
                          <p:cTn id="41" fill="hold">
                            <p:stCondLst>
                              <p:cond delay="1500"/>
                            </p:stCondLst>
                            <p:childTnLst>
                              <p:par>
                                <p:cTn id="42" presetID="22" presetClass="entr" presetSubtype="4"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down)">
                                      <p:cBhvr>
                                        <p:cTn id="44" dur="250"/>
                                        <p:tgtEl>
                                          <p:spTgt spid="14"/>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专题标题">
    <p:spTree>
      <p:nvGrpSpPr>
        <p:cNvPr id="1" name=""/>
        <p:cNvGrpSpPr/>
        <p:nvPr/>
      </p:nvGrpSpPr>
      <p:grpSpPr>
        <a:xfrm>
          <a:off x="0" y="0"/>
          <a:ext cx="0" cy="0"/>
          <a:chOff x="0" y="0"/>
          <a:chExt cx="0" cy="0"/>
        </a:xfrm>
      </p:grpSpPr>
      <p:sp>
        <p:nvSpPr>
          <p:cNvPr id="3" name="iṩḻíḑe"/>
          <p:cNvSpPr/>
          <p:nvPr userDrawn="1"/>
        </p:nvSpPr>
        <p:spPr>
          <a:xfrm flipH="1">
            <a:off x="0" y="0"/>
            <a:ext cx="12192000" cy="6858000"/>
          </a:xfrm>
          <a:prstGeom prst="rect">
            <a:avLst/>
          </a:prstGeom>
          <a:gradFill flip="none" rotWithShape="1">
            <a:gsLst>
              <a:gs pos="80000">
                <a:srgbClr val="F1E9D2"/>
              </a:gs>
              <a:gs pos="100000">
                <a:srgbClr val="FEF6E1"/>
              </a:gs>
              <a:gs pos="0">
                <a:srgbClr val="ECA285"/>
              </a:gs>
              <a:gs pos="27000">
                <a:srgbClr val="FCCB90"/>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29444"/>
          <a:stretch>
            <a:fillRect/>
          </a:stretch>
        </p:blipFill>
        <p:spPr>
          <a:xfrm>
            <a:off x="0" y="0"/>
            <a:ext cx="4487242" cy="6858000"/>
          </a:xfrm>
          <a:prstGeom prst="rect">
            <a:avLst/>
          </a:prstGeom>
        </p:spPr>
      </p:pic>
      <p:sp>
        <p:nvSpPr>
          <p:cNvPr id="5" name="iṩḻíḑe"/>
          <p:cNvSpPr/>
          <p:nvPr userDrawn="1"/>
        </p:nvSpPr>
        <p:spPr>
          <a:xfrm>
            <a:off x="0" y="0"/>
            <a:ext cx="12192000" cy="6858000"/>
          </a:xfrm>
          <a:prstGeom prst="rect">
            <a:avLst/>
          </a:prstGeom>
          <a:gradFill>
            <a:gsLst>
              <a:gs pos="0">
                <a:srgbClr val="EFAB87">
                  <a:alpha val="80000"/>
                </a:srgbClr>
              </a:gs>
              <a:gs pos="100000">
                <a:srgbClr val="F5D9AE">
                  <a:alpha val="50000"/>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pic>
        <p:nvPicPr>
          <p:cNvPr id="6" name="图片 5" descr="线条02"/>
          <p:cNvPicPr>
            <a:picLocks noChangeAspect="1"/>
          </p:cNvPicPr>
          <p:nvPr userDrawn="1"/>
        </p:nvPicPr>
        <p:blipFill rotWithShape="1">
          <a:blip r:embed="rId3">
            <a:biLevel thresh="50000"/>
          </a:blip>
          <a:srcRect l="2577" r="11179" b="14356"/>
          <a:stretch>
            <a:fillRect/>
          </a:stretch>
        </p:blipFill>
        <p:spPr>
          <a:xfrm flipH="1">
            <a:off x="0" y="2559350"/>
            <a:ext cx="12192002" cy="4298650"/>
          </a:xfrm>
          <a:prstGeom prst="rect">
            <a:avLst/>
          </a:prstGeom>
        </p:spPr>
      </p:pic>
      <p:pic>
        <p:nvPicPr>
          <p:cNvPr id="7" name="图片 6" descr="线条02"/>
          <p:cNvPicPr>
            <a:picLocks noChangeAspect="1"/>
          </p:cNvPicPr>
          <p:nvPr userDrawn="1"/>
        </p:nvPicPr>
        <p:blipFill>
          <a:blip r:embed="rId4">
            <a:biLevel thresh="50000"/>
          </a:blip>
          <a:srcRect/>
          <a:stretch>
            <a:fillRect/>
          </a:stretch>
        </p:blipFill>
        <p:spPr>
          <a:xfrm rot="10800000" flipH="1">
            <a:off x="1091940" y="1"/>
            <a:ext cx="11100060" cy="3825567"/>
          </a:xfrm>
          <a:prstGeom prst="rect">
            <a:avLst/>
          </a:prstGeom>
        </p:spPr>
      </p:pic>
      <p:grpSp>
        <p:nvGrpSpPr>
          <p:cNvPr id="8" name="组合 7"/>
          <p:cNvGrpSpPr/>
          <p:nvPr userDrawn="1"/>
        </p:nvGrpSpPr>
        <p:grpSpPr>
          <a:xfrm>
            <a:off x="2221671" y="2179434"/>
            <a:ext cx="7748658" cy="2397279"/>
            <a:chOff x="2221671" y="2179434"/>
            <a:chExt cx="7748658" cy="2397279"/>
          </a:xfrm>
        </p:grpSpPr>
        <p:sp>
          <p:nvSpPr>
            <p:cNvPr id="9" name="标题 9801"/>
            <p:cNvSpPr txBox="1"/>
            <p:nvPr/>
          </p:nvSpPr>
          <p:spPr>
            <a:xfrm rot="16200000">
              <a:off x="8719085" y="3325468"/>
              <a:ext cx="2397277" cy="105210"/>
            </a:xfrm>
            <a:prstGeom prst="parallelogram">
              <a:avLst>
                <a:gd name="adj" fmla="val 98875"/>
              </a:avLst>
            </a:prstGeom>
            <a:gradFill flip="none" rotWithShape="1">
              <a:gsLst>
                <a:gs pos="100000">
                  <a:srgbClr val="E4906E"/>
                </a:gs>
                <a:gs pos="0">
                  <a:srgbClr val="DD9446"/>
                </a:gs>
              </a:gsLst>
              <a:lin ang="6000000" scaled="0"/>
              <a:tileRect/>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10" name="标题 9801"/>
            <p:cNvSpPr txBox="1"/>
            <p:nvPr/>
          </p:nvSpPr>
          <p:spPr>
            <a:xfrm flipH="1">
              <a:off x="2221671" y="4468236"/>
              <a:ext cx="7748657" cy="108477"/>
            </a:xfrm>
            <a:prstGeom prst="parallelogram">
              <a:avLst>
                <a:gd name="adj" fmla="val 102209"/>
              </a:avLst>
            </a:prstGeom>
            <a:gradFill>
              <a:gsLst>
                <a:gs pos="55000">
                  <a:srgbClr val="985125"/>
                </a:gs>
                <a:gs pos="0">
                  <a:srgbClr val="DD9446"/>
                </a:gs>
                <a:gs pos="100000">
                  <a:srgbClr val="F0B170"/>
                </a:gs>
              </a:gsLst>
              <a:lin ang="6000000" scaled="0"/>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grpSp>
      <p:sp>
        <p:nvSpPr>
          <p:cNvPr id="11" name="矩形 10"/>
          <p:cNvSpPr/>
          <p:nvPr userDrawn="1"/>
        </p:nvSpPr>
        <p:spPr>
          <a:xfrm>
            <a:off x="2221026" y="2186948"/>
            <a:ext cx="7642800" cy="2280490"/>
          </a:xfrm>
          <a:prstGeom prst="rect">
            <a:avLst/>
          </a:prstGeom>
          <a:gradFill>
            <a:gsLst>
              <a:gs pos="100000">
                <a:schemeClr val="bg1"/>
              </a:gs>
              <a:gs pos="0">
                <a:schemeClr val="bg1">
                  <a:alpha val="90000"/>
                </a:schemeClr>
              </a:gs>
            </a:gsLst>
            <a:lin ang="30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教学内容">
    <p:spTree>
      <p:nvGrpSpPr>
        <p:cNvPr id="1" name=""/>
        <p:cNvGrpSpPr/>
        <p:nvPr/>
      </p:nvGrpSpPr>
      <p:grpSpPr>
        <a:xfrm>
          <a:off x="0" y="0"/>
          <a:ext cx="0" cy="0"/>
          <a:chOff x="0" y="0"/>
          <a:chExt cx="0" cy="0"/>
        </a:xfrm>
      </p:grpSpPr>
      <p:sp>
        <p:nvSpPr>
          <p:cNvPr id="3" name="iṩḻíḑe"/>
          <p:cNvSpPr/>
          <p:nvPr userDrawn="1"/>
        </p:nvSpPr>
        <p:spPr>
          <a:xfrm>
            <a:off x="0" y="0"/>
            <a:ext cx="12192000" cy="6858000"/>
          </a:xfrm>
          <a:prstGeom prst="rect">
            <a:avLst/>
          </a:prstGeom>
          <a:gradFill flip="none" rotWithShape="1">
            <a:gsLst>
              <a:gs pos="80000">
                <a:srgbClr val="F1E9D2"/>
              </a:gs>
              <a:gs pos="100000">
                <a:srgbClr val="FEF6E1"/>
              </a:gs>
              <a:gs pos="0">
                <a:srgbClr val="ECA285"/>
              </a:gs>
              <a:gs pos="27000">
                <a:srgbClr val="FCCB90"/>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4" name="标题 9801"/>
          <p:cNvSpPr txBox="1"/>
          <p:nvPr userDrawn="1"/>
        </p:nvSpPr>
        <p:spPr>
          <a:xfrm flipV="1">
            <a:off x="0" y="729000"/>
            <a:ext cx="11615165" cy="5400000"/>
          </a:xfrm>
          <a:prstGeom prst="cube">
            <a:avLst>
              <a:gd name="adj" fmla="val 1804"/>
            </a:avLst>
          </a:pr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5" name="直接连接符 4"/>
          <p:cNvCxnSpPr/>
          <p:nvPr userDrawn="1"/>
        </p:nvCxnSpPr>
        <p:spPr>
          <a:xfrm>
            <a:off x="3241819" y="1477108"/>
            <a:ext cx="0" cy="3903785"/>
          </a:xfrm>
          <a:prstGeom prst="line">
            <a:avLst/>
          </a:prstGeom>
          <a:ln w="12700">
            <a:solidFill>
              <a:srgbClr val="E17751"/>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6" name="图形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66900" y="2125968"/>
            <a:ext cx="1274318" cy="2520000"/>
          </a:xfrm>
          <a:prstGeom prst="rect">
            <a:avLst/>
          </a:prstGeom>
        </p:spPr>
      </p:pic>
      <p:sp>
        <p:nvSpPr>
          <p:cNvPr id="7" name="任意多边形: 形状 6"/>
          <p:cNvSpPr/>
          <p:nvPr userDrawn="1"/>
        </p:nvSpPr>
        <p:spPr>
          <a:xfrm>
            <a:off x="0" y="-120877"/>
            <a:ext cx="2499345" cy="7036178"/>
          </a:xfrm>
          <a:custGeom>
            <a:avLst/>
            <a:gdLst>
              <a:gd name="connsiteX0" fmla="*/ 460540 w 2499345"/>
              <a:gd name="connsiteY0" fmla="*/ 1068 h 7036178"/>
              <a:gd name="connsiteX1" fmla="*/ 980347 w 2499345"/>
              <a:gd name="connsiteY1" fmla="*/ 120876 h 7036178"/>
              <a:gd name="connsiteX2" fmla="*/ 1676871 w 2499345"/>
              <a:gd name="connsiteY2" fmla="*/ 1263975 h 7036178"/>
              <a:gd name="connsiteX3" fmla="*/ 1294569 w 2499345"/>
              <a:gd name="connsiteY3" fmla="*/ 5067392 h 7036178"/>
              <a:gd name="connsiteX4" fmla="*/ 2499345 w 2499345"/>
              <a:gd name="connsiteY4" fmla="*/ 7036178 h 7036178"/>
              <a:gd name="connsiteX5" fmla="*/ 0 w 2499345"/>
              <a:gd name="connsiteY5" fmla="*/ 7036178 h 7036178"/>
              <a:gd name="connsiteX6" fmla="*/ 0 w 2499345"/>
              <a:gd name="connsiteY6" fmla="*/ 87431 h 7036178"/>
              <a:gd name="connsiteX7" fmla="*/ 170503 w 2499345"/>
              <a:gd name="connsiteY7" fmla="*/ 39578 h 7036178"/>
              <a:gd name="connsiteX8" fmla="*/ 460540 w 2499345"/>
              <a:gd name="connsiteY8" fmla="*/ 1068 h 703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9345" h="7036178">
                <a:moveTo>
                  <a:pt x="460540" y="1068"/>
                </a:moveTo>
                <a:cubicBezTo>
                  <a:pt x="650611" y="-6539"/>
                  <a:pt x="830699" y="25790"/>
                  <a:pt x="980347" y="120876"/>
                </a:cubicBezTo>
                <a:cubicBezTo>
                  <a:pt x="1279643" y="311047"/>
                  <a:pt x="1570298" y="559306"/>
                  <a:pt x="1676871" y="1263975"/>
                </a:cubicBezTo>
                <a:cubicBezTo>
                  <a:pt x="1876663" y="2579957"/>
                  <a:pt x="1077756" y="3914611"/>
                  <a:pt x="1294569" y="5067392"/>
                </a:cubicBezTo>
                <a:cubicBezTo>
                  <a:pt x="1452465" y="5904143"/>
                  <a:pt x="1978000" y="6543117"/>
                  <a:pt x="2499345" y="7036178"/>
                </a:cubicBezTo>
                <a:lnTo>
                  <a:pt x="0" y="7036178"/>
                </a:lnTo>
                <a:lnTo>
                  <a:pt x="0" y="87431"/>
                </a:lnTo>
                <a:lnTo>
                  <a:pt x="170503" y="39578"/>
                </a:lnTo>
                <a:cubicBezTo>
                  <a:pt x="267973" y="18659"/>
                  <a:pt x="365505" y="4872"/>
                  <a:pt x="460540" y="1068"/>
                </a:cubicBezTo>
                <a:close/>
              </a:path>
            </a:pathLst>
          </a:custGeom>
          <a:solidFill>
            <a:schemeClr val="bg1"/>
          </a:solidFill>
          <a:ln>
            <a:noFill/>
          </a:ln>
          <a:effectLst>
            <a:outerShdw blurRad="317500" dist="101600" dir="20400000" algn="t" rotWithShape="0">
              <a:srgbClr val="985125">
                <a:alpha val="25000"/>
              </a:srgbClr>
            </a:outerShdw>
          </a:effectLst>
        </p:spPr>
        <p:txBody>
          <a:bodyPr vert="horz" wrap="square" lIns="91440" tIns="45720" rIns="91440" bIns="45720" numCol="1" anchor="t" anchorCtr="0" compatLnSpc="1">
            <a:noAutofit/>
          </a:bodyPr>
          <a:lstStyle/>
          <a:p>
            <a:endParaRPr lang="zh-CN" altLang="en-US">
              <a:solidFill>
                <a:schemeClr val="tx1"/>
              </a:solidFill>
            </a:endParaRPr>
          </a:p>
        </p:txBody>
      </p:sp>
      <p:sp>
        <p:nvSpPr>
          <p:cNvPr id="8" name="Freeform: Shape 6"/>
          <p:cNvSpPr/>
          <p:nvPr userDrawn="1"/>
        </p:nvSpPr>
        <p:spPr bwMode="auto">
          <a:xfrm>
            <a:off x="0" y="0"/>
            <a:ext cx="1269955" cy="4773972"/>
          </a:xfrm>
          <a:custGeom>
            <a:avLst/>
            <a:gdLst>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0-1" fmla="*/ 0 w 1253270"/>
              <a:gd name="connsiteY0-2" fmla="*/ 0 h 4965097"/>
              <a:gd name="connsiteX1-3" fmla="*/ 614578 w 1253270"/>
              <a:gd name="connsiteY1-4" fmla="*/ 0 h 4965097"/>
              <a:gd name="connsiteX2-5" fmla="*/ 617157 w 1253270"/>
              <a:gd name="connsiteY2-6" fmla="*/ 2219 h 4965097"/>
              <a:gd name="connsiteX3-7" fmla="*/ 1131932 w 1253270"/>
              <a:gd name="connsiteY3-8" fmla="*/ 522027 h 4965097"/>
              <a:gd name="connsiteX4-9" fmla="*/ 900040 w 1253270"/>
              <a:gd name="connsiteY4-10" fmla="*/ 2657388 h 4965097"/>
              <a:gd name="connsiteX5-11" fmla="*/ 0 w 1253270"/>
              <a:gd name="connsiteY5-12" fmla="*/ 4965097 h 4965097"/>
              <a:gd name="connsiteX6" fmla="*/ 0 w 1253270"/>
              <a:gd name="connsiteY6" fmla="*/ 0 h 4965097"/>
              <a:gd name="connsiteX0-13" fmla="*/ 0 w 1263427"/>
              <a:gd name="connsiteY0-14" fmla="*/ 0 h 4965097"/>
              <a:gd name="connsiteX1-15" fmla="*/ 614578 w 1263427"/>
              <a:gd name="connsiteY1-16" fmla="*/ 0 h 4965097"/>
              <a:gd name="connsiteX2-17" fmla="*/ 617157 w 1263427"/>
              <a:gd name="connsiteY2-18" fmla="*/ 2219 h 4965097"/>
              <a:gd name="connsiteX3-19" fmla="*/ 1131932 w 1263427"/>
              <a:gd name="connsiteY3-20" fmla="*/ 522027 h 4965097"/>
              <a:gd name="connsiteX4-21" fmla="*/ 950840 w 1263427"/>
              <a:gd name="connsiteY4-22" fmla="*/ 2924088 h 4965097"/>
              <a:gd name="connsiteX5-23" fmla="*/ 0 w 1263427"/>
              <a:gd name="connsiteY5-24" fmla="*/ 4965097 h 4965097"/>
              <a:gd name="connsiteX6-25" fmla="*/ 0 w 1263427"/>
              <a:gd name="connsiteY6-26" fmla="*/ 0 h 4965097"/>
              <a:gd name="connsiteX0-27" fmla="*/ 0 w 1255670"/>
              <a:gd name="connsiteY0-28" fmla="*/ 0 h 4965097"/>
              <a:gd name="connsiteX1-29" fmla="*/ 614578 w 1255670"/>
              <a:gd name="connsiteY1-30" fmla="*/ 0 h 4965097"/>
              <a:gd name="connsiteX2-31" fmla="*/ 617157 w 1255670"/>
              <a:gd name="connsiteY2-32" fmla="*/ 2219 h 4965097"/>
              <a:gd name="connsiteX3-33" fmla="*/ 1131932 w 1255670"/>
              <a:gd name="connsiteY3-34" fmla="*/ 522027 h 4965097"/>
              <a:gd name="connsiteX4-35" fmla="*/ 912740 w 1255670"/>
              <a:gd name="connsiteY4-36" fmla="*/ 3089188 h 4965097"/>
              <a:gd name="connsiteX5-37" fmla="*/ 0 w 1255670"/>
              <a:gd name="connsiteY5-38" fmla="*/ 4965097 h 4965097"/>
              <a:gd name="connsiteX6-39" fmla="*/ 0 w 1255670"/>
              <a:gd name="connsiteY6-40" fmla="*/ 0 h 4965097"/>
              <a:gd name="connsiteX0-41" fmla="*/ 0 w 1255670"/>
              <a:gd name="connsiteY0-42" fmla="*/ 0 h 4965097"/>
              <a:gd name="connsiteX1-43" fmla="*/ 614578 w 1255670"/>
              <a:gd name="connsiteY1-44" fmla="*/ 0 h 4965097"/>
              <a:gd name="connsiteX2-45" fmla="*/ 617157 w 1255670"/>
              <a:gd name="connsiteY2-46" fmla="*/ 2219 h 4965097"/>
              <a:gd name="connsiteX3-47" fmla="*/ 1131932 w 1255670"/>
              <a:gd name="connsiteY3-48" fmla="*/ 522027 h 4965097"/>
              <a:gd name="connsiteX4-49" fmla="*/ 912740 w 1255670"/>
              <a:gd name="connsiteY4-50" fmla="*/ 3089188 h 4965097"/>
              <a:gd name="connsiteX5-51" fmla="*/ 0 w 1255670"/>
              <a:gd name="connsiteY5-52" fmla="*/ 4965097 h 4965097"/>
              <a:gd name="connsiteX6-53" fmla="*/ 0 w 1255670"/>
              <a:gd name="connsiteY6-54" fmla="*/ 0 h 4965097"/>
              <a:gd name="connsiteX0-55" fmla="*/ 0 w 1255670"/>
              <a:gd name="connsiteY0-56" fmla="*/ 0 h 4965097"/>
              <a:gd name="connsiteX1-57" fmla="*/ 614578 w 1255670"/>
              <a:gd name="connsiteY1-58" fmla="*/ 0 h 4965097"/>
              <a:gd name="connsiteX2-59" fmla="*/ 617157 w 1255670"/>
              <a:gd name="connsiteY2-60" fmla="*/ 2219 h 4965097"/>
              <a:gd name="connsiteX3-61" fmla="*/ 1131932 w 1255670"/>
              <a:gd name="connsiteY3-62" fmla="*/ 522027 h 4965097"/>
              <a:gd name="connsiteX4-63" fmla="*/ 912740 w 1255670"/>
              <a:gd name="connsiteY4-64" fmla="*/ 3089188 h 4965097"/>
              <a:gd name="connsiteX5-65" fmla="*/ 0 w 1255670"/>
              <a:gd name="connsiteY5-66" fmla="*/ 4965097 h 4965097"/>
              <a:gd name="connsiteX6-67" fmla="*/ 0 w 1255670"/>
              <a:gd name="connsiteY6-68" fmla="*/ 0 h 4965097"/>
              <a:gd name="connsiteX0-69" fmla="*/ 0 w 1289181"/>
              <a:gd name="connsiteY0-70" fmla="*/ 0 h 4965097"/>
              <a:gd name="connsiteX1-71" fmla="*/ 614578 w 1289181"/>
              <a:gd name="connsiteY1-72" fmla="*/ 0 h 4965097"/>
              <a:gd name="connsiteX2-73" fmla="*/ 617157 w 1289181"/>
              <a:gd name="connsiteY2-74" fmla="*/ 2219 h 4965097"/>
              <a:gd name="connsiteX3-75" fmla="*/ 1131932 w 1289181"/>
              <a:gd name="connsiteY3-76" fmla="*/ 522027 h 4965097"/>
              <a:gd name="connsiteX4-77" fmla="*/ 1052440 w 1289181"/>
              <a:gd name="connsiteY4-78" fmla="*/ 2695488 h 4965097"/>
              <a:gd name="connsiteX5-79" fmla="*/ 0 w 1289181"/>
              <a:gd name="connsiteY5-80" fmla="*/ 4965097 h 4965097"/>
              <a:gd name="connsiteX6-81" fmla="*/ 0 w 1289181"/>
              <a:gd name="connsiteY6-82" fmla="*/ 0 h 4965097"/>
              <a:gd name="connsiteX0-83" fmla="*/ 0 w 1289181"/>
              <a:gd name="connsiteY0-84" fmla="*/ 0 h 4965097"/>
              <a:gd name="connsiteX1-85" fmla="*/ 614578 w 1289181"/>
              <a:gd name="connsiteY1-86" fmla="*/ 0 h 4965097"/>
              <a:gd name="connsiteX2-87" fmla="*/ 617157 w 1289181"/>
              <a:gd name="connsiteY2-88" fmla="*/ 2219 h 4965097"/>
              <a:gd name="connsiteX3-89" fmla="*/ 1131932 w 1289181"/>
              <a:gd name="connsiteY3-90" fmla="*/ 522027 h 4965097"/>
              <a:gd name="connsiteX4-91" fmla="*/ 1052440 w 1289181"/>
              <a:gd name="connsiteY4-92" fmla="*/ 2695488 h 4965097"/>
              <a:gd name="connsiteX5-93" fmla="*/ 0 w 1289181"/>
              <a:gd name="connsiteY5-94" fmla="*/ 4965097 h 4965097"/>
              <a:gd name="connsiteX6-95" fmla="*/ 0 w 1289181"/>
              <a:gd name="connsiteY6-96" fmla="*/ 0 h 4965097"/>
              <a:gd name="connsiteX0-97" fmla="*/ 0 w 1299071"/>
              <a:gd name="connsiteY0-98" fmla="*/ 0 h 4965097"/>
              <a:gd name="connsiteX1-99" fmla="*/ 614578 w 1299071"/>
              <a:gd name="connsiteY1-100" fmla="*/ 0 h 4965097"/>
              <a:gd name="connsiteX2-101" fmla="*/ 617157 w 1299071"/>
              <a:gd name="connsiteY2-102" fmla="*/ 2219 h 4965097"/>
              <a:gd name="connsiteX3-103" fmla="*/ 1131932 w 1299071"/>
              <a:gd name="connsiteY3-104" fmla="*/ 522027 h 4965097"/>
              <a:gd name="connsiteX4-105" fmla="*/ 1052440 w 1299071"/>
              <a:gd name="connsiteY4-106" fmla="*/ 2695488 h 4965097"/>
              <a:gd name="connsiteX5-107" fmla="*/ 0 w 1299071"/>
              <a:gd name="connsiteY5-108" fmla="*/ 4965097 h 4965097"/>
              <a:gd name="connsiteX6-109" fmla="*/ 0 w 1299071"/>
              <a:gd name="connsiteY6-110" fmla="*/ 0 h 4965097"/>
              <a:gd name="connsiteX0-111" fmla="*/ 0 w 1299071"/>
              <a:gd name="connsiteY0-112" fmla="*/ 0 h 4965097"/>
              <a:gd name="connsiteX1-113" fmla="*/ 614578 w 1299071"/>
              <a:gd name="connsiteY1-114" fmla="*/ 0 h 4965097"/>
              <a:gd name="connsiteX2-115" fmla="*/ 617157 w 1299071"/>
              <a:gd name="connsiteY2-116" fmla="*/ 2219 h 4965097"/>
              <a:gd name="connsiteX3-117" fmla="*/ 1131932 w 1299071"/>
              <a:gd name="connsiteY3-118" fmla="*/ 522027 h 4965097"/>
              <a:gd name="connsiteX4-119" fmla="*/ 1052440 w 1299071"/>
              <a:gd name="connsiteY4-120" fmla="*/ 2695488 h 4965097"/>
              <a:gd name="connsiteX5-121" fmla="*/ 0 w 1299071"/>
              <a:gd name="connsiteY5-122" fmla="*/ 4965097 h 4965097"/>
              <a:gd name="connsiteX6-123" fmla="*/ 0 w 1299071"/>
              <a:gd name="connsiteY6-124" fmla="*/ 0 h 4965097"/>
              <a:gd name="connsiteX0-125" fmla="*/ 0 w 1325540"/>
              <a:gd name="connsiteY0-126" fmla="*/ 0 h 4965097"/>
              <a:gd name="connsiteX1-127" fmla="*/ 614578 w 1325540"/>
              <a:gd name="connsiteY1-128" fmla="*/ 0 h 4965097"/>
              <a:gd name="connsiteX2-129" fmla="*/ 617157 w 1325540"/>
              <a:gd name="connsiteY2-130" fmla="*/ 2219 h 4965097"/>
              <a:gd name="connsiteX3-131" fmla="*/ 1170032 w 1325540"/>
              <a:gd name="connsiteY3-132" fmla="*/ 598227 h 4965097"/>
              <a:gd name="connsiteX4-133" fmla="*/ 1052440 w 1325540"/>
              <a:gd name="connsiteY4-134" fmla="*/ 2695488 h 4965097"/>
              <a:gd name="connsiteX5-135" fmla="*/ 0 w 1325540"/>
              <a:gd name="connsiteY5-136" fmla="*/ 4965097 h 4965097"/>
              <a:gd name="connsiteX6-137" fmla="*/ 0 w 1325540"/>
              <a:gd name="connsiteY6-138" fmla="*/ 0 h 4965097"/>
              <a:gd name="connsiteX0-139" fmla="*/ 0 w 1325540"/>
              <a:gd name="connsiteY0-140" fmla="*/ 0 h 4965097"/>
              <a:gd name="connsiteX1-141" fmla="*/ 614578 w 1325540"/>
              <a:gd name="connsiteY1-142" fmla="*/ 0 h 4965097"/>
              <a:gd name="connsiteX2-143" fmla="*/ 617157 w 1325540"/>
              <a:gd name="connsiteY2-144" fmla="*/ 2219 h 4965097"/>
              <a:gd name="connsiteX3-145" fmla="*/ 1170032 w 1325540"/>
              <a:gd name="connsiteY3-146" fmla="*/ 598227 h 4965097"/>
              <a:gd name="connsiteX4-147" fmla="*/ 1052440 w 1325540"/>
              <a:gd name="connsiteY4-148" fmla="*/ 2695488 h 4965097"/>
              <a:gd name="connsiteX5-149" fmla="*/ 0 w 1325540"/>
              <a:gd name="connsiteY5-150" fmla="*/ 4965097 h 4965097"/>
              <a:gd name="connsiteX6-151" fmla="*/ 0 w 1325540"/>
              <a:gd name="connsiteY6-152" fmla="*/ 0 h 4965097"/>
              <a:gd name="connsiteX0-153" fmla="*/ 0 w 1303036"/>
              <a:gd name="connsiteY0-154" fmla="*/ 0 h 4965097"/>
              <a:gd name="connsiteX1-155" fmla="*/ 614578 w 1303036"/>
              <a:gd name="connsiteY1-156" fmla="*/ 0 h 4965097"/>
              <a:gd name="connsiteX2-157" fmla="*/ 617157 w 1303036"/>
              <a:gd name="connsiteY2-158" fmla="*/ 2219 h 4965097"/>
              <a:gd name="connsiteX3-159" fmla="*/ 1170032 w 1303036"/>
              <a:gd name="connsiteY3-160" fmla="*/ 598227 h 4965097"/>
              <a:gd name="connsiteX4-161" fmla="*/ 1052440 w 1303036"/>
              <a:gd name="connsiteY4-162" fmla="*/ 2695488 h 4965097"/>
              <a:gd name="connsiteX5-163" fmla="*/ 0 w 1303036"/>
              <a:gd name="connsiteY5-164" fmla="*/ 4965097 h 4965097"/>
              <a:gd name="connsiteX6-165" fmla="*/ 0 w 1303036"/>
              <a:gd name="connsiteY6-166" fmla="*/ 0 h 4965097"/>
              <a:gd name="connsiteX0-167" fmla="*/ 0 w 1303036"/>
              <a:gd name="connsiteY0-168" fmla="*/ 0 h 4965097"/>
              <a:gd name="connsiteX1-169" fmla="*/ 614578 w 1303036"/>
              <a:gd name="connsiteY1-170" fmla="*/ 0 h 4965097"/>
              <a:gd name="connsiteX2-171" fmla="*/ 617157 w 1303036"/>
              <a:gd name="connsiteY2-172" fmla="*/ 2219 h 4965097"/>
              <a:gd name="connsiteX3-173" fmla="*/ 1170032 w 1303036"/>
              <a:gd name="connsiteY3-174" fmla="*/ 598227 h 4965097"/>
              <a:gd name="connsiteX4-175" fmla="*/ 1052440 w 1303036"/>
              <a:gd name="connsiteY4-176" fmla="*/ 2695488 h 4965097"/>
              <a:gd name="connsiteX5-177" fmla="*/ 0 w 1303036"/>
              <a:gd name="connsiteY5-178" fmla="*/ 4965097 h 4965097"/>
              <a:gd name="connsiteX6-179" fmla="*/ 0 w 1303036"/>
              <a:gd name="connsiteY6-180" fmla="*/ 0 h 4965097"/>
              <a:gd name="connsiteX0-181" fmla="*/ 0 w 1339913"/>
              <a:gd name="connsiteY0-182" fmla="*/ 0 h 4965097"/>
              <a:gd name="connsiteX1-183" fmla="*/ 614578 w 1339913"/>
              <a:gd name="connsiteY1-184" fmla="*/ 0 h 4965097"/>
              <a:gd name="connsiteX2-185" fmla="*/ 617157 w 1339913"/>
              <a:gd name="connsiteY2-186" fmla="*/ 2219 h 4965097"/>
              <a:gd name="connsiteX3-187" fmla="*/ 1170032 w 1339913"/>
              <a:gd name="connsiteY3-188" fmla="*/ 598227 h 4965097"/>
              <a:gd name="connsiteX4-189" fmla="*/ 1156238 w 1339913"/>
              <a:gd name="connsiteY4-190" fmla="*/ 2811022 h 4965097"/>
              <a:gd name="connsiteX5-191" fmla="*/ 0 w 1339913"/>
              <a:gd name="connsiteY5-192" fmla="*/ 4965097 h 4965097"/>
              <a:gd name="connsiteX6-193" fmla="*/ 0 w 1339913"/>
              <a:gd name="connsiteY6-194" fmla="*/ 0 h 4965097"/>
              <a:gd name="connsiteX0-195" fmla="*/ 0 w 1339913"/>
              <a:gd name="connsiteY0-196" fmla="*/ 0 h 4965097"/>
              <a:gd name="connsiteX1-197" fmla="*/ 614578 w 1339913"/>
              <a:gd name="connsiteY1-198" fmla="*/ 0 h 4965097"/>
              <a:gd name="connsiteX2-199" fmla="*/ 617157 w 1339913"/>
              <a:gd name="connsiteY2-200" fmla="*/ 2219 h 4965097"/>
              <a:gd name="connsiteX3-201" fmla="*/ 1170032 w 1339913"/>
              <a:gd name="connsiteY3-202" fmla="*/ 598227 h 4965097"/>
              <a:gd name="connsiteX4-203" fmla="*/ 1156238 w 1339913"/>
              <a:gd name="connsiteY4-204" fmla="*/ 2811022 h 4965097"/>
              <a:gd name="connsiteX5-205" fmla="*/ 0 w 1339913"/>
              <a:gd name="connsiteY5-206" fmla="*/ 4965097 h 4965097"/>
              <a:gd name="connsiteX6-207" fmla="*/ 0 w 1339913"/>
              <a:gd name="connsiteY6-208" fmla="*/ 0 h 4965097"/>
              <a:gd name="connsiteX0-209" fmla="*/ 0 w 1469076"/>
              <a:gd name="connsiteY0-210" fmla="*/ 0 h 4965097"/>
              <a:gd name="connsiteX1-211" fmla="*/ 614578 w 1469076"/>
              <a:gd name="connsiteY1-212" fmla="*/ 0 h 4965097"/>
              <a:gd name="connsiteX2-213" fmla="*/ 617157 w 1469076"/>
              <a:gd name="connsiteY2-214" fmla="*/ 2219 h 4965097"/>
              <a:gd name="connsiteX3-215" fmla="*/ 1170032 w 1469076"/>
              <a:gd name="connsiteY3-216" fmla="*/ 598227 h 4965097"/>
              <a:gd name="connsiteX4-217" fmla="*/ 1156238 w 1469076"/>
              <a:gd name="connsiteY4-218" fmla="*/ 2811022 h 4965097"/>
              <a:gd name="connsiteX5-219" fmla="*/ 0 w 1469076"/>
              <a:gd name="connsiteY5-220" fmla="*/ 4965097 h 4965097"/>
              <a:gd name="connsiteX6-221" fmla="*/ 0 w 1469076"/>
              <a:gd name="connsiteY6-222" fmla="*/ 0 h 4965097"/>
              <a:gd name="connsiteX0-223" fmla="*/ 0 w 1490800"/>
              <a:gd name="connsiteY0-224" fmla="*/ 0 h 4965097"/>
              <a:gd name="connsiteX1-225" fmla="*/ 614578 w 1490800"/>
              <a:gd name="connsiteY1-226" fmla="*/ 0 h 4965097"/>
              <a:gd name="connsiteX2-227" fmla="*/ 617157 w 1490800"/>
              <a:gd name="connsiteY2-228" fmla="*/ 2219 h 4965097"/>
              <a:gd name="connsiteX3-229" fmla="*/ 1377627 w 1490800"/>
              <a:gd name="connsiteY3-230" fmla="*/ 505801 h 4965097"/>
              <a:gd name="connsiteX4-231" fmla="*/ 1156238 w 1490800"/>
              <a:gd name="connsiteY4-232" fmla="*/ 2811022 h 4965097"/>
              <a:gd name="connsiteX5-233" fmla="*/ 0 w 1490800"/>
              <a:gd name="connsiteY5-234" fmla="*/ 4965097 h 4965097"/>
              <a:gd name="connsiteX6-235" fmla="*/ 0 w 1490800"/>
              <a:gd name="connsiteY6-236" fmla="*/ 0 h 4965097"/>
              <a:gd name="connsiteX0-237" fmla="*/ 0 w 1454229"/>
              <a:gd name="connsiteY0-238" fmla="*/ 0 h 4965097"/>
              <a:gd name="connsiteX1-239" fmla="*/ 614578 w 1454229"/>
              <a:gd name="connsiteY1-240" fmla="*/ 0 h 4965097"/>
              <a:gd name="connsiteX2-241" fmla="*/ 617157 w 1454229"/>
              <a:gd name="connsiteY2-242" fmla="*/ 2219 h 4965097"/>
              <a:gd name="connsiteX3-243" fmla="*/ 1377627 w 1454229"/>
              <a:gd name="connsiteY3-244" fmla="*/ 505801 h 4965097"/>
              <a:gd name="connsiteX4-245" fmla="*/ 1156238 w 1454229"/>
              <a:gd name="connsiteY4-246" fmla="*/ 2811022 h 4965097"/>
              <a:gd name="connsiteX5-247" fmla="*/ 0 w 1454229"/>
              <a:gd name="connsiteY5-248" fmla="*/ 4965097 h 4965097"/>
              <a:gd name="connsiteX6-249" fmla="*/ 0 w 1454229"/>
              <a:gd name="connsiteY6-250" fmla="*/ 0 h 4965097"/>
              <a:gd name="connsiteX0-251" fmla="*/ 0 w 1674779"/>
              <a:gd name="connsiteY0-252" fmla="*/ 0 h 4965097"/>
              <a:gd name="connsiteX1-253" fmla="*/ 614578 w 1674779"/>
              <a:gd name="connsiteY1-254" fmla="*/ 0 h 4965097"/>
              <a:gd name="connsiteX2-255" fmla="*/ 617157 w 1674779"/>
              <a:gd name="connsiteY2-256" fmla="*/ 2219 h 4965097"/>
              <a:gd name="connsiteX3-257" fmla="*/ 1626741 w 1674779"/>
              <a:gd name="connsiteY3-258" fmla="*/ 875506 h 4965097"/>
              <a:gd name="connsiteX4-259" fmla="*/ 1156238 w 1674779"/>
              <a:gd name="connsiteY4-260" fmla="*/ 2811022 h 4965097"/>
              <a:gd name="connsiteX5-261" fmla="*/ 0 w 1674779"/>
              <a:gd name="connsiteY5-262" fmla="*/ 4965097 h 4965097"/>
              <a:gd name="connsiteX6-263" fmla="*/ 0 w 1674779"/>
              <a:gd name="connsiteY6-264" fmla="*/ 0 h 4965097"/>
              <a:gd name="connsiteX0-265" fmla="*/ 0 w 1690298"/>
              <a:gd name="connsiteY0-266" fmla="*/ 0 h 4965097"/>
              <a:gd name="connsiteX1-267" fmla="*/ 614578 w 1690298"/>
              <a:gd name="connsiteY1-268" fmla="*/ 0 h 4965097"/>
              <a:gd name="connsiteX2-269" fmla="*/ 617157 w 1690298"/>
              <a:gd name="connsiteY2-270" fmla="*/ 2219 h 4965097"/>
              <a:gd name="connsiteX3-271" fmla="*/ 1626741 w 1690298"/>
              <a:gd name="connsiteY3-272" fmla="*/ 875506 h 4965097"/>
              <a:gd name="connsiteX4-273" fmla="*/ 1156238 w 1690298"/>
              <a:gd name="connsiteY4-274" fmla="*/ 2811022 h 4965097"/>
              <a:gd name="connsiteX5-275" fmla="*/ 0 w 1690298"/>
              <a:gd name="connsiteY5-276" fmla="*/ 4965097 h 4965097"/>
              <a:gd name="connsiteX6-277" fmla="*/ 0 w 1690298"/>
              <a:gd name="connsiteY6-278" fmla="*/ 0 h 4965097"/>
              <a:gd name="connsiteX0-279" fmla="*/ 0 w 1645466"/>
              <a:gd name="connsiteY0-280" fmla="*/ 0 h 4965097"/>
              <a:gd name="connsiteX1-281" fmla="*/ 614578 w 1645466"/>
              <a:gd name="connsiteY1-282" fmla="*/ 0 h 4965097"/>
              <a:gd name="connsiteX2-283" fmla="*/ 617157 w 1645466"/>
              <a:gd name="connsiteY2-284" fmla="*/ 2219 h 4965097"/>
              <a:gd name="connsiteX3-285" fmla="*/ 1626741 w 1645466"/>
              <a:gd name="connsiteY3-286" fmla="*/ 875506 h 4965097"/>
              <a:gd name="connsiteX4-287" fmla="*/ 1176998 w 1645466"/>
              <a:gd name="connsiteY4-288" fmla="*/ 2695489 h 4965097"/>
              <a:gd name="connsiteX5-289" fmla="*/ 0 w 1645466"/>
              <a:gd name="connsiteY5-290" fmla="*/ 4965097 h 4965097"/>
              <a:gd name="connsiteX6-291" fmla="*/ 0 w 1645466"/>
              <a:gd name="connsiteY6-292" fmla="*/ 0 h 4965097"/>
              <a:gd name="connsiteX0-293" fmla="*/ 0 w 1695575"/>
              <a:gd name="connsiteY0-294" fmla="*/ 0 h 4965097"/>
              <a:gd name="connsiteX1-295" fmla="*/ 614578 w 1695575"/>
              <a:gd name="connsiteY1-296" fmla="*/ 0 h 4965097"/>
              <a:gd name="connsiteX2-297" fmla="*/ 617157 w 1695575"/>
              <a:gd name="connsiteY2-298" fmla="*/ 2219 h 4965097"/>
              <a:gd name="connsiteX3-299" fmla="*/ 1626741 w 1695575"/>
              <a:gd name="connsiteY3-300" fmla="*/ 875506 h 4965097"/>
              <a:gd name="connsiteX4-301" fmla="*/ 1176998 w 1695575"/>
              <a:gd name="connsiteY4-302" fmla="*/ 2695489 h 4965097"/>
              <a:gd name="connsiteX5-303" fmla="*/ 0 w 1695575"/>
              <a:gd name="connsiteY5-304" fmla="*/ 4965097 h 4965097"/>
              <a:gd name="connsiteX6-305" fmla="*/ 0 w 1695575"/>
              <a:gd name="connsiteY6-306" fmla="*/ 0 h 4965097"/>
              <a:gd name="connsiteX0-307" fmla="*/ 0 w 1189381"/>
              <a:gd name="connsiteY0-308" fmla="*/ 0 h 4965097"/>
              <a:gd name="connsiteX1-309" fmla="*/ 614578 w 1189381"/>
              <a:gd name="connsiteY1-310" fmla="*/ 0 h 4965097"/>
              <a:gd name="connsiteX2-311" fmla="*/ 617157 w 1189381"/>
              <a:gd name="connsiteY2-312" fmla="*/ 2219 h 4965097"/>
              <a:gd name="connsiteX3-313" fmla="*/ 1176998 w 1189381"/>
              <a:gd name="connsiteY3-314" fmla="*/ 2695489 h 4965097"/>
              <a:gd name="connsiteX4-315" fmla="*/ 0 w 1189381"/>
              <a:gd name="connsiteY4-316" fmla="*/ 4965097 h 4965097"/>
              <a:gd name="connsiteX5-317" fmla="*/ 0 w 1189381"/>
              <a:gd name="connsiteY5-318" fmla="*/ 0 h 4965097"/>
              <a:gd name="connsiteX0-319" fmla="*/ 0 w 1702835"/>
              <a:gd name="connsiteY0-320" fmla="*/ 0 h 4965097"/>
              <a:gd name="connsiteX1-321" fmla="*/ 614578 w 1702835"/>
              <a:gd name="connsiteY1-322" fmla="*/ 0 h 4965097"/>
              <a:gd name="connsiteX2-323" fmla="*/ 617157 w 1702835"/>
              <a:gd name="connsiteY2-324" fmla="*/ 2219 h 4965097"/>
              <a:gd name="connsiteX3-325" fmla="*/ 1695985 w 1702835"/>
              <a:gd name="connsiteY3-326" fmla="*/ 1840544 h 4965097"/>
              <a:gd name="connsiteX4-327" fmla="*/ 0 w 1702835"/>
              <a:gd name="connsiteY4-328" fmla="*/ 4965097 h 4965097"/>
              <a:gd name="connsiteX5-329" fmla="*/ 0 w 1702835"/>
              <a:gd name="connsiteY5-330" fmla="*/ 0 h 4965097"/>
              <a:gd name="connsiteX0-331" fmla="*/ 0 w 1898071"/>
              <a:gd name="connsiteY0-332" fmla="*/ 0 h 4965097"/>
              <a:gd name="connsiteX1-333" fmla="*/ 614578 w 1898071"/>
              <a:gd name="connsiteY1-334" fmla="*/ 0 h 4965097"/>
              <a:gd name="connsiteX2-335" fmla="*/ 617157 w 1898071"/>
              <a:gd name="connsiteY2-336" fmla="*/ 2219 h 4965097"/>
              <a:gd name="connsiteX3-337" fmla="*/ 1695985 w 1898071"/>
              <a:gd name="connsiteY3-338" fmla="*/ 1840544 h 4965097"/>
              <a:gd name="connsiteX4-339" fmla="*/ 0 w 1898071"/>
              <a:gd name="connsiteY4-340" fmla="*/ 4965097 h 4965097"/>
              <a:gd name="connsiteX5-341" fmla="*/ 0 w 1898071"/>
              <a:gd name="connsiteY5-342" fmla="*/ 0 h 4965097"/>
              <a:gd name="connsiteX0-343" fmla="*/ 0 w 2016155"/>
              <a:gd name="connsiteY0-344" fmla="*/ 0 h 4965097"/>
              <a:gd name="connsiteX1-345" fmla="*/ 614578 w 2016155"/>
              <a:gd name="connsiteY1-346" fmla="*/ 0 h 4965097"/>
              <a:gd name="connsiteX2-347" fmla="*/ 617157 w 2016155"/>
              <a:gd name="connsiteY2-348" fmla="*/ 2219 h 4965097"/>
              <a:gd name="connsiteX3-349" fmla="*/ 1695985 w 2016155"/>
              <a:gd name="connsiteY3-350" fmla="*/ 1840544 h 4965097"/>
              <a:gd name="connsiteX4-351" fmla="*/ 0 w 2016155"/>
              <a:gd name="connsiteY4-352" fmla="*/ 4965097 h 4965097"/>
              <a:gd name="connsiteX5-353" fmla="*/ 0 w 2016155"/>
              <a:gd name="connsiteY5-354" fmla="*/ 0 h 4965097"/>
              <a:gd name="connsiteX0-355" fmla="*/ 0 w 2108978"/>
              <a:gd name="connsiteY0-356" fmla="*/ 0 h 4965097"/>
              <a:gd name="connsiteX1-357" fmla="*/ 614578 w 2108978"/>
              <a:gd name="connsiteY1-358" fmla="*/ 0 h 4965097"/>
              <a:gd name="connsiteX2-359" fmla="*/ 617157 w 2108978"/>
              <a:gd name="connsiteY2-360" fmla="*/ 2219 h 4965097"/>
              <a:gd name="connsiteX3-361" fmla="*/ 1695985 w 2108978"/>
              <a:gd name="connsiteY3-362" fmla="*/ 1840544 h 4965097"/>
              <a:gd name="connsiteX4-363" fmla="*/ 0 w 2108978"/>
              <a:gd name="connsiteY4-364" fmla="*/ 4965097 h 4965097"/>
              <a:gd name="connsiteX5-365" fmla="*/ 0 w 2108978"/>
              <a:gd name="connsiteY5-366" fmla="*/ 0 h 4965097"/>
              <a:gd name="connsiteX0-367" fmla="*/ 0 w 1689001"/>
              <a:gd name="connsiteY0-368" fmla="*/ 0 h 4965097"/>
              <a:gd name="connsiteX1-369" fmla="*/ 614578 w 1689001"/>
              <a:gd name="connsiteY1-370" fmla="*/ 0 h 4965097"/>
              <a:gd name="connsiteX2-371" fmla="*/ 617157 w 1689001"/>
              <a:gd name="connsiteY2-372" fmla="*/ 2219 h 4965097"/>
              <a:gd name="connsiteX3-373" fmla="*/ 1156238 w 1689001"/>
              <a:gd name="connsiteY3-374" fmla="*/ 2325783 h 4965097"/>
              <a:gd name="connsiteX4-375" fmla="*/ 0 w 1689001"/>
              <a:gd name="connsiteY4-376" fmla="*/ 4965097 h 4965097"/>
              <a:gd name="connsiteX5-377" fmla="*/ 0 w 1689001"/>
              <a:gd name="connsiteY5-378" fmla="*/ 0 h 4965097"/>
              <a:gd name="connsiteX0-379" fmla="*/ 0 w 1596867"/>
              <a:gd name="connsiteY0-380" fmla="*/ 0 h 4965097"/>
              <a:gd name="connsiteX1-381" fmla="*/ 614578 w 1596867"/>
              <a:gd name="connsiteY1-382" fmla="*/ 0 h 4965097"/>
              <a:gd name="connsiteX2-383" fmla="*/ 617157 w 1596867"/>
              <a:gd name="connsiteY2-384" fmla="*/ 2219 h 4965097"/>
              <a:gd name="connsiteX3-385" fmla="*/ 1156238 w 1596867"/>
              <a:gd name="connsiteY3-386" fmla="*/ 2325783 h 4965097"/>
              <a:gd name="connsiteX4-387" fmla="*/ 0 w 1596867"/>
              <a:gd name="connsiteY4-388" fmla="*/ 4965097 h 4965097"/>
              <a:gd name="connsiteX5-389" fmla="*/ 0 w 1596867"/>
              <a:gd name="connsiteY5-390" fmla="*/ 0 h 4965097"/>
              <a:gd name="connsiteX0-391" fmla="*/ 0 w 1735083"/>
              <a:gd name="connsiteY0-392" fmla="*/ 0 h 4965097"/>
              <a:gd name="connsiteX1-393" fmla="*/ 614578 w 1735083"/>
              <a:gd name="connsiteY1-394" fmla="*/ 0 h 4965097"/>
              <a:gd name="connsiteX2-395" fmla="*/ 617157 w 1735083"/>
              <a:gd name="connsiteY2-396" fmla="*/ 2219 h 4965097"/>
              <a:gd name="connsiteX3-397" fmla="*/ 1156238 w 1735083"/>
              <a:gd name="connsiteY3-398" fmla="*/ 2325783 h 4965097"/>
              <a:gd name="connsiteX4-399" fmla="*/ 0 w 1735083"/>
              <a:gd name="connsiteY4-400" fmla="*/ 4965097 h 4965097"/>
              <a:gd name="connsiteX5-401" fmla="*/ 0 w 1735083"/>
              <a:gd name="connsiteY5-402" fmla="*/ 0 h 4965097"/>
              <a:gd name="connsiteX0-403" fmla="*/ 0 w 1735083"/>
              <a:gd name="connsiteY0-404" fmla="*/ 0 h 4965097"/>
              <a:gd name="connsiteX1-405" fmla="*/ 614578 w 1735083"/>
              <a:gd name="connsiteY1-406" fmla="*/ 0 h 4965097"/>
              <a:gd name="connsiteX2-407" fmla="*/ 617157 w 1735083"/>
              <a:gd name="connsiteY2-408" fmla="*/ 2219 h 4965097"/>
              <a:gd name="connsiteX3-409" fmla="*/ 1156238 w 1735083"/>
              <a:gd name="connsiteY3-410" fmla="*/ 2325783 h 4965097"/>
              <a:gd name="connsiteX4-411" fmla="*/ 0 w 1735083"/>
              <a:gd name="connsiteY4-412" fmla="*/ 4965097 h 4965097"/>
              <a:gd name="connsiteX5-413" fmla="*/ 0 w 1735083"/>
              <a:gd name="connsiteY5-414" fmla="*/ 0 h 4965097"/>
              <a:gd name="connsiteX0-415" fmla="*/ 0 w 1780611"/>
              <a:gd name="connsiteY0-416" fmla="*/ 0 h 4965097"/>
              <a:gd name="connsiteX1-417" fmla="*/ 614578 w 1780611"/>
              <a:gd name="connsiteY1-418" fmla="*/ 0 h 4965097"/>
              <a:gd name="connsiteX2-419" fmla="*/ 617157 w 1780611"/>
              <a:gd name="connsiteY2-420" fmla="*/ 2219 h 4965097"/>
              <a:gd name="connsiteX3-421" fmla="*/ 1218517 w 1780611"/>
              <a:gd name="connsiteY3-422" fmla="*/ 2325783 h 4965097"/>
              <a:gd name="connsiteX4-423" fmla="*/ 0 w 1780611"/>
              <a:gd name="connsiteY4-424" fmla="*/ 4965097 h 4965097"/>
              <a:gd name="connsiteX5-425" fmla="*/ 0 w 1780611"/>
              <a:gd name="connsiteY5-426" fmla="*/ 0 h 4965097"/>
              <a:gd name="connsiteX0-427" fmla="*/ 0 w 1688350"/>
              <a:gd name="connsiteY0-428" fmla="*/ 0 h 4965097"/>
              <a:gd name="connsiteX1-429" fmla="*/ 614578 w 1688350"/>
              <a:gd name="connsiteY1-430" fmla="*/ 0 h 4965097"/>
              <a:gd name="connsiteX2-431" fmla="*/ 617157 w 1688350"/>
              <a:gd name="connsiteY2-432" fmla="*/ 2219 h 4965097"/>
              <a:gd name="connsiteX3-433" fmla="*/ 1218517 w 1688350"/>
              <a:gd name="connsiteY3-434" fmla="*/ 2325783 h 4965097"/>
              <a:gd name="connsiteX4-435" fmla="*/ 0 w 1688350"/>
              <a:gd name="connsiteY4-436" fmla="*/ 4965097 h 4965097"/>
              <a:gd name="connsiteX5-437" fmla="*/ 0 w 1688350"/>
              <a:gd name="connsiteY5-438" fmla="*/ 0 h 4965097"/>
              <a:gd name="connsiteX0-439" fmla="*/ 0 w 1654862"/>
              <a:gd name="connsiteY0-440" fmla="*/ 0 h 4965097"/>
              <a:gd name="connsiteX1-441" fmla="*/ 614578 w 1654862"/>
              <a:gd name="connsiteY1-442" fmla="*/ 0 h 4965097"/>
              <a:gd name="connsiteX2-443" fmla="*/ 617157 w 1654862"/>
              <a:gd name="connsiteY2-444" fmla="*/ 2219 h 4965097"/>
              <a:gd name="connsiteX3-445" fmla="*/ 1172736 w 1654862"/>
              <a:gd name="connsiteY3-446" fmla="*/ 2325783 h 4965097"/>
              <a:gd name="connsiteX4-447" fmla="*/ 0 w 1654862"/>
              <a:gd name="connsiteY4-448" fmla="*/ 4965097 h 4965097"/>
              <a:gd name="connsiteX5-449" fmla="*/ 0 w 1654862"/>
              <a:gd name="connsiteY5-450" fmla="*/ 0 h 4965097"/>
              <a:gd name="connsiteX0-451" fmla="*/ 0 w 1589567"/>
              <a:gd name="connsiteY0-452" fmla="*/ 0 h 4965097"/>
              <a:gd name="connsiteX1-453" fmla="*/ 614578 w 1589567"/>
              <a:gd name="connsiteY1-454" fmla="*/ 0 h 4965097"/>
              <a:gd name="connsiteX2-455" fmla="*/ 617157 w 1589567"/>
              <a:gd name="connsiteY2-456" fmla="*/ 2219 h 4965097"/>
              <a:gd name="connsiteX3-457" fmla="*/ 1081173 w 1589567"/>
              <a:gd name="connsiteY3-458" fmla="*/ 2325783 h 4965097"/>
              <a:gd name="connsiteX4-459" fmla="*/ 0 w 1589567"/>
              <a:gd name="connsiteY4-460" fmla="*/ 4965097 h 4965097"/>
              <a:gd name="connsiteX5-461" fmla="*/ 0 w 1589567"/>
              <a:gd name="connsiteY5-462" fmla="*/ 0 h 49650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589567" h="4965097">
                <a:moveTo>
                  <a:pt x="0" y="0"/>
                </a:moveTo>
                <a:lnTo>
                  <a:pt x="614578" y="0"/>
                </a:lnTo>
                <a:lnTo>
                  <a:pt x="617157" y="2219"/>
                </a:lnTo>
                <a:cubicBezTo>
                  <a:pt x="1437477" y="12442"/>
                  <a:pt x="2078878" y="1251373"/>
                  <a:pt x="1081173" y="2325783"/>
                </a:cubicBezTo>
                <a:cubicBezTo>
                  <a:pt x="83468" y="3400193"/>
                  <a:pt x="193867" y="4359834"/>
                  <a:pt x="0" y="4965097"/>
                </a:cubicBezTo>
                <a:lnTo>
                  <a:pt x="0" y="0"/>
                </a:lnTo>
                <a:close/>
              </a:path>
            </a:pathLst>
          </a:custGeom>
          <a:gradFill flip="none" rotWithShape="1">
            <a:gsLst>
              <a:gs pos="80000">
                <a:srgbClr val="F1E9D2"/>
              </a:gs>
              <a:gs pos="100000">
                <a:srgbClr val="FEF6E1"/>
              </a:gs>
              <a:gs pos="0">
                <a:srgbClr val="ECA285"/>
              </a:gs>
              <a:gs pos="27000">
                <a:srgbClr val="FCCB90"/>
              </a:gs>
            </a:gsLst>
            <a:lin ang="17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0-#ppt_w/2"/>
                                          </p:val>
                                        </p:tav>
                                        <p:tav tm="100000">
                                          <p:val>
                                            <p:strVal val="#ppt_x"/>
                                          </p:val>
                                        </p:tav>
                                      </p:tavLst>
                                    </p:anim>
                                    <p:anim calcmode="lin" valueType="num">
                                      <p:cBhvr additive="base">
                                        <p:cTn id="8" dur="1500" fill="hold"/>
                                        <p:tgtEl>
                                          <p:spTgt spid="8"/>
                                        </p:tgtEl>
                                        <p:attrNameLst>
                                          <p:attrName>ppt_y</p:attrName>
                                        </p:attrNameLst>
                                      </p:cBhvr>
                                      <p:tavLst>
                                        <p:tav tm="0">
                                          <p:val>
                                            <p:strVal val="#ppt_y"/>
                                          </p:val>
                                        </p:tav>
                                        <p:tav tm="100000">
                                          <p:val>
                                            <p:strVal val="#ppt_y"/>
                                          </p:val>
                                        </p:tav>
                                      </p:tavLst>
                                    </p:anim>
                                  </p:childTnLst>
                                </p:cTn>
                              </p:par>
                              <p:par>
                                <p:cTn id="9" presetID="6" presetClass="emph" presetSubtype="0" accel="33000" decel="33000" autoRev="1" fill="hold" grpId="1" nodeType="withEffect">
                                  <p:stCondLst>
                                    <p:cond delay="0"/>
                                  </p:stCondLst>
                                  <p:childTnLst>
                                    <p:animScale>
                                      <p:cBhvr>
                                        <p:cTn id="10" dur="2300" fill="hold"/>
                                        <p:tgtEl>
                                          <p:spTgt spid="8"/>
                                        </p:tgtEl>
                                      </p:cBhvr>
                                      <p:by x="115000" y="115000"/>
                                    </p:animScale>
                                  </p:childTnLst>
                                </p:cTn>
                              </p:par>
                              <p:par>
                                <p:cTn id="11" presetID="2" presetClass="entr" presetSubtype="8" decel="10000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500" fill="hold"/>
                                        <p:tgtEl>
                                          <p:spTgt spid="7"/>
                                        </p:tgtEl>
                                        <p:attrNameLst>
                                          <p:attrName>ppt_x</p:attrName>
                                        </p:attrNameLst>
                                      </p:cBhvr>
                                      <p:tavLst>
                                        <p:tav tm="0">
                                          <p:val>
                                            <p:strVal val="0-#ppt_w/2"/>
                                          </p:val>
                                        </p:tav>
                                        <p:tav tm="100000">
                                          <p:val>
                                            <p:strVal val="#ppt_x"/>
                                          </p:val>
                                        </p:tav>
                                      </p:tavLst>
                                    </p:anim>
                                    <p:anim calcmode="lin" valueType="num">
                                      <p:cBhvr additive="base">
                                        <p:cTn id="14" dur="1500" fill="hold"/>
                                        <p:tgtEl>
                                          <p:spTgt spid="7"/>
                                        </p:tgtEl>
                                        <p:attrNameLst>
                                          <p:attrName>ppt_y</p:attrName>
                                        </p:attrNameLst>
                                      </p:cBhvr>
                                      <p:tavLst>
                                        <p:tav tm="0">
                                          <p:val>
                                            <p:strVal val="#ppt_y"/>
                                          </p:val>
                                        </p:tav>
                                        <p:tav tm="100000">
                                          <p:val>
                                            <p:strVal val="#ppt_y"/>
                                          </p:val>
                                        </p:tav>
                                      </p:tavLst>
                                    </p:anim>
                                  </p:childTnLst>
                                </p:cTn>
                              </p:par>
                              <p:par>
                                <p:cTn id="15" presetID="6" presetClass="emph" presetSubtype="0" accel="33000" decel="33000" autoRev="1" fill="hold" grpId="1" nodeType="withEffect">
                                  <p:stCondLst>
                                    <p:cond delay="0"/>
                                  </p:stCondLst>
                                  <p:childTnLst>
                                    <p:animScale>
                                      <p:cBhvr>
                                        <p:cTn id="16" dur="2300" fill="hold"/>
                                        <p:tgtEl>
                                          <p:spTgt spid="7"/>
                                        </p:tgtEl>
                                      </p:cBhvr>
                                      <p:by x="115000" y="115000"/>
                                    </p:animScale>
                                  </p:childTnLst>
                                </p:cTn>
                              </p:par>
                              <p:par>
                                <p:cTn id="17" presetID="2" presetClass="entr" presetSubtype="8" decel="100000" fill="hold" nodeType="withEffect">
                                  <p:stCondLst>
                                    <p:cond delay="5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500" fill="hold"/>
                                        <p:tgtEl>
                                          <p:spTgt spid="6"/>
                                        </p:tgtEl>
                                        <p:attrNameLst>
                                          <p:attrName>ppt_x</p:attrName>
                                        </p:attrNameLst>
                                      </p:cBhvr>
                                      <p:tavLst>
                                        <p:tav tm="0">
                                          <p:val>
                                            <p:strVal val="0-#ppt_w/2"/>
                                          </p:val>
                                        </p:tav>
                                        <p:tav tm="100000">
                                          <p:val>
                                            <p:strVal val="#ppt_x"/>
                                          </p:val>
                                        </p:tav>
                                      </p:tavLst>
                                    </p:anim>
                                    <p:anim calcmode="lin" valueType="num">
                                      <p:cBhvr additive="base">
                                        <p:cTn id="20" dur="1500" fill="hold"/>
                                        <p:tgtEl>
                                          <p:spTgt spid="6"/>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50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par>
                                <p:cTn id="24" presetID="16" presetClass="entr" presetSubtype="42" fill="hold" nodeType="withEffect">
                                  <p:stCondLst>
                                    <p:cond delay="750"/>
                                  </p:stCondLst>
                                  <p:childTnLst>
                                    <p:set>
                                      <p:cBhvr>
                                        <p:cTn id="25" dur="1" fill="hold">
                                          <p:stCondLst>
                                            <p:cond delay="0"/>
                                          </p:stCondLst>
                                        </p:cTn>
                                        <p:tgtEl>
                                          <p:spTgt spid="5"/>
                                        </p:tgtEl>
                                        <p:attrNameLst>
                                          <p:attrName>style.visibility</p:attrName>
                                        </p:attrNameLst>
                                      </p:cBhvr>
                                      <p:to>
                                        <p:strVal val="visible"/>
                                      </p:to>
                                    </p:set>
                                    <p:animEffect transition="in" filter="barn(out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7" grpId="1" animBg="1"/>
      <p:bldP spid="8" grpId="0" animBg="1"/>
      <p:bldP spid="8" grpId="1"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教学重点">
    <p:spTree>
      <p:nvGrpSpPr>
        <p:cNvPr id="1" name=""/>
        <p:cNvGrpSpPr/>
        <p:nvPr/>
      </p:nvGrpSpPr>
      <p:grpSpPr>
        <a:xfrm>
          <a:off x="0" y="0"/>
          <a:ext cx="0" cy="0"/>
          <a:chOff x="0" y="0"/>
          <a:chExt cx="0" cy="0"/>
        </a:xfrm>
      </p:grpSpPr>
      <p:sp>
        <p:nvSpPr>
          <p:cNvPr id="3" name="矩形 2"/>
          <p:cNvSpPr/>
          <p:nvPr userDrawn="1"/>
        </p:nvSpPr>
        <p:spPr>
          <a:xfrm>
            <a:off x="0" y="0"/>
            <a:ext cx="12192000" cy="6858001"/>
          </a:xfrm>
          <a:prstGeom prst="rect">
            <a:avLst/>
          </a:prstGeom>
          <a:gradFill flip="none" rotWithShape="1">
            <a:gsLst>
              <a:gs pos="80000">
                <a:srgbClr val="F1E9D2"/>
              </a:gs>
              <a:gs pos="100000">
                <a:srgbClr val="FEF6E1"/>
              </a:gs>
              <a:gs pos="0">
                <a:srgbClr val="ECA285"/>
              </a:gs>
              <a:gs pos="27000">
                <a:srgbClr val="FCCB90"/>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pic>
        <p:nvPicPr>
          <p:cNvPr id="4" name="图片 3" descr="线条02"/>
          <p:cNvPicPr>
            <a:picLocks noChangeAspect="1"/>
          </p:cNvPicPr>
          <p:nvPr userDrawn="1"/>
        </p:nvPicPr>
        <p:blipFill rotWithShape="1">
          <a:blip r:embed="rId2">
            <a:biLevel thresh="50000"/>
          </a:blip>
          <a:srcRect b="15154"/>
          <a:stretch>
            <a:fillRect/>
          </a:stretch>
        </p:blipFill>
        <p:spPr>
          <a:xfrm flipH="1">
            <a:off x="-2" y="2903177"/>
            <a:ext cx="12191999" cy="3954824"/>
          </a:xfrm>
          <a:prstGeom prst="rect">
            <a:avLst/>
          </a:prstGeom>
        </p:spPr>
      </p:pic>
      <p:sp>
        <p:nvSpPr>
          <p:cNvPr id="5" name="矩形: 圆顶角 4"/>
          <p:cNvSpPr/>
          <p:nvPr userDrawn="1"/>
        </p:nvSpPr>
        <p:spPr bwMode="auto">
          <a:xfrm rot="5400000">
            <a:off x="3600695" y="-1715968"/>
            <a:ext cx="4990610" cy="10289936"/>
          </a:xfrm>
          <a:prstGeom prst="round2SameRect">
            <a:avLst>
              <a:gd name="adj1" fmla="val 6542"/>
              <a:gd name="adj2" fmla="val 0"/>
            </a:avLst>
          </a:prstGeom>
          <a:solidFill>
            <a:srgbClr val="FEFCFA">
              <a:alpha val="40000"/>
            </a:srgbClr>
          </a:solidFill>
          <a:ln w="15875">
            <a:noFill/>
          </a:ln>
          <a:effectLst>
            <a:outerShdw blurRad="508000" sx="102000" sy="102000" algn="ctr" rotWithShape="0">
              <a:srgbClr val="985125">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圆顶角 5"/>
          <p:cNvSpPr/>
          <p:nvPr userDrawn="1"/>
        </p:nvSpPr>
        <p:spPr bwMode="auto">
          <a:xfrm rot="5400000">
            <a:off x="3765415" y="-1484581"/>
            <a:ext cx="4661171" cy="9827163"/>
          </a:xfrm>
          <a:prstGeom prst="round2SameRect">
            <a:avLst>
              <a:gd name="adj1" fmla="val 6542"/>
              <a:gd name="adj2" fmla="val 0"/>
            </a:avLst>
          </a:prstGeom>
          <a:solidFill>
            <a:srgbClr val="FEFCFA">
              <a:alpha val="40000"/>
            </a:srgbClr>
          </a:solidFill>
          <a:ln w="15875">
            <a:noFill/>
          </a:ln>
          <a:effectLst>
            <a:outerShdw blurRad="508000" sx="102000" sy="102000" algn="ctr" rotWithShape="0">
              <a:srgbClr val="985125">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7" name="矩形: 圆顶角 6"/>
          <p:cNvSpPr/>
          <p:nvPr userDrawn="1"/>
        </p:nvSpPr>
        <p:spPr bwMode="auto">
          <a:xfrm rot="5400000">
            <a:off x="3943754" y="-1238186"/>
            <a:ext cx="4304492" cy="9334373"/>
          </a:xfrm>
          <a:prstGeom prst="round2SameRect">
            <a:avLst>
              <a:gd name="adj1" fmla="val 6542"/>
              <a:gd name="adj2" fmla="val 0"/>
            </a:avLst>
          </a:prstGeom>
          <a:solidFill>
            <a:srgbClr val="FEFCFA"/>
          </a:solidFill>
          <a:ln w="15875">
            <a:noFill/>
          </a:ln>
          <a:effectLst>
            <a:outerShdw blurRad="508000" sx="102000" sy="102000" algn="ctr" rotWithShape="0">
              <a:srgbClr val="985125">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cxnSp>
        <p:nvCxnSpPr>
          <p:cNvPr id="8" name="直接连接符 7"/>
          <p:cNvCxnSpPr/>
          <p:nvPr userDrawn="1"/>
        </p:nvCxnSpPr>
        <p:spPr>
          <a:xfrm>
            <a:off x="3708506" y="1908770"/>
            <a:ext cx="0" cy="3040460"/>
          </a:xfrm>
          <a:prstGeom prst="line">
            <a:avLst/>
          </a:prstGeom>
          <a:ln w="15875">
            <a:solidFill>
              <a:srgbClr val="E17751"/>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9" name="图形 8"/>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037148" y="2061946"/>
            <a:ext cx="1109348" cy="252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10" presetClass="entr" presetSubtype="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childTnLst>
                                </p:cTn>
                              </p:par>
                              <p:par>
                                <p:cTn id="17" presetID="22" presetClass="entr" presetSubtype="1" fill="hold" nodeType="withEffect">
                                  <p:stCondLst>
                                    <p:cond delay="75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讲目录">
    <p:spTree>
      <p:nvGrpSpPr>
        <p:cNvPr id="1" name=""/>
        <p:cNvGrpSpPr/>
        <p:nvPr/>
      </p:nvGrpSpPr>
      <p:grpSpPr>
        <a:xfrm>
          <a:off x="0" y="0"/>
          <a:ext cx="0" cy="0"/>
          <a:chOff x="0" y="0"/>
          <a:chExt cx="0" cy="0"/>
        </a:xfrm>
      </p:grpSpPr>
      <p:sp>
        <p:nvSpPr>
          <p:cNvPr id="3" name="矩形 2"/>
          <p:cNvSpPr/>
          <p:nvPr userDrawn="1"/>
        </p:nvSpPr>
        <p:spPr>
          <a:xfrm>
            <a:off x="0" y="0"/>
            <a:ext cx="12192000" cy="6858001"/>
          </a:xfrm>
          <a:prstGeom prst="rect">
            <a:avLst/>
          </a:prstGeom>
          <a:gradFill flip="none" rotWithShape="1">
            <a:gsLst>
              <a:gs pos="80000">
                <a:srgbClr val="F1E9D2"/>
              </a:gs>
              <a:gs pos="100000">
                <a:srgbClr val="FEF6E1"/>
              </a:gs>
              <a:gs pos="0">
                <a:srgbClr val="ECA285"/>
              </a:gs>
              <a:gs pos="27000">
                <a:srgbClr val="FCCB90"/>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pic>
        <p:nvPicPr>
          <p:cNvPr id="4" name="图片 3"/>
          <p:cNvPicPr>
            <a:picLocks noChangeAspect="1"/>
          </p:cNvPicPr>
          <p:nvPr userDrawn="1"/>
        </p:nvPicPr>
        <p:blipFill>
          <a:blip r:embed="rId2">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val="0"/>
              </a:ext>
            </a:extLst>
          </a:blip>
          <a:srcRect l="4971" r="5734"/>
          <a:stretch>
            <a:fillRect/>
          </a:stretch>
        </p:blipFill>
        <p:spPr>
          <a:xfrm rot="1875277">
            <a:off x="-781325" y="-2396620"/>
            <a:ext cx="13980795" cy="11278633"/>
          </a:xfrm>
          <a:custGeom>
            <a:avLst/>
            <a:gdLst>
              <a:gd name="connsiteX0" fmla="*/ 0 w 13980795"/>
              <a:gd name="connsiteY0" fmla="*/ 6088761 h 11278633"/>
              <a:gd name="connsiteX1" fmla="*/ 10032145 w 13980795"/>
              <a:gd name="connsiteY1" fmla="*/ 0 h 11278633"/>
              <a:gd name="connsiteX2" fmla="*/ 10566394 w 13980795"/>
              <a:gd name="connsiteY2" fmla="*/ 0 h 11278633"/>
              <a:gd name="connsiteX3" fmla="*/ 13980795 w 13980795"/>
              <a:gd name="connsiteY3" fmla="*/ 5625737 h 11278633"/>
              <a:gd name="connsiteX4" fmla="*/ 4666802 w 13980795"/>
              <a:gd name="connsiteY4" fmla="*/ 11278633 h 11278633"/>
              <a:gd name="connsiteX5" fmla="*/ 3149863 w 13980795"/>
              <a:gd name="connsiteY5" fmla="*/ 11278633 h 1127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0795" h="11278633">
                <a:moveTo>
                  <a:pt x="0" y="6088761"/>
                </a:moveTo>
                <a:lnTo>
                  <a:pt x="10032145" y="0"/>
                </a:lnTo>
                <a:lnTo>
                  <a:pt x="10566394" y="0"/>
                </a:lnTo>
                <a:lnTo>
                  <a:pt x="13980795" y="5625737"/>
                </a:lnTo>
                <a:lnTo>
                  <a:pt x="4666802" y="11278633"/>
                </a:lnTo>
                <a:lnTo>
                  <a:pt x="3149863" y="11278633"/>
                </a:lnTo>
                <a:close/>
              </a:path>
            </a:pathLst>
          </a:custGeom>
        </p:spPr>
      </p:pic>
      <p:sp>
        <p:nvSpPr>
          <p:cNvPr id="5" name="iṩḻíḑe"/>
          <p:cNvSpPr/>
          <p:nvPr userDrawn="1"/>
        </p:nvSpPr>
        <p:spPr>
          <a:xfrm>
            <a:off x="0" y="0"/>
            <a:ext cx="12192000" cy="6858000"/>
          </a:xfrm>
          <a:prstGeom prst="rect">
            <a:avLst/>
          </a:prstGeom>
          <a:gradFill flip="none" rotWithShape="1">
            <a:gsLst>
              <a:gs pos="80000">
                <a:srgbClr val="F1E9D2">
                  <a:alpha val="50000"/>
                </a:srgbClr>
              </a:gs>
              <a:gs pos="100000">
                <a:srgbClr val="FEF6E1">
                  <a:alpha val="50000"/>
                </a:srgbClr>
              </a:gs>
              <a:gs pos="0">
                <a:srgbClr val="ECA285">
                  <a:alpha val="90000"/>
                </a:srgbClr>
              </a:gs>
              <a:gs pos="27000">
                <a:srgbClr val="FCCB90">
                  <a:alpha val="80000"/>
                </a:srgb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6" name="标题 9801"/>
          <p:cNvSpPr txBox="1"/>
          <p:nvPr userDrawn="1"/>
        </p:nvSpPr>
        <p:spPr>
          <a:xfrm>
            <a:off x="876000" y="908999"/>
            <a:ext cx="10440000" cy="5040000"/>
          </a:xfrm>
          <a:prstGeom prst="rect">
            <a:avLst/>
          </a:prstGeom>
          <a:solidFill>
            <a:srgbClr val="FAFAFA"/>
          </a:solidFill>
          <a:ln w="50800">
            <a:noFill/>
          </a:ln>
          <a:effectLst>
            <a:outerShdw blurRad="508000" dist="38100" dir="2700000" algn="tl" rotWithShape="0">
              <a:srgbClr val="C00000">
                <a:alpha val="20000"/>
              </a:srgbClr>
            </a:outerShdw>
          </a:effectLst>
        </p:spPr>
        <p:txBody>
          <a:bodyPr anchor="ctr">
            <a:normAutofit/>
          </a:bodyPr>
          <a:lstStyle>
            <a:defPPr>
              <a:defRPr lang="zh-CN"/>
            </a:defPPr>
            <a:lvl1pPr>
              <a:lnSpc>
                <a:spcPct val="90000"/>
              </a:lnSpc>
              <a:spcBef>
                <a:spcPct val="0"/>
              </a:spcBef>
              <a:buNone/>
              <a:defRPr sz="4000">
                <a:solidFill>
                  <a:schemeClr val="bg1"/>
                </a:solidFill>
                <a:latin typeface="+mj-lt"/>
                <a:ea typeface="+mj-ea"/>
                <a:cs typeface="+mj-cs"/>
              </a:defRPr>
            </a:lvl1pPr>
          </a:lstStyle>
          <a:p>
            <a:endParaRPr lang="zh-CN" altLang="en-US" dirty="0"/>
          </a:p>
        </p:txBody>
      </p:sp>
      <p:sp>
        <p:nvSpPr>
          <p:cNvPr id="7" name="标题 9801"/>
          <p:cNvSpPr txBox="1"/>
          <p:nvPr userDrawn="1"/>
        </p:nvSpPr>
        <p:spPr>
          <a:xfrm rot="16200000">
            <a:off x="8801261" y="3423738"/>
            <a:ext cx="5136188" cy="106711"/>
          </a:xfrm>
          <a:prstGeom prst="parallelogram">
            <a:avLst>
              <a:gd name="adj" fmla="val 98875"/>
            </a:avLst>
          </a:prstGeom>
          <a:gradFill flip="none" rotWithShape="1">
            <a:gsLst>
              <a:gs pos="100000">
                <a:srgbClr val="E17751"/>
              </a:gs>
              <a:gs pos="0">
                <a:srgbClr val="FCCA8F"/>
              </a:gs>
            </a:gsLst>
            <a:lin ang="6000000" scaled="0"/>
            <a:tileRect/>
          </a:gradFill>
          <a:ln w="15875"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R="0" lvl="0" indent="0" fontAlgn="auto">
              <a:lnSpc>
                <a:spcPct val="100000"/>
              </a:lnSpc>
              <a:spcBef>
                <a:spcPts val="0"/>
              </a:spcBef>
              <a:spcAft>
                <a:spcPts val="0"/>
              </a:spcAft>
              <a:buClrTx/>
              <a:buSzTx/>
              <a:buFontTx/>
              <a:buNone/>
              <a:defRPr kumimoji="0" b="0" i="0" u="none" strike="noStrike" cap="none" spc="0" normalizeH="0" baseline="0">
                <a:ln>
                  <a:noFill/>
                </a:ln>
                <a:solidFill>
                  <a:prstClr val="white"/>
                </a:solidFill>
                <a:effectLst/>
                <a:uLnTx/>
                <a:uFillTx/>
                <a:latin typeface="等线" panose="02010600030101010101" charset="-122"/>
                <a:ea typeface="等线" panose="02010600030101010101"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8" name="标题 9801"/>
          <p:cNvSpPr txBox="1"/>
          <p:nvPr userDrawn="1"/>
        </p:nvSpPr>
        <p:spPr>
          <a:xfrm flipH="1">
            <a:off x="875999" y="5945800"/>
            <a:ext cx="10546697" cy="108477"/>
          </a:xfrm>
          <a:prstGeom prst="parallelogram">
            <a:avLst>
              <a:gd name="adj" fmla="val 102209"/>
            </a:avLst>
          </a:prstGeom>
          <a:gradFill>
            <a:gsLst>
              <a:gs pos="43000">
                <a:srgbClr val="985125"/>
              </a:gs>
              <a:gs pos="0">
                <a:srgbClr val="EEA171"/>
              </a:gs>
              <a:gs pos="100000">
                <a:srgbClr val="E17751"/>
              </a:gs>
            </a:gsLst>
            <a:lin ang="6000000" scaled="0"/>
          </a:gradFill>
          <a:ln w="15875"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R="0" lvl="0" indent="0" fontAlgn="auto">
              <a:lnSpc>
                <a:spcPct val="100000"/>
              </a:lnSpc>
              <a:spcBef>
                <a:spcPts val="0"/>
              </a:spcBef>
              <a:spcAft>
                <a:spcPts val="0"/>
              </a:spcAft>
              <a:buClrTx/>
              <a:buSzTx/>
              <a:buFontTx/>
              <a:buNone/>
              <a:defRPr kumimoji="0" b="0" i="0" u="none" strike="noStrike" cap="none" spc="0" normalizeH="0" baseline="0">
                <a:ln>
                  <a:noFill/>
                </a:ln>
                <a:solidFill>
                  <a:prstClr val="white"/>
                </a:solidFill>
                <a:effectLst/>
                <a:uLnTx/>
                <a:uFillTx/>
                <a:latin typeface="等线" panose="02010600030101010101" charset="-122"/>
                <a:ea typeface="等线" panose="02010600030101010101"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9" name="直接连接符 8"/>
          <p:cNvCxnSpPr/>
          <p:nvPr userDrawn="1"/>
        </p:nvCxnSpPr>
        <p:spPr>
          <a:xfrm rot="5400000" flipH="1">
            <a:off x="8796000" y="3429000"/>
            <a:ext cx="5040000"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任意多边形: 形状 14"/>
          <p:cNvSpPr/>
          <p:nvPr userDrawn="1"/>
        </p:nvSpPr>
        <p:spPr bwMode="auto">
          <a:xfrm flipV="1">
            <a:off x="876000" y="2333724"/>
            <a:ext cx="1351578" cy="3615275"/>
          </a:xfrm>
          <a:custGeom>
            <a:avLst/>
            <a:gdLst>
              <a:gd name="connsiteX0" fmla="*/ 0 w 1751798"/>
              <a:gd name="connsiteY0" fmla="*/ 0 h 3360306"/>
              <a:gd name="connsiteX1" fmla="*/ 505320 w 1751798"/>
              <a:gd name="connsiteY1" fmla="*/ 0 h 3360306"/>
              <a:gd name="connsiteX2" fmla="*/ 1751798 w 1751798"/>
              <a:gd name="connsiteY2" fmla="*/ 1680153 h 3360306"/>
              <a:gd name="connsiteX3" fmla="*/ 505320 w 1751798"/>
              <a:gd name="connsiteY3" fmla="*/ 3360306 h 3360306"/>
              <a:gd name="connsiteX4" fmla="*/ 0 w 1751798"/>
              <a:gd name="connsiteY4" fmla="*/ 3360306 h 3360306"/>
              <a:gd name="connsiteX0-1" fmla="*/ 0 w 838350"/>
              <a:gd name="connsiteY0-2" fmla="*/ 0 h 3360306"/>
              <a:gd name="connsiteX1-3" fmla="*/ 505320 w 838350"/>
              <a:gd name="connsiteY1-4" fmla="*/ 0 h 3360306"/>
              <a:gd name="connsiteX2-5" fmla="*/ 601423 w 838350"/>
              <a:gd name="connsiteY2-6" fmla="*/ 1753895 h 3360306"/>
              <a:gd name="connsiteX3-7" fmla="*/ 505320 w 838350"/>
              <a:gd name="connsiteY3-8" fmla="*/ 3360306 h 3360306"/>
              <a:gd name="connsiteX4-9" fmla="*/ 0 w 838350"/>
              <a:gd name="connsiteY4-10" fmla="*/ 3360306 h 3360306"/>
              <a:gd name="connsiteX5" fmla="*/ 0 w 838350"/>
              <a:gd name="connsiteY5" fmla="*/ 0 h 3360306"/>
              <a:gd name="connsiteX0-11" fmla="*/ 0 w 1133934"/>
              <a:gd name="connsiteY0-12" fmla="*/ 0 h 3360306"/>
              <a:gd name="connsiteX1-13" fmla="*/ 505320 w 1133934"/>
              <a:gd name="connsiteY1-14" fmla="*/ 0 h 3360306"/>
              <a:gd name="connsiteX2-15" fmla="*/ 601423 w 1133934"/>
              <a:gd name="connsiteY2-16" fmla="*/ 1753895 h 3360306"/>
              <a:gd name="connsiteX3-17" fmla="*/ 505320 w 1133934"/>
              <a:gd name="connsiteY3-18" fmla="*/ 3360306 h 3360306"/>
              <a:gd name="connsiteX4-19" fmla="*/ 0 w 1133934"/>
              <a:gd name="connsiteY4-20" fmla="*/ 3360306 h 3360306"/>
              <a:gd name="connsiteX5-21" fmla="*/ 0 w 1133934"/>
              <a:gd name="connsiteY5-22" fmla="*/ 0 h 3360306"/>
              <a:gd name="connsiteX0-23" fmla="*/ 0 w 1263389"/>
              <a:gd name="connsiteY0-24" fmla="*/ 0 h 3360306"/>
              <a:gd name="connsiteX1-25" fmla="*/ 505320 w 1263389"/>
              <a:gd name="connsiteY1-26" fmla="*/ 0 h 3360306"/>
              <a:gd name="connsiteX2-27" fmla="*/ 807900 w 1263389"/>
              <a:gd name="connsiteY2-28" fmla="*/ 1562166 h 3360306"/>
              <a:gd name="connsiteX3-29" fmla="*/ 505320 w 1263389"/>
              <a:gd name="connsiteY3-30" fmla="*/ 3360306 h 3360306"/>
              <a:gd name="connsiteX4-31" fmla="*/ 0 w 1263389"/>
              <a:gd name="connsiteY4-32" fmla="*/ 3360306 h 3360306"/>
              <a:gd name="connsiteX5-33" fmla="*/ 0 w 1263389"/>
              <a:gd name="connsiteY5-34" fmla="*/ 0 h 3360306"/>
              <a:gd name="connsiteX0-35" fmla="*/ 0 w 1066553"/>
              <a:gd name="connsiteY0-36" fmla="*/ 0 h 3360306"/>
              <a:gd name="connsiteX1-37" fmla="*/ 505320 w 1066553"/>
              <a:gd name="connsiteY1-38" fmla="*/ 0 h 3360306"/>
              <a:gd name="connsiteX2-39" fmla="*/ 807900 w 1066553"/>
              <a:gd name="connsiteY2-40" fmla="*/ 1562166 h 3360306"/>
              <a:gd name="connsiteX3-41" fmla="*/ 505320 w 1066553"/>
              <a:gd name="connsiteY3-42" fmla="*/ 3360306 h 3360306"/>
              <a:gd name="connsiteX4-43" fmla="*/ 0 w 1066553"/>
              <a:gd name="connsiteY4-44" fmla="*/ 3360306 h 3360306"/>
              <a:gd name="connsiteX5-45" fmla="*/ 0 w 1066553"/>
              <a:gd name="connsiteY5-46" fmla="*/ 0 h 3360306"/>
              <a:gd name="connsiteX0-47" fmla="*/ 0 w 1256949"/>
              <a:gd name="connsiteY0-48" fmla="*/ 0 h 3360306"/>
              <a:gd name="connsiteX1-49" fmla="*/ 505320 w 1256949"/>
              <a:gd name="connsiteY1-50" fmla="*/ 0 h 3360306"/>
              <a:gd name="connsiteX2-51" fmla="*/ 807900 w 1256949"/>
              <a:gd name="connsiteY2-52" fmla="*/ 1562166 h 3360306"/>
              <a:gd name="connsiteX3-53" fmla="*/ 505320 w 1256949"/>
              <a:gd name="connsiteY3-54" fmla="*/ 3360306 h 3360306"/>
              <a:gd name="connsiteX4-55" fmla="*/ 0 w 1256949"/>
              <a:gd name="connsiteY4-56" fmla="*/ 3360306 h 3360306"/>
              <a:gd name="connsiteX5-57" fmla="*/ 0 w 1256949"/>
              <a:gd name="connsiteY5-58" fmla="*/ 0 h 3360306"/>
              <a:gd name="connsiteX0-59" fmla="*/ 0 w 1199870"/>
              <a:gd name="connsiteY0-60" fmla="*/ 0 h 3360306"/>
              <a:gd name="connsiteX1-61" fmla="*/ 903527 w 1199870"/>
              <a:gd name="connsiteY1-62" fmla="*/ 0 h 3360306"/>
              <a:gd name="connsiteX2-63" fmla="*/ 807900 w 1199870"/>
              <a:gd name="connsiteY2-64" fmla="*/ 1562166 h 3360306"/>
              <a:gd name="connsiteX3-65" fmla="*/ 505320 w 1199870"/>
              <a:gd name="connsiteY3-66" fmla="*/ 3360306 h 3360306"/>
              <a:gd name="connsiteX4-67" fmla="*/ 0 w 1199870"/>
              <a:gd name="connsiteY4-68" fmla="*/ 3360306 h 3360306"/>
              <a:gd name="connsiteX5-69" fmla="*/ 0 w 1199870"/>
              <a:gd name="connsiteY5-70" fmla="*/ 0 h 3360306"/>
              <a:gd name="connsiteX0-71" fmla="*/ 0 w 1378733"/>
              <a:gd name="connsiteY0-72" fmla="*/ 0 h 3360306"/>
              <a:gd name="connsiteX1-73" fmla="*/ 903527 w 1378733"/>
              <a:gd name="connsiteY1-74" fmla="*/ 0 h 3360306"/>
              <a:gd name="connsiteX2-75" fmla="*/ 807900 w 1378733"/>
              <a:gd name="connsiteY2-76" fmla="*/ 1562166 h 3360306"/>
              <a:gd name="connsiteX3-77" fmla="*/ 505320 w 1378733"/>
              <a:gd name="connsiteY3-78" fmla="*/ 3360306 h 3360306"/>
              <a:gd name="connsiteX4-79" fmla="*/ 0 w 1378733"/>
              <a:gd name="connsiteY4-80" fmla="*/ 3360306 h 3360306"/>
              <a:gd name="connsiteX5-81" fmla="*/ 0 w 1378733"/>
              <a:gd name="connsiteY5-82" fmla="*/ 0 h 3360306"/>
              <a:gd name="connsiteX0-83" fmla="*/ 0 w 1467121"/>
              <a:gd name="connsiteY0-84" fmla="*/ 0 h 3360306"/>
              <a:gd name="connsiteX1-85" fmla="*/ 903527 w 1467121"/>
              <a:gd name="connsiteY1-86" fmla="*/ 0 h 3360306"/>
              <a:gd name="connsiteX2-87" fmla="*/ 984881 w 1467121"/>
              <a:gd name="connsiteY2-88" fmla="*/ 1930875 h 3360306"/>
              <a:gd name="connsiteX3-89" fmla="*/ 505320 w 1467121"/>
              <a:gd name="connsiteY3-90" fmla="*/ 3360306 h 3360306"/>
              <a:gd name="connsiteX4-91" fmla="*/ 0 w 1467121"/>
              <a:gd name="connsiteY4-92" fmla="*/ 3360306 h 3360306"/>
              <a:gd name="connsiteX5-93" fmla="*/ 0 w 1467121"/>
              <a:gd name="connsiteY5-94" fmla="*/ 0 h 3360306"/>
              <a:gd name="connsiteX0-95" fmla="*/ 0 w 1699835"/>
              <a:gd name="connsiteY0-96" fmla="*/ 0 h 3360306"/>
              <a:gd name="connsiteX1-97" fmla="*/ 903527 w 1699835"/>
              <a:gd name="connsiteY1-98" fmla="*/ 0 h 3360306"/>
              <a:gd name="connsiteX2-99" fmla="*/ 984881 w 1699835"/>
              <a:gd name="connsiteY2-100" fmla="*/ 1930875 h 3360306"/>
              <a:gd name="connsiteX3-101" fmla="*/ 505320 w 1699835"/>
              <a:gd name="connsiteY3-102" fmla="*/ 3360306 h 3360306"/>
              <a:gd name="connsiteX4-103" fmla="*/ 0 w 1699835"/>
              <a:gd name="connsiteY4-104" fmla="*/ 3360306 h 3360306"/>
              <a:gd name="connsiteX5-105" fmla="*/ 0 w 1699835"/>
              <a:gd name="connsiteY5-106" fmla="*/ 0 h 3360306"/>
              <a:gd name="connsiteX0-107" fmla="*/ 0 w 1805805"/>
              <a:gd name="connsiteY0-108" fmla="*/ 0 h 3360306"/>
              <a:gd name="connsiteX1-109" fmla="*/ 903527 w 1805805"/>
              <a:gd name="connsiteY1-110" fmla="*/ 0 h 3360306"/>
              <a:gd name="connsiteX2-111" fmla="*/ 1147113 w 1805805"/>
              <a:gd name="connsiteY2-112" fmla="*/ 1763605 h 3360306"/>
              <a:gd name="connsiteX3-113" fmla="*/ 505320 w 1805805"/>
              <a:gd name="connsiteY3-114" fmla="*/ 3360306 h 3360306"/>
              <a:gd name="connsiteX4-115" fmla="*/ 0 w 1805805"/>
              <a:gd name="connsiteY4-116" fmla="*/ 3360306 h 3360306"/>
              <a:gd name="connsiteX5-117" fmla="*/ 0 w 1805805"/>
              <a:gd name="connsiteY5-118" fmla="*/ 0 h 3360306"/>
              <a:gd name="connsiteX0-119" fmla="*/ 0 w 2023263"/>
              <a:gd name="connsiteY0-120" fmla="*/ 0 h 3360306"/>
              <a:gd name="connsiteX1-121" fmla="*/ 903527 w 2023263"/>
              <a:gd name="connsiteY1-122" fmla="*/ 0 h 3360306"/>
              <a:gd name="connsiteX2-123" fmla="*/ 1451913 w 2023263"/>
              <a:gd name="connsiteY2-124" fmla="*/ 1595908 h 3360306"/>
              <a:gd name="connsiteX3-125" fmla="*/ 505320 w 2023263"/>
              <a:gd name="connsiteY3-126" fmla="*/ 3360306 h 3360306"/>
              <a:gd name="connsiteX4-127" fmla="*/ 0 w 2023263"/>
              <a:gd name="connsiteY4-128" fmla="*/ 3360306 h 3360306"/>
              <a:gd name="connsiteX5-129" fmla="*/ 0 w 2023263"/>
              <a:gd name="connsiteY5-130" fmla="*/ 0 h 336030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2023263" h="3360306">
                <a:moveTo>
                  <a:pt x="0" y="0"/>
                </a:moveTo>
                <a:lnTo>
                  <a:pt x="903527" y="0"/>
                </a:lnTo>
                <a:cubicBezTo>
                  <a:pt x="1591938" y="0"/>
                  <a:pt x="2712901" y="691607"/>
                  <a:pt x="1451913" y="1595908"/>
                </a:cubicBezTo>
                <a:cubicBezTo>
                  <a:pt x="190925" y="2500209"/>
                  <a:pt x="1193731" y="3360306"/>
                  <a:pt x="505320" y="3360306"/>
                </a:cubicBezTo>
                <a:lnTo>
                  <a:pt x="0" y="3360306"/>
                </a:lnTo>
                <a:lnTo>
                  <a:pt x="0" y="0"/>
                </a:lnTo>
                <a:close/>
              </a:path>
            </a:pathLst>
          </a:custGeom>
          <a:gradFill>
            <a:gsLst>
              <a:gs pos="83000">
                <a:schemeClr val="bg1"/>
              </a:gs>
              <a:gs pos="0">
                <a:schemeClr val="bg1">
                  <a:alpha val="0"/>
                </a:schemeClr>
              </a:gs>
            </a:gsLst>
            <a:lin ang="14400000" scaled="0"/>
          </a:gradFill>
          <a:ln>
            <a:noFill/>
          </a:ln>
          <a:effectLst>
            <a:outerShdw blurRad="317500" dist="101600" dir="20400000" algn="t" rotWithShape="0">
              <a:srgbClr val="C00000">
                <a:alpha val="25000"/>
              </a:srgbClr>
            </a:outerShdw>
          </a:effectLst>
        </p:spPr>
        <p:txBody>
          <a:bodyPr vert="horz" wrap="square" lIns="91440" tIns="45720" rIns="91440" bIns="45720" numCol="1" anchor="t" anchorCtr="0" compatLnSpc="1"/>
          <a:lstStyle/>
          <a:p>
            <a:endParaRPr lang="zh-CN" altLang="en-US" dirty="0"/>
          </a:p>
        </p:txBody>
      </p:sp>
      <p:sp>
        <p:nvSpPr>
          <p:cNvPr id="11" name="任意多边形: 形状 15"/>
          <p:cNvSpPr/>
          <p:nvPr userDrawn="1"/>
        </p:nvSpPr>
        <p:spPr bwMode="auto">
          <a:xfrm>
            <a:off x="876000" y="908999"/>
            <a:ext cx="1605777" cy="5036796"/>
          </a:xfrm>
          <a:custGeom>
            <a:avLst/>
            <a:gdLst>
              <a:gd name="connsiteX0" fmla="*/ 0 w 1751798"/>
              <a:gd name="connsiteY0" fmla="*/ 0 h 3360306"/>
              <a:gd name="connsiteX1" fmla="*/ 505320 w 1751798"/>
              <a:gd name="connsiteY1" fmla="*/ 0 h 3360306"/>
              <a:gd name="connsiteX2" fmla="*/ 1751798 w 1751798"/>
              <a:gd name="connsiteY2" fmla="*/ 1680153 h 3360306"/>
              <a:gd name="connsiteX3" fmla="*/ 505320 w 1751798"/>
              <a:gd name="connsiteY3" fmla="*/ 3360306 h 3360306"/>
              <a:gd name="connsiteX4" fmla="*/ 0 w 1751798"/>
              <a:gd name="connsiteY4" fmla="*/ 3360306 h 3360306"/>
              <a:gd name="connsiteX0-1" fmla="*/ 0 w 838350"/>
              <a:gd name="connsiteY0-2" fmla="*/ 0 h 3360306"/>
              <a:gd name="connsiteX1-3" fmla="*/ 505320 w 838350"/>
              <a:gd name="connsiteY1-4" fmla="*/ 0 h 3360306"/>
              <a:gd name="connsiteX2-5" fmla="*/ 601423 w 838350"/>
              <a:gd name="connsiteY2-6" fmla="*/ 1753895 h 3360306"/>
              <a:gd name="connsiteX3-7" fmla="*/ 505320 w 838350"/>
              <a:gd name="connsiteY3-8" fmla="*/ 3360306 h 3360306"/>
              <a:gd name="connsiteX4-9" fmla="*/ 0 w 838350"/>
              <a:gd name="connsiteY4-10" fmla="*/ 3360306 h 3360306"/>
              <a:gd name="connsiteX5" fmla="*/ 0 w 838350"/>
              <a:gd name="connsiteY5" fmla="*/ 0 h 3360306"/>
              <a:gd name="connsiteX0-11" fmla="*/ 0 w 1133934"/>
              <a:gd name="connsiteY0-12" fmla="*/ 0 h 3360306"/>
              <a:gd name="connsiteX1-13" fmla="*/ 505320 w 1133934"/>
              <a:gd name="connsiteY1-14" fmla="*/ 0 h 3360306"/>
              <a:gd name="connsiteX2-15" fmla="*/ 601423 w 1133934"/>
              <a:gd name="connsiteY2-16" fmla="*/ 1753895 h 3360306"/>
              <a:gd name="connsiteX3-17" fmla="*/ 505320 w 1133934"/>
              <a:gd name="connsiteY3-18" fmla="*/ 3360306 h 3360306"/>
              <a:gd name="connsiteX4-19" fmla="*/ 0 w 1133934"/>
              <a:gd name="connsiteY4-20" fmla="*/ 3360306 h 3360306"/>
              <a:gd name="connsiteX5-21" fmla="*/ 0 w 1133934"/>
              <a:gd name="connsiteY5-22" fmla="*/ 0 h 3360306"/>
              <a:gd name="connsiteX0-23" fmla="*/ 0 w 1263389"/>
              <a:gd name="connsiteY0-24" fmla="*/ 0 h 3360306"/>
              <a:gd name="connsiteX1-25" fmla="*/ 505320 w 1263389"/>
              <a:gd name="connsiteY1-26" fmla="*/ 0 h 3360306"/>
              <a:gd name="connsiteX2-27" fmla="*/ 807900 w 1263389"/>
              <a:gd name="connsiteY2-28" fmla="*/ 1562166 h 3360306"/>
              <a:gd name="connsiteX3-29" fmla="*/ 505320 w 1263389"/>
              <a:gd name="connsiteY3-30" fmla="*/ 3360306 h 3360306"/>
              <a:gd name="connsiteX4-31" fmla="*/ 0 w 1263389"/>
              <a:gd name="connsiteY4-32" fmla="*/ 3360306 h 3360306"/>
              <a:gd name="connsiteX5-33" fmla="*/ 0 w 1263389"/>
              <a:gd name="connsiteY5-34" fmla="*/ 0 h 3360306"/>
              <a:gd name="connsiteX0-35" fmla="*/ 0 w 1066553"/>
              <a:gd name="connsiteY0-36" fmla="*/ 0 h 3360306"/>
              <a:gd name="connsiteX1-37" fmla="*/ 505320 w 1066553"/>
              <a:gd name="connsiteY1-38" fmla="*/ 0 h 3360306"/>
              <a:gd name="connsiteX2-39" fmla="*/ 807900 w 1066553"/>
              <a:gd name="connsiteY2-40" fmla="*/ 1562166 h 3360306"/>
              <a:gd name="connsiteX3-41" fmla="*/ 505320 w 1066553"/>
              <a:gd name="connsiteY3-42" fmla="*/ 3360306 h 3360306"/>
              <a:gd name="connsiteX4-43" fmla="*/ 0 w 1066553"/>
              <a:gd name="connsiteY4-44" fmla="*/ 3360306 h 3360306"/>
              <a:gd name="connsiteX5-45" fmla="*/ 0 w 1066553"/>
              <a:gd name="connsiteY5-46" fmla="*/ 0 h 3360306"/>
              <a:gd name="connsiteX0-47" fmla="*/ 0 w 1256949"/>
              <a:gd name="connsiteY0-48" fmla="*/ 0 h 3360306"/>
              <a:gd name="connsiteX1-49" fmla="*/ 505320 w 1256949"/>
              <a:gd name="connsiteY1-50" fmla="*/ 0 h 3360306"/>
              <a:gd name="connsiteX2-51" fmla="*/ 807900 w 1256949"/>
              <a:gd name="connsiteY2-52" fmla="*/ 1562166 h 3360306"/>
              <a:gd name="connsiteX3-53" fmla="*/ 505320 w 1256949"/>
              <a:gd name="connsiteY3-54" fmla="*/ 3360306 h 3360306"/>
              <a:gd name="connsiteX4-55" fmla="*/ 0 w 1256949"/>
              <a:gd name="connsiteY4-56" fmla="*/ 3360306 h 3360306"/>
              <a:gd name="connsiteX5-57" fmla="*/ 0 w 1256949"/>
              <a:gd name="connsiteY5-58" fmla="*/ 0 h 3360306"/>
              <a:gd name="connsiteX0-59" fmla="*/ 0 w 1199870"/>
              <a:gd name="connsiteY0-60" fmla="*/ 0 h 3360306"/>
              <a:gd name="connsiteX1-61" fmla="*/ 903527 w 1199870"/>
              <a:gd name="connsiteY1-62" fmla="*/ 0 h 3360306"/>
              <a:gd name="connsiteX2-63" fmla="*/ 807900 w 1199870"/>
              <a:gd name="connsiteY2-64" fmla="*/ 1562166 h 3360306"/>
              <a:gd name="connsiteX3-65" fmla="*/ 505320 w 1199870"/>
              <a:gd name="connsiteY3-66" fmla="*/ 3360306 h 3360306"/>
              <a:gd name="connsiteX4-67" fmla="*/ 0 w 1199870"/>
              <a:gd name="connsiteY4-68" fmla="*/ 3360306 h 3360306"/>
              <a:gd name="connsiteX5-69" fmla="*/ 0 w 1199870"/>
              <a:gd name="connsiteY5-70" fmla="*/ 0 h 3360306"/>
              <a:gd name="connsiteX0-71" fmla="*/ 0 w 1378733"/>
              <a:gd name="connsiteY0-72" fmla="*/ 0 h 3360306"/>
              <a:gd name="connsiteX1-73" fmla="*/ 903527 w 1378733"/>
              <a:gd name="connsiteY1-74" fmla="*/ 0 h 3360306"/>
              <a:gd name="connsiteX2-75" fmla="*/ 807900 w 1378733"/>
              <a:gd name="connsiteY2-76" fmla="*/ 1562166 h 3360306"/>
              <a:gd name="connsiteX3-77" fmla="*/ 505320 w 1378733"/>
              <a:gd name="connsiteY3-78" fmla="*/ 3360306 h 3360306"/>
              <a:gd name="connsiteX4-79" fmla="*/ 0 w 1378733"/>
              <a:gd name="connsiteY4-80" fmla="*/ 3360306 h 3360306"/>
              <a:gd name="connsiteX5-81" fmla="*/ 0 w 1378733"/>
              <a:gd name="connsiteY5-82" fmla="*/ 0 h 3360306"/>
              <a:gd name="connsiteX0-83" fmla="*/ 0 w 1467121"/>
              <a:gd name="connsiteY0-84" fmla="*/ 0 h 3360306"/>
              <a:gd name="connsiteX1-85" fmla="*/ 903527 w 1467121"/>
              <a:gd name="connsiteY1-86" fmla="*/ 0 h 3360306"/>
              <a:gd name="connsiteX2-87" fmla="*/ 984881 w 1467121"/>
              <a:gd name="connsiteY2-88" fmla="*/ 1930875 h 3360306"/>
              <a:gd name="connsiteX3-89" fmla="*/ 505320 w 1467121"/>
              <a:gd name="connsiteY3-90" fmla="*/ 3360306 h 3360306"/>
              <a:gd name="connsiteX4-91" fmla="*/ 0 w 1467121"/>
              <a:gd name="connsiteY4-92" fmla="*/ 3360306 h 3360306"/>
              <a:gd name="connsiteX5-93" fmla="*/ 0 w 1467121"/>
              <a:gd name="connsiteY5-94" fmla="*/ 0 h 3360306"/>
              <a:gd name="connsiteX0-95" fmla="*/ 0 w 1699835"/>
              <a:gd name="connsiteY0-96" fmla="*/ 0 h 3360306"/>
              <a:gd name="connsiteX1-97" fmla="*/ 903527 w 1699835"/>
              <a:gd name="connsiteY1-98" fmla="*/ 0 h 3360306"/>
              <a:gd name="connsiteX2-99" fmla="*/ 984881 w 1699835"/>
              <a:gd name="connsiteY2-100" fmla="*/ 1930875 h 3360306"/>
              <a:gd name="connsiteX3-101" fmla="*/ 505320 w 1699835"/>
              <a:gd name="connsiteY3-102" fmla="*/ 3360306 h 3360306"/>
              <a:gd name="connsiteX4-103" fmla="*/ 0 w 1699835"/>
              <a:gd name="connsiteY4-104" fmla="*/ 3360306 h 3360306"/>
              <a:gd name="connsiteX5-105" fmla="*/ 0 w 1699835"/>
              <a:gd name="connsiteY5-106" fmla="*/ 0 h 3360306"/>
              <a:gd name="connsiteX0-107" fmla="*/ 0 w 1805805"/>
              <a:gd name="connsiteY0-108" fmla="*/ 0 h 3360306"/>
              <a:gd name="connsiteX1-109" fmla="*/ 903527 w 1805805"/>
              <a:gd name="connsiteY1-110" fmla="*/ 0 h 3360306"/>
              <a:gd name="connsiteX2-111" fmla="*/ 1147113 w 1805805"/>
              <a:gd name="connsiteY2-112" fmla="*/ 1763605 h 3360306"/>
              <a:gd name="connsiteX3-113" fmla="*/ 505320 w 1805805"/>
              <a:gd name="connsiteY3-114" fmla="*/ 3360306 h 3360306"/>
              <a:gd name="connsiteX4-115" fmla="*/ 0 w 1805805"/>
              <a:gd name="connsiteY4-116" fmla="*/ 3360306 h 3360306"/>
              <a:gd name="connsiteX5-117" fmla="*/ 0 w 1805805"/>
              <a:gd name="connsiteY5-118" fmla="*/ 0 h 336030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805805" h="3360306">
                <a:moveTo>
                  <a:pt x="0" y="0"/>
                </a:moveTo>
                <a:lnTo>
                  <a:pt x="903527" y="0"/>
                </a:lnTo>
                <a:cubicBezTo>
                  <a:pt x="1591938" y="0"/>
                  <a:pt x="2408101" y="859304"/>
                  <a:pt x="1147113" y="1763605"/>
                </a:cubicBezTo>
                <a:cubicBezTo>
                  <a:pt x="-113875" y="2667906"/>
                  <a:pt x="1193731" y="3360306"/>
                  <a:pt x="505320" y="3360306"/>
                </a:cubicBezTo>
                <a:lnTo>
                  <a:pt x="0" y="3360306"/>
                </a:lnTo>
                <a:lnTo>
                  <a:pt x="0" y="0"/>
                </a:lnTo>
                <a:close/>
              </a:path>
            </a:pathLst>
          </a:custGeom>
          <a:gradFill>
            <a:gsLst>
              <a:gs pos="100000">
                <a:srgbClr val="E17751"/>
              </a:gs>
              <a:gs pos="27000">
                <a:srgbClr val="FDD5A6"/>
              </a:gs>
            </a:gsLst>
            <a:lin ang="12000000" scaled="0"/>
          </a:gradFill>
          <a:ln w="22225">
            <a:noFill/>
          </a:ln>
          <a:effectLst>
            <a:outerShdw blurRad="127000" dist="25400" algn="l" rotWithShape="0">
              <a:srgbClr val="C00000">
                <a:alpha val="20000"/>
              </a:srgbClr>
            </a:outerShdw>
          </a:effectLst>
        </p:spPr>
        <p:txBody>
          <a:bodyPr anchor="ctr">
            <a:normAutofit/>
          </a:bodyPr>
          <a:lstStyle/>
          <a:p>
            <a:pPr>
              <a:lnSpc>
                <a:spcPct val="90000"/>
              </a:lnSpc>
              <a:spcBef>
                <a:spcPct val="0"/>
              </a:spcBef>
            </a:pPr>
            <a:endParaRPr lang="zh-CN" altLang="en-US" sz="4000" dirty="0">
              <a:solidFill>
                <a:schemeClr val="bg1"/>
              </a:solidFill>
              <a:latin typeface="+mj-lt"/>
              <a:ea typeface="+mj-ea"/>
              <a:cs typeface="+mj-cs"/>
            </a:endParaRPr>
          </a:p>
        </p:txBody>
      </p:sp>
      <p:cxnSp>
        <p:nvCxnSpPr>
          <p:cNvPr id="12" name="直接连接符 11"/>
          <p:cNvCxnSpPr/>
          <p:nvPr userDrawn="1"/>
        </p:nvCxnSpPr>
        <p:spPr>
          <a:xfrm rot="5400000" flipH="1">
            <a:off x="-1644000" y="3429000"/>
            <a:ext cx="5040000"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flipH="1">
            <a:off x="876000" y="909000"/>
            <a:ext cx="10440000"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876000" y="5949000"/>
            <a:ext cx="10440000"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1199109" y="1490431"/>
            <a:ext cx="829306" cy="1440000"/>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250"/>
                                        <p:tgtEl>
                                          <p:spTgt spid="1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250"/>
                                        <p:tgtEl>
                                          <p:spTgt spid="1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300"/>
                                        <p:tgtEl>
                                          <p:spTgt spid="1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300"/>
                                        <p:tgtEl>
                                          <p:spTgt spid="8"/>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22" presetClass="entr" presetSubtype="4" fill="hold" nodeType="withEffect">
                                  <p:stCondLst>
                                    <p:cond delay="25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250"/>
                                        <p:tgtEl>
                                          <p:spTgt spid="9"/>
                                        </p:tgtEl>
                                      </p:cBhvr>
                                    </p:animEffect>
                                  </p:childTnLst>
                                </p:cTn>
                              </p:par>
                              <p:par>
                                <p:cTn id="31" presetID="22" presetClass="entr" presetSubtype="4" fill="hold" grpId="0" nodeType="withEffect">
                                  <p:stCondLst>
                                    <p:cond delay="25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300"/>
                                        <p:tgtEl>
                                          <p:spTgt spid="7"/>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 name="组合 2"/>
          <p:cNvGrpSpPr/>
          <p:nvPr userDrawn="1"/>
        </p:nvGrpSpPr>
        <p:grpSpPr>
          <a:xfrm>
            <a:off x="0" y="0"/>
            <a:ext cx="12192000" cy="6858000"/>
            <a:chOff x="0" y="0"/>
            <a:chExt cx="12192000" cy="6858000"/>
          </a:xfrm>
        </p:grpSpPr>
        <p:sp>
          <p:nvSpPr>
            <p:cNvPr id="4" name="矩形 3"/>
            <p:cNvSpPr/>
            <p:nvPr/>
          </p:nvSpPr>
          <p:spPr bwMode="auto">
            <a:xfrm>
              <a:off x="0" y="0"/>
              <a:ext cx="12192000" cy="6858000"/>
            </a:xfrm>
            <a:prstGeom prst="rect">
              <a:avLst/>
            </a:prstGeom>
            <a:gradFill>
              <a:gsLst>
                <a:gs pos="0">
                  <a:srgbClr val="E17751"/>
                </a:gs>
                <a:gs pos="100000">
                  <a:srgbClr val="F4AD7D"/>
                </a:gs>
              </a:gsLst>
              <a:lin ang="16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任意多边形: 形状 115"/>
            <p:cNvSpPr>
              <a:spLocks noChangeAspect="1"/>
            </p:cNvSpPr>
            <p:nvPr/>
          </p:nvSpPr>
          <p:spPr bwMode="auto">
            <a:xfrm>
              <a:off x="754444" y="0"/>
              <a:ext cx="11437556" cy="6312353"/>
            </a:xfrm>
            <a:custGeom>
              <a:avLst/>
              <a:gdLst>
                <a:gd name="connsiteX0" fmla="*/ 0 w 11437556"/>
                <a:gd name="connsiteY0" fmla="*/ 0 h 6312353"/>
                <a:gd name="connsiteX1" fmla="*/ 11437556 w 11437556"/>
                <a:gd name="connsiteY1" fmla="*/ 0 h 6312353"/>
                <a:gd name="connsiteX2" fmla="*/ 11437556 w 11437556"/>
                <a:gd name="connsiteY2" fmla="*/ 5850316 h 6312353"/>
                <a:gd name="connsiteX3" fmla="*/ 11267872 w 11437556"/>
                <a:gd name="connsiteY3" fmla="*/ 5907731 h 6312353"/>
                <a:gd name="connsiteX4" fmla="*/ 8591547 w 11437556"/>
                <a:gd name="connsiteY4" fmla="*/ 6312353 h 6312353"/>
                <a:gd name="connsiteX5" fmla="*/ 137665 w 11437556"/>
                <a:gd name="connsiteY5" fmla="*/ 406855 h 631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7556" h="6312353">
                  <a:moveTo>
                    <a:pt x="0" y="0"/>
                  </a:moveTo>
                  <a:lnTo>
                    <a:pt x="11437556" y="0"/>
                  </a:lnTo>
                  <a:lnTo>
                    <a:pt x="11437556" y="5850316"/>
                  </a:lnTo>
                  <a:lnTo>
                    <a:pt x="11267872" y="5907731"/>
                  </a:lnTo>
                  <a:cubicBezTo>
                    <a:pt x="10422422" y="6170693"/>
                    <a:pt x="9523527" y="6312353"/>
                    <a:pt x="8591547" y="6312353"/>
                  </a:cubicBezTo>
                  <a:cubicBezTo>
                    <a:pt x="4708295" y="6312353"/>
                    <a:pt x="1399460" y="3852980"/>
                    <a:pt x="137665" y="406855"/>
                  </a:cubicBezTo>
                  <a:close/>
                </a:path>
              </a:pathLst>
            </a:custGeom>
            <a:gradFill>
              <a:gsLst>
                <a:gs pos="0">
                  <a:srgbClr val="E17751"/>
                </a:gs>
                <a:gs pos="100000">
                  <a:srgbClr val="FDD5A6">
                    <a:alpha val="50000"/>
                  </a:srgbClr>
                </a:gs>
              </a:gsLst>
              <a:lin ang="16800000" scaled="0"/>
            </a:gradFill>
            <a:ln>
              <a:noFill/>
            </a:ln>
            <a:effectLst>
              <a:innerShdw blurRad="254000" dist="127000" dir="8100000">
                <a:schemeClr val="accent2">
                  <a:lumMod val="75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bwMode="auto">
            <a:xfrm>
              <a:off x="179400" y="180000"/>
              <a:ext cx="11833200" cy="6498000"/>
            </a:xfrm>
            <a:prstGeom prst="rect">
              <a:avLst/>
            </a:prstGeom>
            <a:solidFill>
              <a:srgbClr val="FDFBF9"/>
            </a:solidFill>
            <a:ln>
              <a:noFill/>
            </a:ln>
            <a:effectLst>
              <a:outerShdw blurRad="381000" sx="102000" sy="102000" algn="ctr" rotWithShape="0">
                <a:srgbClr val="E1775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17.xml"/><Relationship Id="rId5" Type="http://schemas.openxmlformats.org/officeDocument/2006/relationships/slideLayout" Target="../slideLayouts/slideLayout3.xml"/><Relationship Id="rId4" Type="http://schemas.openxmlformats.org/officeDocument/2006/relationships/tags" Target="../tags/tag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15.jpeg"/></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1.jpeg"/><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notesSlide" Target="../notesSlides/notesSlide22.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3.xml"/><Relationship Id="rId5" Type="http://schemas.openxmlformats.org/officeDocument/2006/relationships/tags" Target="../tags/tag13.xml"/><Relationship Id="rId4" Type="http://schemas.openxmlformats.org/officeDocument/2006/relationships/tags" Target="../tags/tag1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36.jpeg"/><Relationship Id="rId4" Type="http://schemas.openxmlformats.org/officeDocument/2006/relationships/image" Target="../media/image35.jpe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3566161" y="2653675"/>
            <a:ext cx="5059680" cy="583565"/>
          </a:xfrm>
          <a:prstGeom prst="rect">
            <a:avLst/>
          </a:prstGeom>
        </p:spPr>
        <p:txBody>
          <a:bodyPr wrap="none">
            <a:spAutoFit/>
          </a:bodyPr>
          <a:lstStyle/>
          <a:p>
            <a:pPr algn="ctr"/>
            <a:r>
              <a:rPr lang="zh-CN" altLang="en-US" sz="3200" b="1" dirty="0">
                <a:solidFill>
                  <a:prstClr val="black">
                    <a:lumMod val="95000"/>
                    <a:lumOff val="5000"/>
                  </a:prstClr>
                </a:solidFill>
                <a:latin typeface="微软雅黑" panose="020B0503020204020204" pitchFamily="34" charset="-122"/>
                <a:ea typeface="微软雅黑" panose="020B0503020204020204" pitchFamily="34" charset="-122"/>
              </a:rPr>
              <a:t>四、联系和发展的基本环节</a:t>
            </a:r>
          </a:p>
        </p:txBody>
      </p:sp>
      <p:cxnSp>
        <p:nvCxnSpPr>
          <p:cNvPr id="29" name="直接连接符 28"/>
          <p:cNvCxnSpPr/>
          <p:nvPr/>
        </p:nvCxnSpPr>
        <p:spPr>
          <a:xfrm>
            <a:off x="5128405" y="3441816"/>
            <a:ext cx="1935190" cy="0"/>
          </a:xfrm>
          <a:prstGeom prst="line">
            <a:avLst/>
          </a:prstGeom>
          <a:ln w="22225">
            <a:solidFill>
              <a:srgbClr val="E17751"/>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6" presetClass="entr" presetSubtype="37"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barn(outVertical)">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 y="1915581"/>
            <a:ext cx="12191999" cy="4528761"/>
          </a:xfrm>
          <a:prstGeom prst="rect">
            <a:avLst/>
          </a:prstGeom>
          <a:gradFill>
            <a:gsLst>
              <a:gs pos="0">
                <a:schemeClr val="bg1"/>
              </a:gs>
              <a:gs pos="97000">
                <a:srgbClr val="FFF5E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4851344" y="900000"/>
            <a:ext cx="2489313" cy="400110"/>
            <a:chOff x="1131850" y="3079821"/>
            <a:chExt cx="2489313" cy="400110"/>
          </a:xfrm>
        </p:grpSpPr>
        <p:sp>
          <p:nvSpPr>
            <p:cNvPr id="6" name="文本框 5"/>
            <p:cNvSpPr txBox="1"/>
            <p:nvPr/>
          </p:nvSpPr>
          <p:spPr>
            <a:xfrm>
              <a:off x="1383664" y="3079821"/>
              <a:ext cx="2237499" cy="400110"/>
            </a:xfrm>
            <a:prstGeom prst="rect">
              <a:avLst/>
            </a:prstGeom>
            <a:noFill/>
          </p:spPr>
          <p:txBody>
            <a:bodyPr wrap="square" rtlCol="0">
              <a:spAutoFit/>
            </a:bodyPr>
            <a:lstStyle/>
            <a:p>
              <a:pPr>
                <a:spcBef>
                  <a:spcPct val="50000"/>
                </a:spcBef>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把握事物因果关系</a:t>
              </a:r>
            </a:p>
          </p:txBody>
        </p:sp>
        <p:grpSp>
          <p:nvGrpSpPr>
            <p:cNvPr id="7" name="组合 6"/>
            <p:cNvGrpSpPr/>
            <p:nvPr/>
          </p:nvGrpSpPr>
          <p:grpSpPr>
            <a:xfrm>
              <a:off x="1131850" y="3158981"/>
              <a:ext cx="263338" cy="243183"/>
              <a:chOff x="1164218" y="3158981"/>
              <a:chExt cx="263338" cy="243183"/>
            </a:xfrm>
          </p:grpSpPr>
          <p:grpSp>
            <p:nvGrpSpPr>
              <p:cNvPr id="8" name="组合 7"/>
              <p:cNvGrpSpPr/>
              <p:nvPr/>
            </p:nvGrpSpPr>
            <p:grpSpPr>
              <a:xfrm>
                <a:off x="1164220" y="3158981"/>
                <a:ext cx="263336" cy="240802"/>
                <a:chOff x="1164220" y="3158981"/>
                <a:chExt cx="263336" cy="240802"/>
              </a:xfrm>
            </p:grpSpPr>
            <p:sp>
              <p:nvSpPr>
                <p:cNvPr id="10" name="平行四边形 9"/>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直角三角形 8"/>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 name="组合 1"/>
          <p:cNvGrpSpPr/>
          <p:nvPr/>
        </p:nvGrpSpPr>
        <p:grpSpPr>
          <a:xfrm>
            <a:off x="1927611" y="1603126"/>
            <a:ext cx="2393043" cy="4525387"/>
            <a:chOff x="1718396" y="1404278"/>
            <a:chExt cx="2393043" cy="4525387"/>
          </a:xfrm>
        </p:grpSpPr>
        <p:pic>
          <p:nvPicPr>
            <p:cNvPr id="4110" name="Picture 14" descr="豐子愷繪 種瓜得瓜圖- iFuu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8396" y="1404278"/>
              <a:ext cx="2393043" cy="4110514"/>
            </a:xfrm>
            <a:prstGeom prst="rect">
              <a:avLst/>
            </a:prstGeom>
            <a:noFill/>
            <a:ln w="38100">
              <a:solidFill>
                <a:srgbClr val="FFFFFF"/>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0" name="文本框 19"/>
            <p:cNvSpPr txBox="1"/>
            <p:nvPr/>
          </p:nvSpPr>
          <p:spPr>
            <a:xfrm>
              <a:off x="2130087" y="5652666"/>
              <a:ext cx="1569660" cy="276999"/>
            </a:xfrm>
            <a:prstGeom prst="rect">
              <a:avLst/>
            </a:prstGeom>
          </p:spPr>
          <p:txBody>
            <a:bodyPr wrap="none">
              <a:spAutoFit/>
            </a:bodyPr>
            <a:lstStyle>
              <a:defPPr>
                <a:defRPr lang="zh-CN"/>
              </a:defPPr>
              <a:lvl1pPr algn="ctr">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dirty="0"/>
                <a:t>种瓜得瓜，种豆得豆</a:t>
              </a:r>
            </a:p>
          </p:txBody>
        </p:sp>
      </p:grpSp>
      <p:grpSp>
        <p:nvGrpSpPr>
          <p:cNvPr id="3" name="组合 2"/>
          <p:cNvGrpSpPr/>
          <p:nvPr/>
        </p:nvGrpSpPr>
        <p:grpSpPr>
          <a:xfrm>
            <a:off x="5515971" y="1603465"/>
            <a:ext cx="5069019" cy="4525048"/>
            <a:chOff x="6176613" y="1404279"/>
            <a:chExt cx="5069019" cy="4525048"/>
          </a:xfrm>
        </p:grpSpPr>
        <p:pic>
          <p:nvPicPr>
            <p:cNvPr id="4104" name="Picture 8" descr="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6613" y="1404279"/>
              <a:ext cx="5069019" cy="4110514"/>
            </a:xfrm>
            <a:prstGeom prst="rect">
              <a:avLst/>
            </a:prstGeom>
            <a:noFill/>
            <a:ln w="38100">
              <a:solidFill>
                <a:srgbClr val="FFFFFF"/>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文本框 20"/>
            <p:cNvSpPr txBox="1"/>
            <p:nvPr/>
          </p:nvSpPr>
          <p:spPr>
            <a:xfrm>
              <a:off x="7926292" y="5652328"/>
              <a:ext cx="1569660" cy="276999"/>
            </a:xfrm>
            <a:prstGeom prst="rect">
              <a:avLst/>
            </a:prstGeom>
          </p:spPr>
          <p:txBody>
            <a:bodyPr wrap="none">
              <a:spAutoFit/>
            </a:bodyPr>
            <a:lstStyle>
              <a:defPPr>
                <a:defRPr lang="zh-CN"/>
              </a:defPPr>
              <a:lvl1pPr algn="ctr">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dirty="0"/>
                <a:t>千里之堤，溃于蚁穴</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flipH="1">
            <a:off x="6092201" y="4428968"/>
            <a:ext cx="5383574" cy="1447790"/>
            <a:chOff x="680225" y="2823783"/>
            <a:chExt cx="5383574" cy="1447790"/>
          </a:xfrm>
        </p:grpSpPr>
        <p:sp>
          <p:nvSpPr>
            <p:cNvPr id="39" name="矩形 38"/>
            <p:cNvSpPr/>
            <p:nvPr/>
          </p:nvSpPr>
          <p:spPr>
            <a:xfrm>
              <a:off x="760870" y="2823783"/>
              <a:ext cx="5302929" cy="1447537"/>
            </a:xfrm>
            <a:prstGeom prst="rect">
              <a:avLst/>
            </a:prstGeom>
            <a:solidFill>
              <a:schemeClr val="bg1"/>
            </a:solidFill>
            <a:ln>
              <a:noFill/>
            </a:ln>
            <a:effectLst>
              <a:outerShdw blurRad="635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梯形 39"/>
            <p:cNvSpPr/>
            <p:nvPr/>
          </p:nvSpPr>
          <p:spPr>
            <a:xfrm rot="16200000">
              <a:off x="-7544" y="3511804"/>
              <a:ext cx="1447538" cy="72000"/>
            </a:xfrm>
            <a:prstGeom prst="trapezoid">
              <a:avLst>
                <a:gd name="adj" fmla="val 12663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grpSp>
        <p:nvGrpSpPr>
          <p:cNvPr id="41" name="组合 40"/>
          <p:cNvGrpSpPr/>
          <p:nvPr/>
        </p:nvGrpSpPr>
        <p:grpSpPr>
          <a:xfrm flipH="1">
            <a:off x="6092201" y="2749403"/>
            <a:ext cx="5383574" cy="1447790"/>
            <a:chOff x="680225" y="2823783"/>
            <a:chExt cx="5383574" cy="1447790"/>
          </a:xfrm>
        </p:grpSpPr>
        <p:sp>
          <p:nvSpPr>
            <p:cNvPr id="42" name="矩形 41"/>
            <p:cNvSpPr/>
            <p:nvPr/>
          </p:nvSpPr>
          <p:spPr>
            <a:xfrm>
              <a:off x="760870" y="2823783"/>
              <a:ext cx="5302929" cy="1447537"/>
            </a:xfrm>
            <a:prstGeom prst="rect">
              <a:avLst/>
            </a:prstGeom>
            <a:solidFill>
              <a:schemeClr val="bg1"/>
            </a:solidFill>
            <a:ln>
              <a:noFill/>
            </a:ln>
            <a:effectLst>
              <a:outerShdw blurRad="635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梯形 42"/>
            <p:cNvSpPr/>
            <p:nvPr/>
          </p:nvSpPr>
          <p:spPr>
            <a:xfrm rot="16200000">
              <a:off x="-7544" y="3511804"/>
              <a:ext cx="1447538" cy="72000"/>
            </a:xfrm>
            <a:prstGeom prst="trapezoid">
              <a:avLst>
                <a:gd name="adj" fmla="val 12663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grpSp>
        <p:nvGrpSpPr>
          <p:cNvPr id="44" name="组合 43"/>
          <p:cNvGrpSpPr/>
          <p:nvPr/>
        </p:nvGrpSpPr>
        <p:grpSpPr>
          <a:xfrm>
            <a:off x="716225" y="4428968"/>
            <a:ext cx="5383574" cy="1447790"/>
            <a:chOff x="680225" y="2823783"/>
            <a:chExt cx="5383574" cy="1447790"/>
          </a:xfrm>
        </p:grpSpPr>
        <p:sp>
          <p:nvSpPr>
            <p:cNvPr id="45" name="矩形 44"/>
            <p:cNvSpPr/>
            <p:nvPr/>
          </p:nvSpPr>
          <p:spPr>
            <a:xfrm>
              <a:off x="760870" y="2823783"/>
              <a:ext cx="5302929" cy="1447537"/>
            </a:xfrm>
            <a:prstGeom prst="rect">
              <a:avLst/>
            </a:prstGeom>
            <a:solidFill>
              <a:schemeClr val="bg1"/>
            </a:solidFill>
            <a:ln>
              <a:noFill/>
            </a:ln>
            <a:effectLst>
              <a:outerShdw blurRad="635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梯形 45"/>
            <p:cNvSpPr/>
            <p:nvPr/>
          </p:nvSpPr>
          <p:spPr>
            <a:xfrm rot="16200000">
              <a:off x="-7544" y="3511804"/>
              <a:ext cx="1447538" cy="72000"/>
            </a:xfrm>
            <a:prstGeom prst="trapezoid">
              <a:avLst>
                <a:gd name="adj" fmla="val 126637"/>
              </a:avLst>
            </a:prstGeom>
            <a:solidFill>
              <a:srgbClr val="E55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7" name="矩形: 棱台 58"/>
          <p:cNvSpPr/>
          <p:nvPr/>
        </p:nvSpPr>
        <p:spPr>
          <a:xfrm flipH="1">
            <a:off x="6172846" y="1201937"/>
            <a:ext cx="5302929" cy="1190417"/>
          </a:xfrm>
          <a:prstGeom prst="bevel">
            <a:avLst>
              <a:gd name="adj" fmla="val 2797"/>
            </a:avLst>
          </a:prstGeom>
          <a:solidFill>
            <a:schemeClr val="bg1"/>
          </a:solidFill>
          <a:ln>
            <a:noFill/>
          </a:ln>
          <a:effectLst>
            <a:outerShdw blurRad="2540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8" name="组合 47"/>
          <p:cNvGrpSpPr/>
          <p:nvPr/>
        </p:nvGrpSpPr>
        <p:grpSpPr>
          <a:xfrm>
            <a:off x="716225" y="2749403"/>
            <a:ext cx="5383574" cy="1447790"/>
            <a:chOff x="680225" y="2823783"/>
            <a:chExt cx="5383574" cy="1447790"/>
          </a:xfrm>
        </p:grpSpPr>
        <p:sp>
          <p:nvSpPr>
            <p:cNvPr id="49" name="矩形 48"/>
            <p:cNvSpPr/>
            <p:nvPr/>
          </p:nvSpPr>
          <p:spPr>
            <a:xfrm>
              <a:off x="760870" y="2823783"/>
              <a:ext cx="5302929" cy="1447537"/>
            </a:xfrm>
            <a:prstGeom prst="rect">
              <a:avLst/>
            </a:prstGeom>
            <a:solidFill>
              <a:schemeClr val="bg1"/>
            </a:solidFill>
            <a:ln>
              <a:noFill/>
            </a:ln>
            <a:effectLst>
              <a:outerShdw blurRad="635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梯形 49"/>
            <p:cNvSpPr/>
            <p:nvPr/>
          </p:nvSpPr>
          <p:spPr>
            <a:xfrm rot="16200000">
              <a:off x="-7544" y="3511804"/>
              <a:ext cx="1447538" cy="72000"/>
            </a:xfrm>
            <a:prstGeom prst="trapezoid">
              <a:avLst>
                <a:gd name="adj" fmla="val 126637"/>
              </a:avLst>
            </a:prstGeom>
            <a:solidFill>
              <a:srgbClr val="E55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1" name="矩形: 棱台 12"/>
          <p:cNvSpPr/>
          <p:nvPr/>
        </p:nvSpPr>
        <p:spPr>
          <a:xfrm>
            <a:off x="716225" y="1201937"/>
            <a:ext cx="5302929" cy="1190417"/>
          </a:xfrm>
          <a:prstGeom prst="bevel">
            <a:avLst>
              <a:gd name="adj" fmla="val 2797"/>
            </a:avLst>
          </a:prstGeom>
          <a:solidFill>
            <a:schemeClr val="bg1"/>
          </a:solidFill>
          <a:ln>
            <a:noFill/>
          </a:ln>
          <a:effectLst>
            <a:outerShdw blurRad="2540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文本框 51"/>
          <p:cNvSpPr txBox="1"/>
          <p:nvPr/>
        </p:nvSpPr>
        <p:spPr>
          <a:xfrm>
            <a:off x="7293354" y="1362631"/>
            <a:ext cx="2222311" cy="812530"/>
          </a:xfrm>
          <a:prstGeom prst="rect">
            <a:avLst/>
          </a:prstGeom>
          <a:noFill/>
        </p:spPr>
        <p:txBody>
          <a:bodyPr wrap="square" rtlCol="0">
            <a:spAutoFit/>
          </a:bodyPr>
          <a:lstStyle/>
          <a:p>
            <a:pPr>
              <a:lnSpc>
                <a:spcPct val="130000"/>
              </a:lnSpc>
            </a:pPr>
            <a:r>
              <a:rPr lang="zh-CN" altLang="en-US" dirty="0">
                <a:solidFill>
                  <a:prstClr val="black"/>
                </a:solidFill>
                <a:latin typeface="微软雅黑" panose="020B0503020204020204" pitchFamily="34" charset="-122"/>
                <a:ea typeface="微软雅黑" panose="020B0503020204020204" pitchFamily="34" charset="-122"/>
              </a:rPr>
              <a:t>事物联系与发展中不确定的趋势。</a:t>
            </a:r>
          </a:p>
        </p:txBody>
      </p:sp>
      <p:sp>
        <p:nvSpPr>
          <p:cNvPr id="53" name="文本框 52"/>
          <p:cNvSpPr txBox="1"/>
          <p:nvPr/>
        </p:nvSpPr>
        <p:spPr>
          <a:xfrm>
            <a:off x="2671509" y="1357951"/>
            <a:ext cx="2141902" cy="812530"/>
          </a:xfrm>
          <a:prstGeom prst="rect">
            <a:avLst/>
          </a:prstGeom>
          <a:noFill/>
        </p:spPr>
        <p:txBody>
          <a:bodyPr wrap="square" rtlCol="0">
            <a:spAutoFit/>
          </a:bodyPr>
          <a:lstStyle/>
          <a:p>
            <a:pPr>
              <a:lnSpc>
                <a:spcPct val="130000"/>
              </a:lnSpc>
            </a:pPr>
            <a:r>
              <a:rPr lang="zh-CN" altLang="en-US" dirty="0">
                <a:solidFill>
                  <a:prstClr val="black"/>
                </a:solidFill>
                <a:latin typeface="微软雅黑" panose="020B0503020204020204" pitchFamily="34" charset="-122"/>
                <a:ea typeface="微软雅黑" panose="020B0503020204020204" pitchFamily="34" charset="-122"/>
              </a:rPr>
              <a:t>事物联系与发展中确定不移的趋势。</a:t>
            </a:r>
            <a:endParaRPr lang="zh-CN" altLang="en-US" sz="1600" dirty="0">
              <a:solidFill>
                <a:prstClr val="black"/>
              </a:solidFill>
            </a:endParaRPr>
          </a:p>
        </p:txBody>
      </p:sp>
      <p:sp>
        <p:nvSpPr>
          <p:cNvPr id="54" name="文本框 53"/>
          <p:cNvSpPr txBox="1"/>
          <p:nvPr/>
        </p:nvSpPr>
        <p:spPr>
          <a:xfrm>
            <a:off x="922795" y="2836389"/>
            <a:ext cx="4369514" cy="1177566"/>
          </a:xfrm>
          <a:prstGeom prst="rect">
            <a:avLst/>
          </a:prstGeom>
          <a:noFill/>
        </p:spPr>
        <p:txBody>
          <a:bodyPr wrap="square" rtlCol="0">
            <a:spAutoFit/>
          </a:bodyPr>
          <a:lstStyle/>
          <a:p>
            <a:pPr algn="just">
              <a:lnSpc>
                <a:spcPct val="130000"/>
              </a:lnSpc>
            </a:pPr>
            <a:r>
              <a:rPr lang="zh-CN" altLang="en-US" sz="2000" b="1" dirty="0">
                <a:solidFill>
                  <a:srgbClr val="E55003"/>
                </a:solidFill>
                <a:latin typeface="微软雅黑" panose="020B0503020204020204" pitchFamily="34" charset="-122"/>
                <a:ea typeface="微软雅黑" panose="020B0503020204020204" pitchFamily="34" charset="-122"/>
              </a:rPr>
              <a:t>相互对立</a:t>
            </a:r>
            <a:r>
              <a:rPr lang="zh-CN" altLang="en-US" dirty="0">
                <a:solidFill>
                  <a:prstClr val="black"/>
                </a:solidFill>
                <a:latin typeface="微软雅黑" panose="020B0503020204020204" pitchFamily="34" charset="-122"/>
                <a:ea typeface="微软雅黑" panose="020B0503020204020204" pitchFamily="34" charset="-122"/>
              </a:rPr>
              <a:t>：必然由事物内在本质的原因所引起，在一定条件下具有不可避免性；偶然由事物非本质的原因所引起。</a:t>
            </a:r>
          </a:p>
        </p:txBody>
      </p:sp>
      <p:sp>
        <p:nvSpPr>
          <p:cNvPr id="55" name="文本框 54"/>
          <p:cNvSpPr txBox="1"/>
          <p:nvPr/>
        </p:nvSpPr>
        <p:spPr>
          <a:xfrm>
            <a:off x="6876666" y="2836389"/>
            <a:ext cx="4527109" cy="1177566"/>
          </a:xfrm>
          <a:prstGeom prst="rect">
            <a:avLst/>
          </a:prstGeom>
          <a:noFill/>
        </p:spPr>
        <p:txBody>
          <a:bodyPr wrap="square" rtlCol="0">
            <a:spAutoFit/>
          </a:bodyPr>
          <a:lstStyle/>
          <a:p>
            <a:pPr>
              <a:lnSpc>
                <a:spcPct val="130000"/>
              </a:lnSpc>
            </a:pPr>
            <a:r>
              <a:rPr lang="zh-CN" altLang="en-US" sz="2000" b="1" dirty="0">
                <a:solidFill>
                  <a:srgbClr val="9A935B"/>
                </a:solidFill>
                <a:latin typeface="微软雅黑" panose="020B0503020204020204" pitchFamily="34" charset="-122"/>
                <a:ea typeface="微软雅黑" panose="020B0503020204020204" pitchFamily="34" charset="-122"/>
              </a:rPr>
              <a:t>相互统一</a:t>
            </a:r>
            <a:r>
              <a:rPr lang="zh-CN" altLang="en-US" dirty="0">
                <a:solidFill>
                  <a:srgbClr val="9A935B"/>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必然与偶然相互依存，必然总是通过偶然表现出来，偶然背后总有必然在起作用，两者在一定的条件下相互转化。</a:t>
            </a:r>
          </a:p>
        </p:txBody>
      </p:sp>
      <p:sp>
        <p:nvSpPr>
          <p:cNvPr id="56" name="文本框 55"/>
          <p:cNvSpPr txBox="1"/>
          <p:nvPr/>
        </p:nvSpPr>
        <p:spPr>
          <a:xfrm>
            <a:off x="922655" y="4535805"/>
            <a:ext cx="4491355" cy="812530"/>
          </a:xfrm>
          <a:prstGeom prst="rect">
            <a:avLst/>
          </a:prstGeom>
          <a:noFill/>
        </p:spPr>
        <p:txBody>
          <a:bodyPr wrap="square" rtlCol="0">
            <a:spAutoFit/>
          </a:bodyPr>
          <a:lstStyle/>
          <a:p>
            <a:pPr algn="just">
              <a:lnSpc>
                <a:spcPct val="130000"/>
              </a:lnSpc>
            </a:pPr>
            <a:r>
              <a:rPr lang="en-US" altLang="zh-CN" dirty="0">
                <a:solidFill>
                  <a:prstClr val="black"/>
                </a:solidFill>
                <a:latin typeface="微软雅黑" panose="020B0503020204020204" pitchFamily="34" charset="-122"/>
                <a:ea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rPr>
              <a:t>要重视事物发展的必然性的规律和发展趋势，并以此作为依据制定目标和计划。</a:t>
            </a:r>
          </a:p>
        </p:txBody>
      </p:sp>
      <p:sp>
        <p:nvSpPr>
          <p:cNvPr id="57" name="文本框 56"/>
          <p:cNvSpPr txBox="1"/>
          <p:nvPr/>
        </p:nvSpPr>
        <p:spPr>
          <a:xfrm>
            <a:off x="6876666" y="4535959"/>
            <a:ext cx="4518464" cy="1137556"/>
          </a:xfrm>
          <a:prstGeom prst="rect">
            <a:avLst/>
          </a:prstGeom>
          <a:noFill/>
        </p:spPr>
        <p:txBody>
          <a:bodyPr wrap="square" rtlCol="0">
            <a:spAutoFit/>
          </a:bodyPr>
          <a:lstStyle/>
          <a:p>
            <a:pPr>
              <a:lnSpc>
                <a:spcPct val="130000"/>
              </a:lnSpc>
            </a:pPr>
            <a:r>
              <a:rPr lang="en-US" altLang="zh-CN" dirty="0">
                <a:solidFill>
                  <a:prstClr val="black"/>
                </a:solidFill>
                <a:latin typeface="微软雅黑" panose="020B0503020204020204" pitchFamily="34" charset="-122"/>
                <a:ea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rPr>
              <a:t>要充分估计到各种偶然性因素的作用，善于敏锐地识别和把握机遇，在实践中达到预期的目标。</a:t>
            </a:r>
          </a:p>
        </p:txBody>
      </p:sp>
      <p:grpSp>
        <p:nvGrpSpPr>
          <p:cNvPr id="58" name="组合 57"/>
          <p:cNvGrpSpPr/>
          <p:nvPr/>
        </p:nvGrpSpPr>
        <p:grpSpPr>
          <a:xfrm>
            <a:off x="922795" y="1363083"/>
            <a:ext cx="1599718" cy="868124"/>
            <a:chOff x="732941" y="665933"/>
            <a:chExt cx="1599718" cy="868124"/>
          </a:xfrm>
        </p:grpSpPr>
        <p:grpSp>
          <p:nvGrpSpPr>
            <p:cNvPr id="59" name="组合 58"/>
            <p:cNvGrpSpPr/>
            <p:nvPr/>
          </p:nvGrpSpPr>
          <p:grpSpPr>
            <a:xfrm>
              <a:off x="766780" y="720426"/>
              <a:ext cx="777240" cy="785056"/>
              <a:chOff x="1908810" y="1123224"/>
              <a:chExt cx="777240" cy="785056"/>
            </a:xfrm>
          </p:grpSpPr>
          <p:sp>
            <p:nvSpPr>
              <p:cNvPr id="68" name="矩形 67"/>
              <p:cNvSpPr/>
              <p:nvPr/>
            </p:nvSpPr>
            <p:spPr>
              <a:xfrm>
                <a:off x="1908810" y="1129452"/>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69" name="直接连接符 51"/>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52"/>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53"/>
              <p:cNvCxnSpPr>
                <a:endCxn id="68" idx="3"/>
              </p:cNvCxnSpPr>
              <p:nvPr/>
            </p:nvCxnSpPr>
            <p:spPr>
              <a:xfrm>
                <a:off x="1922417" y="1511844"/>
                <a:ext cx="763633" cy="622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54"/>
              <p:cNvCxnSpPr>
                <a:endCxn id="68" idx="2"/>
              </p:cNvCxnSpPr>
              <p:nvPr/>
            </p:nvCxnSpPr>
            <p:spPr>
              <a:xfrm flipH="1">
                <a:off x="2297430" y="1123224"/>
                <a:ext cx="6804" cy="78346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0" name="矩形 59"/>
            <p:cNvSpPr/>
            <p:nvPr/>
          </p:nvSpPr>
          <p:spPr>
            <a:xfrm>
              <a:off x="732941" y="672283"/>
              <a:ext cx="825867" cy="861774"/>
            </a:xfrm>
            <a:prstGeom prst="rect">
              <a:avLst/>
            </a:prstGeom>
          </p:spPr>
          <p:txBody>
            <a:bodyPr wrap="none">
              <a:spAutoFit/>
            </a:bodyPr>
            <a:lstStyle/>
            <a:p>
              <a:r>
                <a:rPr lang="zh-CN" altLang="en-US" sz="5000" dirty="0">
                  <a:solidFill>
                    <a:srgbClr val="E55003"/>
                  </a:solidFill>
                  <a:latin typeface="华文新魏" panose="02010800040101010101" pitchFamily="2" charset="-122"/>
                  <a:ea typeface="华文新魏" panose="02010800040101010101" pitchFamily="2" charset="-122"/>
                </a:rPr>
                <a:t>必</a:t>
              </a:r>
            </a:p>
          </p:txBody>
        </p:sp>
        <p:grpSp>
          <p:nvGrpSpPr>
            <p:cNvPr id="61" name="组合 60"/>
            <p:cNvGrpSpPr/>
            <p:nvPr/>
          </p:nvGrpSpPr>
          <p:grpSpPr>
            <a:xfrm>
              <a:off x="1541549" y="725067"/>
              <a:ext cx="781148" cy="778827"/>
              <a:chOff x="1908810" y="1131040"/>
              <a:chExt cx="781148" cy="778827"/>
            </a:xfrm>
          </p:grpSpPr>
          <p:sp>
            <p:nvSpPr>
              <p:cNvPr id="63" name="矩形 62"/>
              <p:cNvSpPr/>
              <p:nvPr/>
            </p:nvSpPr>
            <p:spPr>
              <a:xfrm>
                <a:off x="1912718" y="1132627"/>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64" name="直接连接符 46"/>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47"/>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接连接符 48"/>
              <p:cNvCxnSpPr>
                <a:endCxn id="63" idx="3"/>
              </p:cNvCxnSpPr>
              <p:nvPr/>
            </p:nvCxnSpPr>
            <p:spPr>
              <a:xfrm flipV="1">
                <a:off x="1926325" y="1521247"/>
                <a:ext cx="763633" cy="6229"/>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直接连接符 49"/>
              <p:cNvCxnSpPr>
                <a:endCxn id="63" idx="2"/>
              </p:cNvCxnSpPr>
              <p:nvPr/>
            </p:nvCxnSpPr>
            <p:spPr>
              <a:xfrm flipH="1">
                <a:off x="2301338" y="1138856"/>
                <a:ext cx="6804" cy="771011"/>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2" name="矩形 61"/>
            <p:cNvSpPr/>
            <p:nvPr/>
          </p:nvSpPr>
          <p:spPr>
            <a:xfrm>
              <a:off x="1506792" y="665933"/>
              <a:ext cx="825867" cy="861774"/>
            </a:xfrm>
            <a:prstGeom prst="rect">
              <a:avLst/>
            </a:prstGeom>
          </p:spPr>
          <p:txBody>
            <a:bodyPr wrap="none">
              <a:spAutoFit/>
            </a:bodyPr>
            <a:lstStyle/>
            <a:p>
              <a:r>
                <a:rPr lang="zh-CN" altLang="en-US" sz="5000" dirty="0">
                  <a:solidFill>
                    <a:srgbClr val="E55003"/>
                  </a:solidFill>
                  <a:latin typeface="华文新魏" panose="02010800040101010101" pitchFamily="2" charset="-122"/>
                  <a:ea typeface="华文新魏" panose="02010800040101010101" pitchFamily="2" charset="-122"/>
                </a:rPr>
                <a:t>然</a:t>
              </a:r>
            </a:p>
          </p:txBody>
        </p:sp>
      </p:grpSp>
      <p:grpSp>
        <p:nvGrpSpPr>
          <p:cNvPr id="73" name="组合 72"/>
          <p:cNvGrpSpPr/>
          <p:nvPr/>
        </p:nvGrpSpPr>
        <p:grpSpPr>
          <a:xfrm>
            <a:off x="9679449" y="1363083"/>
            <a:ext cx="1599718" cy="868124"/>
            <a:chOff x="732941" y="665933"/>
            <a:chExt cx="1599718" cy="868124"/>
          </a:xfrm>
        </p:grpSpPr>
        <p:grpSp>
          <p:nvGrpSpPr>
            <p:cNvPr id="74" name="组合 73"/>
            <p:cNvGrpSpPr/>
            <p:nvPr/>
          </p:nvGrpSpPr>
          <p:grpSpPr>
            <a:xfrm>
              <a:off x="766780" y="720426"/>
              <a:ext cx="777240" cy="785056"/>
              <a:chOff x="1908810" y="1123224"/>
              <a:chExt cx="777240" cy="785056"/>
            </a:xfrm>
          </p:grpSpPr>
          <p:sp>
            <p:nvSpPr>
              <p:cNvPr id="83" name="矩形 82"/>
              <p:cNvSpPr/>
              <p:nvPr/>
            </p:nvSpPr>
            <p:spPr>
              <a:xfrm>
                <a:off x="1908810" y="1129452"/>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84" name="直接连接符 76"/>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直接连接符 77"/>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直接连接符 78"/>
              <p:cNvCxnSpPr>
                <a:endCxn id="83" idx="3"/>
              </p:cNvCxnSpPr>
              <p:nvPr/>
            </p:nvCxnSpPr>
            <p:spPr>
              <a:xfrm>
                <a:off x="1922417" y="1511844"/>
                <a:ext cx="763633" cy="622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直接连接符 79"/>
              <p:cNvCxnSpPr>
                <a:endCxn id="83" idx="2"/>
              </p:cNvCxnSpPr>
              <p:nvPr/>
            </p:nvCxnSpPr>
            <p:spPr>
              <a:xfrm flipH="1">
                <a:off x="2297430" y="1123224"/>
                <a:ext cx="6804" cy="78346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5" name="矩形 74"/>
            <p:cNvSpPr/>
            <p:nvPr/>
          </p:nvSpPr>
          <p:spPr>
            <a:xfrm>
              <a:off x="732941" y="672283"/>
              <a:ext cx="825867" cy="861774"/>
            </a:xfrm>
            <a:prstGeom prst="rect">
              <a:avLst/>
            </a:prstGeom>
          </p:spPr>
          <p:txBody>
            <a:bodyPr wrap="none">
              <a:spAutoFit/>
            </a:bodyPr>
            <a:lstStyle/>
            <a:p>
              <a:r>
                <a:rPr lang="zh-CN" altLang="en-US" sz="5000" dirty="0">
                  <a:solidFill>
                    <a:srgbClr val="9A935B"/>
                  </a:solidFill>
                  <a:latin typeface="华文新魏" panose="02010800040101010101" pitchFamily="2" charset="-122"/>
                  <a:ea typeface="华文新魏" panose="02010800040101010101" pitchFamily="2" charset="-122"/>
                </a:rPr>
                <a:t>偶</a:t>
              </a:r>
            </a:p>
          </p:txBody>
        </p:sp>
        <p:grpSp>
          <p:nvGrpSpPr>
            <p:cNvPr id="76" name="组合 75"/>
            <p:cNvGrpSpPr/>
            <p:nvPr/>
          </p:nvGrpSpPr>
          <p:grpSpPr>
            <a:xfrm>
              <a:off x="1541549" y="725067"/>
              <a:ext cx="781148" cy="778827"/>
              <a:chOff x="1908810" y="1131040"/>
              <a:chExt cx="781148" cy="778827"/>
            </a:xfrm>
          </p:grpSpPr>
          <p:sp>
            <p:nvSpPr>
              <p:cNvPr id="78" name="矩形 77"/>
              <p:cNvSpPr/>
              <p:nvPr/>
            </p:nvSpPr>
            <p:spPr>
              <a:xfrm>
                <a:off x="1912718" y="1132627"/>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79" name="直接连接符 71"/>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接连接符 72"/>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73"/>
              <p:cNvCxnSpPr>
                <a:endCxn id="78" idx="3"/>
              </p:cNvCxnSpPr>
              <p:nvPr/>
            </p:nvCxnSpPr>
            <p:spPr>
              <a:xfrm flipV="1">
                <a:off x="1926325" y="1521247"/>
                <a:ext cx="763633" cy="6229"/>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74"/>
              <p:cNvCxnSpPr>
                <a:endCxn id="78" idx="2"/>
              </p:cNvCxnSpPr>
              <p:nvPr/>
            </p:nvCxnSpPr>
            <p:spPr>
              <a:xfrm flipH="1">
                <a:off x="2301338" y="1138856"/>
                <a:ext cx="6804" cy="771011"/>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7" name="矩形 76"/>
            <p:cNvSpPr/>
            <p:nvPr/>
          </p:nvSpPr>
          <p:spPr>
            <a:xfrm>
              <a:off x="1506792" y="665933"/>
              <a:ext cx="825867" cy="861774"/>
            </a:xfrm>
            <a:prstGeom prst="rect">
              <a:avLst/>
            </a:prstGeom>
          </p:spPr>
          <p:txBody>
            <a:bodyPr wrap="none">
              <a:spAutoFit/>
            </a:bodyPr>
            <a:lstStyle/>
            <a:p>
              <a:r>
                <a:rPr lang="zh-CN" altLang="en-US" sz="5000" dirty="0">
                  <a:solidFill>
                    <a:srgbClr val="9A935B"/>
                  </a:solidFill>
                  <a:latin typeface="华文新魏" panose="02010800040101010101" pitchFamily="2" charset="-122"/>
                  <a:ea typeface="华文新魏" panose="02010800040101010101" pitchFamily="2" charset="-122"/>
                </a:rPr>
                <a:t>然</a:t>
              </a:r>
            </a:p>
          </p:txBody>
        </p:sp>
      </p:grpSp>
      <p:sp>
        <p:nvSpPr>
          <p:cNvPr id="89" name="îš1ïḋé"/>
          <p:cNvSpPr/>
          <p:nvPr/>
        </p:nvSpPr>
        <p:spPr bwMode="auto">
          <a:xfrm rot="5400000">
            <a:off x="5262246" y="991397"/>
            <a:ext cx="1677600" cy="1607377"/>
          </a:xfrm>
          <a:custGeom>
            <a:avLst/>
            <a:gdLst>
              <a:gd name="T0" fmla="*/ 1329 w 1329"/>
              <a:gd name="T1" fmla="*/ 0 h 1826"/>
              <a:gd name="T2" fmla="*/ 0 w 1329"/>
              <a:gd name="T3" fmla="*/ 774 h 1826"/>
              <a:gd name="T4" fmla="*/ 0 w 1329"/>
              <a:gd name="T5" fmla="*/ 1826 h 1826"/>
              <a:gd name="T6" fmla="*/ 1329 w 1329"/>
              <a:gd name="T7" fmla="*/ 1052 h 1826"/>
              <a:gd name="T8" fmla="*/ 1329 w 1329"/>
              <a:gd name="T9" fmla="*/ 0 h 1826"/>
            </a:gdLst>
            <a:ahLst/>
            <a:cxnLst>
              <a:cxn ang="0">
                <a:pos x="T0" y="T1"/>
              </a:cxn>
              <a:cxn ang="0">
                <a:pos x="T2" y="T3"/>
              </a:cxn>
              <a:cxn ang="0">
                <a:pos x="T4" y="T5"/>
              </a:cxn>
              <a:cxn ang="0">
                <a:pos x="T6" y="T7"/>
              </a:cxn>
              <a:cxn ang="0">
                <a:pos x="T8" y="T9"/>
              </a:cxn>
            </a:cxnLst>
            <a:rect l="0" t="0" r="r" b="b"/>
            <a:pathLst>
              <a:path w="1329" h="1826">
                <a:moveTo>
                  <a:pt x="1329" y="0"/>
                </a:moveTo>
                <a:lnTo>
                  <a:pt x="0" y="774"/>
                </a:lnTo>
                <a:lnTo>
                  <a:pt x="0" y="1826"/>
                </a:lnTo>
                <a:lnTo>
                  <a:pt x="1329" y="1052"/>
                </a:lnTo>
                <a:lnTo>
                  <a:pt x="1329" y="0"/>
                </a:lnTo>
                <a:close/>
              </a:path>
            </a:pathLst>
          </a:custGeom>
          <a:gradFill>
            <a:gsLst>
              <a:gs pos="50100">
                <a:schemeClr val="bg1"/>
              </a:gs>
              <a:gs pos="0">
                <a:schemeClr val="accent6">
                  <a:lumMod val="75000"/>
                </a:schemeClr>
              </a:gs>
              <a:gs pos="100000">
                <a:srgbClr val="E55003"/>
              </a:gs>
            </a:gsLst>
            <a:lin ang="5400000" scaled="1"/>
          </a:grad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solidFill>
                <a:prstClr val="white"/>
              </a:solidFill>
            </a:endParaRPr>
          </a:p>
        </p:txBody>
      </p:sp>
      <p:grpSp>
        <p:nvGrpSpPr>
          <p:cNvPr id="90" name="组合 89"/>
          <p:cNvGrpSpPr/>
          <p:nvPr/>
        </p:nvGrpSpPr>
        <p:grpSpPr>
          <a:xfrm>
            <a:off x="5413733" y="958250"/>
            <a:ext cx="1364536" cy="1677791"/>
            <a:chOff x="5344010" y="1022418"/>
            <a:chExt cx="1364536" cy="1677791"/>
          </a:xfrm>
        </p:grpSpPr>
        <p:sp>
          <p:nvSpPr>
            <p:cNvPr id="91" name="îš1ïḋé"/>
            <p:cNvSpPr/>
            <p:nvPr/>
          </p:nvSpPr>
          <p:spPr bwMode="auto">
            <a:xfrm rot="10800000" flipH="1">
              <a:off x="5344010" y="1022418"/>
              <a:ext cx="1364536" cy="1677791"/>
            </a:xfrm>
            <a:prstGeom prst="parallelogram">
              <a:avLst>
                <a:gd name="adj" fmla="val 41199"/>
              </a:avLst>
            </a:prstGeom>
            <a:solidFill>
              <a:schemeClr val="bg1"/>
            </a:solidFill>
            <a:ln w="76200">
              <a:noFill/>
              <a:prstDash val="solid"/>
              <a:miter lim="800000"/>
            </a:ln>
            <a:effectLst>
              <a:outerShdw blurRad="3429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solidFill>
                  <a:prstClr val="white"/>
                </a:solidFill>
              </a:endParaRPr>
            </a:p>
          </p:txBody>
        </p:sp>
        <p:sp>
          <p:nvSpPr>
            <p:cNvPr id="92" name="矩形 91"/>
            <p:cNvSpPr/>
            <p:nvPr/>
          </p:nvSpPr>
          <p:spPr>
            <a:xfrm>
              <a:off x="5714147" y="1449258"/>
              <a:ext cx="675185" cy="830997"/>
            </a:xfrm>
            <a:prstGeom prst="rect">
              <a:avLst/>
            </a:prstGeom>
          </p:spPr>
          <p:txBody>
            <a:bodyPr vert="horz" wrap="none">
              <a:spAutoFit/>
            </a:bodyPr>
            <a:lstStyle/>
            <a:p>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内</a:t>
              </a:r>
              <a:endPar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sym typeface="+mn-ea"/>
              </a:endParaRPr>
            </a:p>
            <a:p>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  </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涵</a:t>
              </a:r>
            </a:p>
          </p:txBody>
        </p:sp>
      </p:grpSp>
      <p:grpSp>
        <p:nvGrpSpPr>
          <p:cNvPr id="93" name="组合 92"/>
          <p:cNvGrpSpPr/>
          <p:nvPr/>
        </p:nvGrpSpPr>
        <p:grpSpPr>
          <a:xfrm flipH="1">
            <a:off x="5292312" y="2634403"/>
            <a:ext cx="1607377" cy="1677791"/>
            <a:chOff x="5222589" y="1022418"/>
            <a:chExt cx="1607377" cy="1677791"/>
          </a:xfrm>
        </p:grpSpPr>
        <p:sp>
          <p:nvSpPr>
            <p:cNvPr id="94" name="îš1ïḋé"/>
            <p:cNvSpPr/>
            <p:nvPr/>
          </p:nvSpPr>
          <p:spPr bwMode="auto">
            <a:xfrm rot="5400000">
              <a:off x="5187478" y="1057625"/>
              <a:ext cx="1677600" cy="1607377"/>
            </a:xfrm>
            <a:custGeom>
              <a:avLst/>
              <a:gdLst>
                <a:gd name="T0" fmla="*/ 1329 w 1329"/>
                <a:gd name="T1" fmla="*/ 0 h 1826"/>
                <a:gd name="T2" fmla="*/ 0 w 1329"/>
                <a:gd name="T3" fmla="*/ 774 h 1826"/>
                <a:gd name="T4" fmla="*/ 0 w 1329"/>
                <a:gd name="T5" fmla="*/ 1826 h 1826"/>
                <a:gd name="T6" fmla="*/ 1329 w 1329"/>
                <a:gd name="T7" fmla="*/ 1052 h 1826"/>
                <a:gd name="T8" fmla="*/ 1329 w 1329"/>
                <a:gd name="T9" fmla="*/ 0 h 1826"/>
              </a:gdLst>
              <a:ahLst/>
              <a:cxnLst>
                <a:cxn ang="0">
                  <a:pos x="T0" y="T1"/>
                </a:cxn>
                <a:cxn ang="0">
                  <a:pos x="T2" y="T3"/>
                </a:cxn>
                <a:cxn ang="0">
                  <a:pos x="T4" y="T5"/>
                </a:cxn>
                <a:cxn ang="0">
                  <a:pos x="T6" y="T7"/>
                </a:cxn>
                <a:cxn ang="0">
                  <a:pos x="T8" y="T9"/>
                </a:cxn>
              </a:cxnLst>
              <a:rect l="0" t="0" r="r" b="b"/>
              <a:pathLst>
                <a:path w="1329" h="1826">
                  <a:moveTo>
                    <a:pt x="1329" y="0"/>
                  </a:moveTo>
                  <a:lnTo>
                    <a:pt x="0" y="774"/>
                  </a:lnTo>
                  <a:lnTo>
                    <a:pt x="0" y="1826"/>
                  </a:lnTo>
                  <a:lnTo>
                    <a:pt x="1329" y="1052"/>
                  </a:lnTo>
                  <a:lnTo>
                    <a:pt x="1329" y="0"/>
                  </a:lnTo>
                  <a:close/>
                </a:path>
              </a:pathLst>
            </a:custGeom>
            <a:gradFill>
              <a:gsLst>
                <a:gs pos="50100">
                  <a:schemeClr val="bg1"/>
                </a:gs>
                <a:gs pos="100000">
                  <a:schemeClr val="accent6">
                    <a:lumMod val="75000"/>
                  </a:schemeClr>
                </a:gs>
                <a:gs pos="0">
                  <a:srgbClr val="E55003"/>
                </a:gs>
              </a:gsLst>
              <a:lin ang="5400000" scaled="0"/>
            </a:grad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solidFill>
                  <a:prstClr val="white"/>
                </a:solidFill>
              </a:endParaRPr>
            </a:p>
          </p:txBody>
        </p:sp>
        <p:grpSp>
          <p:nvGrpSpPr>
            <p:cNvPr id="95" name="组合 94"/>
            <p:cNvGrpSpPr/>
            <p:nvPr/>
          </p:nvGrpSpPr>
          <p:grpSpPr>
            <a:xfrm>
              <a:off x="5344010" y="1022418"/>
              <a:ext cx="1364536" cy="1677791"/>
              <a:chOff x="5344010" y="1022418"/>
              <a:chExt cx="1364536" cy="1677791"/>
            </a:xfrm>
          </p:grpSpPr>
          <p:sp>
            <p:nvSpPr>
              <p:cNvPr id="96" name="îš1ïḋé"/>
              <p:cNvSpPr/>
              <p:nvPr/>
            </p:nvSpPr>
            <p:spPr bwMode="auto">
              <a:xfrm rot="10800000" flipH="1">
                <a:off x="5344010" y="1022418"/>
                <a:ext cx="1364536" cy="1677791"/>
              </a:xfrm>
              <a:prstGeom prst="parallelogram">
                <a:avLst>
                  <a:gd name="adj" fmla="val 41199"/>
                </a:avLst>
              </a:prstGeom>
              <a:solidFill>
                <a:schemeClr val="bg1"/>
              </a:solidFill>
              <a:ln w="76200">
                <a:noFill/>
                <a:prstDash val="solid"/>
                <a:miter lim="800000"/>
              </a:ln>
              <a:effectLst>
                <a:outerShdw blurRad="3429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solidFill>
                    <a:prstClr val="white"/>
                  </a:solidFill>
                </a:endParaRPr>
              </a:p>
            </p:txBody>
          </p:sp>
          <p:sp>
            <p:nvSpPr>
              <p:cNvPr id="97" name="矩形 96"/>
              <p:cNvSpPr/>
              <p:nvPr/>
            </p:nvSpPr>
            <p:spPr>
              <a:xfrm>
                <a:off x="5688686" y="1445815"/>
                <a:ext cx="675185" cy="830997"/>
              </a:xfrm>
              <a:prstGeom prst="rect">
                <a:avLst/>
              </a:prstGeom>
            </p:spPr>
            <p:txBody>
              <a:bodyPr vert="horz" wrap="none">
                <a:spAutoFit/>
              </a:bodyPr>
              <a:lstStyle/>
              <a:p>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  关</a:t>
                </a:r>
              </a:p>
              <a:p>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系</a:t>
                </a:r>
              </a:p>
            </p:txBody>
          </p:sp>
        </p:grpSp>
      </p:grpSp>
      <p:grpSp>
        <p:nvGrpSpPr>
          <p:cNvPr id="98" name="组合 97"/>
          <p:cNvGrpSpPr/>
          <p:nvPr/>
        </p:nvGrpSpPr>
        <p:grpSpPr>
          <a:xfrm>
            <a:off x="5292312" y="4313968"/>
            <a:ext cx="1607377" cy="1677791"/>
            <a:chOff x="5222589" y="1022418"/>
            <a:chExt cx="1607377" cy="1677791"/>
          </a:xfrm>
        </p:grpSpPr>
        <p:sp>
          <p:nvSpPr>
            <p:cNvPr id="99" name="îš1ïḋé"/>
            <p:cNvSpPr/>
            <p:nvPr/>
          </p:nvSpPr>
          <p:spPr bwMode="auto">
            <a:xfrm rot="5400000">
              <a:off x="5187478" y="1057625"/>
              <a:ext cx="1677600" cy="1607377"/>
            </a:xfrm>
            <a:custGeom>
              <a:avLst/>
              <a:gdLst>
                <a:gd name="T0" fmla="*/ 1329 w 1329"/>
                <a:gd name="T1" fmla="*/ 0 h 1826"/>
                <a:gd name="T2" fmla="*/ 0 w 1329"/>
                <a:gd name="T3" fmla="*/ 774 h 1826"/>
                <a:gd name="T4" fmla="*/ 0 w 1329"/>
                <a:gd name="T5" fmla="*/ 1826 h 1826"/>
                <a:gd name="T6" fmla="*/ 1329 w 1329"/>
                <a:gd name="T7" fmla="*/ 1052 h 1826"/>
                <a:gd name="T8" fmla="*/ 1329 w 1329"/>
                <a:gd name="T9" fmla="*/ 0 h 1826"/>
              </a:gdLst>
              <a:ahLst/>
              <a:cxnLst>
                <a:cxn ang="0">
                  <a:pos x="T0" y="T1"/>
                </a:cxn>
                <a:cxn ang="0">
                  <a:pos x="T2" y="T3"/>
                </a:cxn>
                <a:cxn ang="0">
                  <a:pos x="T4" y="T5"/>
                </a:cxn>
                <a:cxn ang="0">
                  <a:pos x="T6" y="T7"/>
                </a:cxn>
                <a:cxn ang="0">
                  <a:pos x="T8" y="T9"/>
                </a:cxn>
              </a:cxnLst>
              <a:rect l="0" t="0" r="r" b="b"/>
              <a:pathLst>
                <a:path w="1329" h="1826">
                  <a:moveTo>
                    <a:pt x="1329" y="0"/>
                  </a:moveTo>
                  <a:lnTo>
                    <a:pt x="0" y="774"/>
                  </a:lnTo>
                  <a:lnTo>
                    <a:pt x="0" y="1826"/>
                  </a:lnTo>
                  <a:lnTo>
                    <a:pt x="1329" y="1052"/>
                  </a:lnTo>
                  <a:lnTo>
                    <a:pt x="1329" y="0"/>
                  </a:lnTo>
                  <a:close/>
                </a:path>
              </a:pathLst>
            </a:custGeom>
            <a:gradFill>
              <a:gsLst>
                <a:gs pos="50100">
                  <a:schemeClr val="bg1"/>
                </a:gs>
                <a:gs pos="0">
                  <a:schemeClr val="accent6">
                    <a:lumMod val="75000"/>
                  </a:schemeClr>
                </a:gs>
                <a:gs pos="100000">
                  <a:srgbClr val="E55003"/>
                </a:gs>
              </a:gsLst>
              <a:lin ang="5400000" scaled="1"/>
            </a:grad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solidFill>
                  <a:prstClr val="white"/>
                </a:solidFill>
              </a:endParaRPr>
            </a:p>
          </p:txBody>
        </p:sp>
        <p:grpSp>
          <p:nvGrpSpPr>
            <p:cNvPr id="100" name="组合 99"/>
            <p:cNvGrpSpPr/>
            <p:nvPr/>
          </p:nvGrpSpPr>
          <p:grpSpPr>
            <a:xfrm>
              <a:off x="5344010" y="1022418"/>
              <a:ext cx="1364536" cy="1677791"/>
              <a:chOff x="5344010" y="1022418"/>
              <a:chExt cx="1364536" cy="1677791"/>
            </a:xfrm>
          </p:grpSpPr>
          <p:sp>
            <p:nvSpPr>
              <p:cNvPr id="101" name="îš1ïḋé"/>
              <p:cNvSpPr/>
              <p:nvPr/>
            </p:nvSpPr>
            <p:spPr bwMode="auto">
              <a:xfrm rot="10800000" flipH="1">
                <a:off x="5344010" y="1022418"/>
                <a:ext cx="1364536" cy="1677791"/>
              </a:xfrm>
              <a:prstGeom prst="parallelogram">
                <a:avLst>
                  <a:gd name="adj" fmla="val 41199"/>
                </a:avLst>
              </a:prstGeom>
              <a:solidFill>
                <a:schemeClr val="bg1"/>
              </a:solidFill>
              <a:ln w="76200">
                <a:noFill/>
                <a:prstDash val="solid"/>
                <a:miter lim="800000"/>
              </a:ln>
              <a:effectLst>
                <a:outerShdw blurRad="3429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solidFill>
                    <a:prstClr val="white"/>
                  </a:solidFill>
                </a:endParaRPr>
              </a:p>
            </p:txBody>
          </p:sp>
          <p:sp>
            <p:nvSpPr>
              <p:cNvPr id="102" name="矩形 101"/>
              <p:cNvSpPr/>
              <p:nvPr/>
            </p:nvSpPr>
            <p:spPr>
              <a:xfrm>
                <a:off x="5597314" y="1261150"/>
                <a:ext cx="857927" cy="1200329"/>
              </a:xfrm>
              <a:prstGeom prst="rect">
                <a:avLst/>
              </a:prstGeom>
            </p:spPr>
            <p:txBody>
              <a:bodyPr vert="horz" wrap="none">
                <a:spAutoFit/>
              </a:bodyPr>
              <a:lstStyle/>
              <a:p>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方</a:t>
                </a:r>
                <a:endPar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sym typeface="+mn-ea"/>
                </a:endParaRPr>
              </a:p>
              <a:p>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  法</a:t>
                </a:r>
                <a:endPar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sym typeface="+mn-ea"/>
                </a:endParaRPr>
              </a:p>
              <a:p>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    论</a:t>
                </a: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flipH="1">
            <a:off x="0" y="1390446"/>
            <a:ext cx="12192000" cy="4845253"/>
            <a:chOff x="-1" y="2460123"/>
            <a:chExt cx="12192000" cy="4520799"/>
          </a:xfrm>
        </p:grpSpPr>
        <p:sp>
          <p:nvSpPr>
            <p:cNvPr id="19" name="矩形: 圆顶角 33"/>
            <p:cNvSpPr/>
            <p:nvPr/>
          </p:nvSpPr>
          <p:spPr>
            <a:xfrm flipH="1">
              <a:off x="-1" y="2516462"/>
              <a:ext cx="12191999" cy="4410129"/>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顶角 34"/>
            <p:cNvSpPr/>
            <p:nvPr/>
          </p:nvSpPr>
          <p:spPr>
            <a:xfrm flipH="1">
              <a:off x="0" y="2460123"/>
              <a:ext cx="12191999" cy="29749"/>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圆顶角 37"/>
            <p:cNvSpPr/>
            <p:nvPr/>
          </p:nvSpPr>
          <p:spPr>
            <a:xfrm>
              <a:off x="0" y="6951174"/>
              <a:ext cx="12191999" cy="29748"/>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824" y="1915611"/>
            <a:ext cx="5259353" cy="3548582"/>
          </a:xfrm>
          <a:prstGeom prst="rect">
            <a:avLst/>
          </a:prstGeom>
          <a:noFill/>
          <a:ln w="38100">
            <a:solidFill>
              <a:srgbClr val="FFFFFF"/>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2877335" y="5586929"/>
            <a:ext cx="646331" cy="276999"/>
          </a:xfrm>
          <a:prstGeom prst="rect">
            <a:avLst/>
          </a:prstGeom>
        </p:spPr>
        <p:txBody>
          <a:bodyPr wrap="none">
            <a:spAutoFit/>
          </a:bodyPr>
          <a:lstStyle>
            <a:defPPr>
              <a:defRPr lang="zh-CN"/>
            </a:defPPr>
            <a:lvl1pPr algn="ctr">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dirty="0"/>
              <a:t>屠呦呦</a:t>
            </a:r>
          </a:p>
        </p:txBody>
      </p:sp>
      <p:sp>
        <p:nvSpPr>
          <p:cNvPr id="22" name="文本框 21"/>
          <p:cNvSpPr txBox="1"/>
          <p:nvPr/>
        </p:nvSpPr>
        <p:spPr>
          <a:xfrm>
            <a:off x="6318315" y="1720132"/>
            <a:ext cx="5290161" cy="3939540"/>
          </a:xfrm>
          <a:prstGeom prst="rect">
            <a:avLst/>
          </a:prstGeom>
          <a:noFill/>
        </p:spPr>
        <p:txBody>
          <a:bodyPr wrap="square">
            <a:spAutoFit/>
          </a:bodyPr>
          <a:lstStyle>
            <a:defPPr>
              <a:defRPr lang="zh-CN"/>
            </a:defPPr>
            <a:lvl1pPr algn="just">
              <a:lnSpc>
                <a:spcPct val="150000"/>
              </a:lnSpc>
              <a:spcAft>
                <a:spcPts val="1200"/>
              </a:spcAft>
              <a:buClr>
                <a:srgbClr val="0076AA"/>
              </a:buClr>
              <a:buSzPct val="110000"/>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indent="457200"/>
            <a:r>
              <a:rPr lang="zh-CN" altLang="en-US" sz="2000" dirty="0">
                <a:solidFill>
                  <a:prstClr val="black"/>
                </a:solidFill>
              </a:rPr>
              <a:t>在寻找抗疟药物的过程中，一次偶然的尝试，屠呦呦发现，用青蒿提取药物治疗疟疾，药效可以有</a:t>
            </a:r>
            <a:r>
              <a:rPr lang="en-US" altLang="zh-CN" sz="2000" dirty="0">
                <a:solidFill>
                  <a:prstClr val="black"/>
                </a:solidFill>
              </a:rPr>
              <a:t>68%</a:t>
            </a:r>
            <a:r>
              <a:rPr lang="zh-CN" altLang="en-US" sz="2000" dirty="0">
                <a:solidFill>
                  <a:prstClr val="black"/>
                </a:solidFill>
              </a:rPr>
              <a:t>。沿着这一思路，屠呦呦最终发现了青蒿素抗疟的奥秘，造福了世界。</a:t>
            </a:r>
            <a:endParaRPr lang="en-US" altLang="zh-CN" sz="2000" dirty="0">
              <a:solidFill>
                <a:prstClr val="black"/>
              </a:solidFill>
            </a:endParaRPr>
          </a:p>
          <a:p>
            <a:pPr indent="457200"/>
            <a:r>
              <a:rPr lang="zh-CN" altLang="en-US" sz="2000" dirty="0">
                <a:solidFill>
                  <a:prstClr val="black"/>
                </a:solidFill>
              </a:rPr>
              <a:t>但这一偶然的背后是屠呦呦及其团队对</a:t>
            </a:r>
            <a:r>
              <a:rPr lang="en-US" altLang="zh-CN" sz="2000" dirty="0">
                <a:solidFill>
                  <a:prstClr val="black"/>
                </a:solidFill>
              </a:rPr>
              <a:t>2000</a:t>
            </a:r>
            <a:r>
              <a:rPr lang="zh-CN" altLang="en-US" sz="2000" dirty="0">
                <a:solidFill>
                  <a:prstClr val="black"/>
                </a:solidFill>
              </a:rPr>
              <a:t>多个中医方药的收集、历经</a:t>
            </a:r>
            <a:r>
              <a:rPr lang="en-US" altLang="zh-CN" sz="2000" dirty="0">
                <a:solidFill>
                  <a:prstClr val="black"/>
                </a:solidFill>
              </a:rPr>
              <a:t>190</a:t>
            </a:r>
            <a:r>
              <a:rPr lang="zh-CN" altLang="en-US" sz="2000" dirty="0">
                <a:solidFill>
                  <a:prstClr val="black"/>
                </a:solidFill>
              </a:rPr>
              <a:t>多次失败实验的坚持以及带头拿自己做人体实验的勇气。在成功的偶然中，一定有着某种必然。</a:t>
            </a:r>
          </a:p>
        </p:txBody>
      </p:sp>
      <p:grpSp>
        <p:nvGrpSpPr>
          <p:cNvPr id="10" name="组合 9"/>
          <p:cNvGrpSpPr/>
          <p:nvPr/>
        </p:nvGrpSpPr>
        <p:grpSpPr>
          <a:xfrm>
            <a:off x="2672882" y="720000"/>
            <a:ext cx="6846237" cy="400110"/>
            <a:chOff x="1131850" y="3079821"/>
            <a:chExt cx="6846237" cy="400110"/>
          </a:xfrm>
        </p:grpSpPr>
        <p:sp>
          <p:nvSpPr>
            <p:cNvPr id="11" name="文本框 10"/>
            <p:cNvSpPr txBox="1"/>
            <p:nvPr/>
          </p:nvSpPr>
          <p:spPr>
            <a:xfrm>
              <a:off x="1383665" y="3079821"/>
              <a:ext cx="6594422" cy="400110"/>
            </a:xfrm>
            <a:prstGeom prst="rect">
              <a:avLst/>
            </a:prstGeom>
            <a:noFill/>
          </p:spPr>
          <p:txBody>
            <a:bodyPr wrap="square" rtlCol="0">
              <a:spAutoFit/>
            </a:bodyPr>
            <a:lstStyle/>
            <a:p>
              <a:pPr>
                <a:spcBef>
                  <a:spcPct val="50000"/>
                </a:spcBef>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必然总是通过偶然表现出来，偶然背后总有必然在起作用</a:t>
              </a:r>
            </a:p>
          </p:txBody>
        </p:sp>
        <p:grpSp>
          <p:nvGrpSpPr>
            <p:cNvPr id="12" name="组合 11"/>
            <p:cNvGrpSpPr/>
            <p:nvPr/>
          </p:nvGrpSpPr>
          <p:grpSpPr>
            <a:xfrm>
              <a:off x="1131850" y="3158981"/>
              <a:ext cx="263338" cy="243183"/>
              <a:chOff x="1164218" y="3158981"/>
              <a:chExt cx="263338" cy="243183"/>
            </a:xfrm>
          </p:grpSpPr>
          <p:grpSp>
            <p:nvGrpSpPr>
              <p:cNvPr id="13" name="组合 12"/>
              <p:cNvGrpSpPr/>
              <p:nvPr/>
            </p:nvGrpSpPr>
            <p:grpSpPr>
              <a:xfrm>
                <a:off x="1164220" y="3158981"/>
                <a:ext cx="263336" cy="240802"/>
                <a:chOff x="1164220" y="3158981"/>
                <a:chExt cx="263336" cy="240802"/>
              </a:xfrm>
            </p:grpSpPr>
            <p:sp>
              <p:nvSpPr>
                <p:cNvPr id="15" name="平行四边形 14"/>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直角三角形 13"/>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flipH="1">
            <a:off x="6092201" y="4428968"/>
            <a:ext cx="5383574" cy="1447790"/>
            <a:chOff x="680225" y="2823783"/>
            <a:chExt cx="5383574" cy="1447790"/>
          </a:xfrm>
        </p:grpSpPr>
        <p:sp>
          <p:nvSpPr>
            <p:cNvPr id="39" name="矩形 38"/>
            <p:cNvSpPr/>
            <p:nvPr/>
          </p:nvSpPr>
          <p:spPr>
            <a:xfrm>
              <a:off x="760870" y="2823783"/>
              <a:ext cx="5302929" cy="1447537"/>
            </a:xfrm>
            <a:prstGeom prst="rect">
              <a:avLst/>
            </a:prstGeom>
            <a:solidFill>
              <a:schemeClr val="bg1"/>
            </a:solidFill>
            <a:ln>
              <a:noFill/>
            </a:ln>
            <a:effectLst>
              <a:outerShdw blurRad="635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梯形 39"/>
            <p:cNvSpPr/>
            <p:nvPr/>
          </p:nvSpPr>
          <p:spPr>
            <a:xfrm rot="16200000">
              <a:off x="-7544" y="3511804"/>
              <a:ext cx="1447538" cy="72000"/>
            </a:xfrm>
            <a:prstGeom prst="trapezoid">
              <a:avLst>
                <a:gd name="adj" fmla="val 12663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grpSp>
        <p:nvGrpSpPr>
          <p:cNvPr id="41" name="组合 40"/>
          <p:cNvGrpSpPr/>
          <p:nvPr/>
        </p:nvGrpSpPr>
        <p:grpSpPr>
          <a:xfrm flipH="1">
            <a:off x="6092201" y="2749403"/>
            <a:ext cx="5383574" cy="1447790"/>
            <a:chOff x="680225" y="2823783"/>
            <a:chExt cx="5383574" cy="1447790"/>
          </a:xfrm>
        </p:grpSpPr>
        <p:sp>
          <p:nvSpPr>
            <p:cNvPr id="42" name="矩形 41"/>
            <p:cNvSpPr/>
            <p:nvPr/>
          </p:nvSpPr>
          <p:spPr>
            <a:xfrm>
              <a:off x="760870" y="2823783"/>
              <a:ext cx="5302929" cy="1447537"/>
            </a:xfrm>
            <a:prstGeom prst="rect">
              <a:avLst/>
            </a:prstGeom>
            <a:solidFill>
              <a:schemeClr val="bg1"/>
            </a:solidFill>
            <a:ln>
              <a:noFill/>
            </a:ln>
            <a:effectLst>
              <a:outerShdw blurRad="635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梯形 42"/>
            <p:cNvSpPr/>
            <p:nvPr/>
          </p:nvSpPr>
          <p:spPr>
            <a:xfrm rot="16200000">
              <a:off x="-7544" y="3511804"/>
              <a:ext cx="1447538" cy="72000"/>
            </a:xfrm>
            <a:prstGeom prst="trapezoid">
              <a:avLst>
                <a:gd name="adj" fmla="val 12663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grpSp>
        <p:nvGrpSpPr>
          <p:cNvPr id="44" name="组合 43"/>
          <p:cNvGrpSpPr/>
          <p:nvPr/>
        </p:nvGrpSpPr>
        <p:grpSpPr>
          <a:xfrm>
            <a:off x="716225" y="4428968"/>
            <a:ext cx="5383574" cy="1447790"/>
            <a:chOff x="680225" y="2823783"/>
            <a:chExt cx="5383574" cy="1447790"/>
          </a:xfrm>
        </p:grpSpPr>
        <p:sp>
          <p:nvSpPr>
            <p:cNvPr id="45" name="矩形 44"/>
            <p:cNvSpPr/>
            <p:nvPr/>
          </p:nvSpPr>
          <p:spPr>
            <a:xfrm>
              <a:off x="760870" y="2823783"/>
              <a:ext cx="5302929" cy="1447537"/>
            </a:xfrm>
            <a:prstGeom prst="rect">
              <a:avLst/>
            </a:prstGeom>
            <a:solidFill>
              <a:schemeClr val="bg1"/>
            </a:solidFill>
            <a:ln>
              <a:noFill/>
            </a:ln>
            <a:effectLst>
              <a:outerShdw blurRad="635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梯形 45"/>
            <p:cNvSpPr/>
            <p:nvPr/>
          </p:nvSpPr>
          <p:spPr>
            <a:xfrm rot="16200000">
              <a:off x="-7544" y="3511804"/>
              <a:ext cx="1447538" cy="72000"/>
            </a:xfrm>
            <a:prstGeom prst="trapezoid">
              <a:avLst>
                <a:gd name="adj" fmla="val 126637"/>
              </a:avLst>
            </a:prstGeom>
            <a:solidFill>
              <a:srgbClr val="E55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7" name="矩形: 棱台 58"/>
          <p:cNvSpPr/>
          <p:nvPr/>
        </p:nvSpPr>
        <p:spPr>
          <a:xfrm flipH="1">
            <a:off x="6172846" y="1201937"/>
            <a:ext cx="5302929" cy="1190417"/>
          </a:xfrm>
          <a:prstGeom prst="bevel">
            <a:avLst>
              <a:gd name="adj" fmla="val 2797"/>
            </a:avLst>
          </a:prstGeom>
          <a:solidFill>
            <a:schemeClr val="bg1"/>
          </a:solidFill>
          <a:ln>
            <a:noFill/>
          </a:ln>
          <a:effectLst>
            <a:outerShdw blurRad="2540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8" name="组合 47"/>
          <p:cNvGrpSpPr/>
          <p:nvPr/>
        </p:nvGrpSpPr>
        <p:grpSpPr>
          <a:xfrm>
            <a:off x="716225" y="2749403"/>
            <a:ext cx="5383574" cy="1447790"/>
            <a:chOff x="680225" y="2823783"/>
            <a:chExt cx="5383574" cy="1447790"/>
          </a:xfrm>
        </p:grpSpPr>
        <p:sp>
          <p:nvSpPr>
            <p:cNvPr id="49" name="矩形 48"/>
            <p:cNvSpPr/>
            <p:nvPr/>
          </p:nvSpPr>
          <p:spPr>
            <a:xfrm>
              <a:off x="760870" y="2823783"/>
              <a:ext cx="5302929" cy="1447537"/>
            </a:xfrm>
            <a:prstGeom prst="rect">
              <a:avLst/>
            </a:prstGeom>
            <a:solidFill>
              <a:schemeClr val="bg1"/>
            </a:solidFill>
            <a:ln>
              <a:noFill/>
            </a:ln>
            <a:effectLst>
              <a:outerShdw blurRad="635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梯形 49"/>
            <p:cNvSpPr/>
            <p:nvPr/>
          </p:nvSpPr>
          <p:spPr>
            <a:xfrm rot="16200000">
              <a:off x="-7544" y="3511804"/>
              <a:ext cx="1447538" cy="72000"/>
            </a:xfrm>
            <a:prstGeom prst="trapezoid">
              <a:avLst>
                <a:gd name="adj" fmla="val 126637"/>
              </a:avLst>
            </a:prstGeom>
            <a:solidFill>
              <a:srgbClr val="E55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1" name="矩形: 棱台 12"/>
          <p:cNvSpPr/>
          <p:nvPr/>
        </p:nvSpPr>
        <p:spPr>
          <a:xfrm>
            <a:off x="716225" y="1201937"/>
            <a:ext cx="5302929" cy="1190417"/>
          </a:xfrm>
          <a:prstGeom prst="bevel">
            <a:avLst>
              <a:gd name="adj" fmla="val 2797"/>
            </a:avLst>
          </a:prstGeom>
          <a:solidFill>
            <a:schemeClr val="bg1"/>
          </a:solidFill>
          <a:ln>
            <a:noFill/>
          </a:ln>
          <a:effectLst>
            <a:outerShdw blurRad="2540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文本框 51"/>
          <p:cNvSpPr txBox="1"/>
          <p:nvPr/>
        </p:nvSpPr>
        <p:spPr>
          <a:xfrm>
            <a:off x="7021112" y="1362631"/>
            <a:ext cx="2494554" cy="812530"/>
          </a:xfrm>
          <a:prstGeom prst="rect">
            <a:avLst/>
          </a:prstGeom>
          <a:noFill/>
        </p:spPr>
        <p:txBody>
          <a:bodyPr wrap="square" rtlCol="0">
            <a:spAutoFit/>
          </a:bodyPr>
          <a:lstStyle/>
          <a:p>
            <a:pPr>
              <a:lnSpc>
                <a:spcPct val="130000"/>
              </a:lnSpc>
            </a:pPr>
            <a:r>
              <a:rPr lang="zh-CN" altLang="en-US" dirty="0">
                <a:solidFill>
                  <a:prstClr val="black"/>
                </a:solidFill>
                <a:latin typeface="微软雅黑" panose="020B0503020204020204" pitchFamily="34" charset="-122"/>
                <a:ea typeface="微软雅黑" panose="020B0503020204020204" pitchFamily="34" charset="-122"/>
              </a:rPr>
              <a:t>包含在事物中、预示事物发展前途的种种趋势。</a:t>
            </a:r>
          </a:p>
        </p:txBody>
      </p:sp>
      <p:sp>
        <p:nvSpPr>
          <p:cNvPr id="53" name="文本框 52"/>
          <p:cNvSpPr txBox="1"/>
          <p:nvPr/>
        </p:nvSpPr>
        <p:spPr>
          <a:xfrm>
            <a:off x="2671509" y="1357951"/>
            <a:ext cx="2141902" cy="812530"/>
          </a:xfrm>
          <a:prstGeom prst="rect">
            <a:avLst/>
          </a:prstGeom>
          <a:noFill/>
        </p:spPr>
        <p:txBody>
          <a:bodyPr wrap="square" rtlCol="0">
            <a:spAutoFit/>
          </a:bodyPr>
          <a:lstStyle/>
          <a:p>
            <a:pPr>
              <a:lnSpc>
                <a:spcPct val="130000"/>
              </a:lnSpc>
            </a:pPr>
            <a:r>
              <a:rPr lang="zh-CN" altLang="en-US" dirty="0">
                <a:solidFill>
                  <a:prstClr val="black"/>
                </a:solidFill>
                <a:latin typeface="微软雅黑" panose="020B0503020204020204" pitchFamily="34" charset="-122"/>
                <a:ea typeface="微软雅黑" panose="020B0503020204020204" pitchFamily="34" charset="-122"/>
              </a:rPr>
              <a:t>相互联系着的实际存在的事物的综合。</a:t>
            </a:r>
            <a:endParaRPr lang="zh-CN" altLang="en-US" sz="1600" dirty="0">
              <a:solidFill>
                <a:prstClr val="black"/>
              </a:solidFill>
            </a:endParaRPr>
          </a:p>
        </p:txBody>
      </p:sp>
      <p:sp>
        <p:nvSpPr>
          <p:cNvPr id="54" name="文本框 53"/>
          <p:cNvSpPr txBox="1"/>
          <p:nvPr/>
        </p:nvSpPr>
        <p:spPr>
          <a:xfrm>
            <a:off x="922795" y="2836389"/>
            <a:ext cx="4369514" cy="1177566"/>
          </a:xfrm>
          <a:prstGeom prst="rect">
            <a:avLst/>
          </a:prstGeom>
          <a:noFill/>
        </p:spPr>
        <p:txBody>
          <a:bodyPr wrap="square" rtlCol="0">
            <a:spAutoFit/>
          </a:bodyPr>
          <a:lstStyle/>
          <a:p>
            <a:pPr algn="just">
              <a:lnSpc>
                <a:spcPct val="130000"/>
              </a:lnSpc>
            </a:pPr>
            <a:r>
              <a:rPr lang="zh-CN" altLang="en-US" sz="2000" b="1" dirty="0">
                <a:solidFill>
                  <a:srgbClr val="E55003"/>
                </a:solidFill>
                <a:latin typeface="微软雅黑" panose="020B0503020204020204" pitchFamily="34" charset="-122"/>
                <a:ea typeface="微软雅黑" panose="020B0503020204020204" pitchFamily="34" charset="-122"/>
              </a:rPr>
              <a:t>相互对立</a:t>
            </a:r>
            <a:r>
              <a:rPr lang="zh-CN" altLang="en-US" dirty="0">
                <a:solidFill>
                  <a:prstClr val="black"/>
                </a:solidFill>
                <a:latin typeface="微软雅黑" panose="020B0503020204020204" pitchFamily="34" charset="-122"/>
                <a:ea typeface="微软雅黑" panose="020B0503020204020204" pitchFamily="34" charset="-122"/>
              </a:rPr>
              <a:t>：现实是当下的客观存在，标志着事物的当前状况；可能是事物潜在的趋势，标志着事物的发展方向。</a:t>
            </a:r>
          </a:p>
        </p:txBody>
      </p:sp>
      <p:sp>
        <p:nvSpPr>
          <p:cNvPr id="55" name="文本框 54"/>
          <p:cNvSpPr txBox="1"/>
          <p:nvPr/>
        </p:nvSpPr>
        <p:spPr>
          <a:xfrm>
            <a:off x="6876666" y="2836389"/>
            <a:ext cx="4527109" cy="1177566"/>
          </a:xfrm>
          <a:prstGeom prst="rect">
            <a:avLst/>
          </a:prstGeom>
          <a:noFill/>
        </p:spPr>
        <p:txBody>
          <a:bodyPr wrap="square" rtlCol="0">
            <a:spAutoFit/>
          </a:bodyPr>
          <a:lstStyle/>
          <a:p>
            <a:pPr>
              <a:lnSpc>
                <a:spcPct val="130000"/>
              </a:lnSpc>
            </a:pPr>
            <a:r>
              <a:rPr lang="zh-CN" altLang="en-US" sz="2000" b="1" dirty="0">
                <a:solidFill>
                  <a:srgbClr val="9A935B"/>
                </a:solidFill>
                <a:latin typeface="微软雅黑" panose="020B0503020204020204" pitchFamily="34" charset="-122"/>
                <a:ea typeface="微软雅黑" panose="020B0503020204020204" pitchFamily="34" charset="-122"/>
              </a:rPr>
              <a:t>相互统一</a:t>
            </a:r>
            <a:r>
              <a:rPr lang="zh-CN" altLang="en-US" dirty="0">
                <a:solidFill>
                  <a:srgbClr val="9A935B"/>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发展就是现实与可能相互转化的过程。现实中蕴藏着可能的发展方向，可能里包含着成为现实的根据。</a:t>
            </a:r>
          </a:p>
        </p:txBody>
      </p:sp>
      <p:sp>
        <p:nvSpPr>
          <p:cNvPr id="56" name="文本框 55"/>
          <p:cNvSpPr txBox="1"/>
          <p:nvPr/>
        </p:nvSpPr>
        <p:spPr>
          <a:xfrm>
            <a:off x="922655" y="4535805"/>
            <a:ext cx="4491355" cy="777457"/>
          </a:xfrm>
          <a:prstGeom prst="rect">
            <a:avLst/>
          </a:prstGeom>
          <a:noFill/>
        </p:spPr>
        <p:txBody>
          <a:bodyPr wrap="square" rtlCol="0">
            <a:spAutoFit/>
          </a:bodyPr>
          <a:lstStyle/>
          <a:p>
            <a:pPr indent="457200" algn="just">
              <a:lnSpc>
                <a:spcPct val="130000"/>
              </a:lnSpc>
            </a:pPr>
            <a:r>
              <a:rPr lang="zh-CN" altLang="en-US" dirty="0">
                <a:solidFill>
                  <a:prstClr val="black"/>
                </a:solidFill>
                <a:latin typeface="微软雅黑" panose="020B0503020204020204" pitchFamily="34" charset="-122"/>
                <a:ea typeface="微软雅黑" panose="020B0503020204020204" pitchFamily="34" charset="-122"/>
              </a:rPr>
              <a:t>要立足现实，对现实本身和现实中蕴含的可能作出全面的分析和判断。</a:t>
            </a:r>
          </a:p>
        </p:txBody>
      </p:sp>
      <p:sp>
        <p:nvSpPr>
          <p:cNvPr id="57" name="文本框 56"/>
          <p:cNvSpPr txBox="1"/>
          <p:nvPr/>
        </p:nvSpPr>
        <p:spPr>
          <a:xfrm>
            <a:off x="6876666" y="4535959"/>
            <a:ext cx="4518464" cy="1137556"/>
          </a:xfrm>
          <a:prstGeom prst="rect">
            <a:avLst/>
          </a:prstGeom>
          <a:noFill/>
        </p:spPr>
        <p:txBody>
          <a:bodyPr wrap="square" rtlCol="0">
            <a:spAutoFit/>
          </a:bodyPr>
          <a:lstStyle/>
          <a:p>
            <a:pPr indent="457200">
              <a:lnSpc>
                <a:spcPct val="130000"/>
              </a:lnSpc>
            </a:pPr>
            <a:r>
              <a:rPr lang="zh-CN" altLang="en-US" dirty="0">
                <a:solidFill>
                  <a:prstClr val="black"/>
                </a:solidFill>
                <a:latin typeface="微软雅黑" panose="020B0503020204020204" pitchFamily="34" charset="-122"/>
                <a:ea typeface="微软雅黑" panose="020B0503020204020204" pitchFamily="34" charset="-122"/>
              </a:rPr>
              <a:t>要着眼长远，发挥主观能动性，努力防止坏的可能变成现实，积极创造条件促使好的可能获得实现。</a:t>
            </a:r>
          </a:p>
        </p:txBody>
      </p:sp>
      <p:grpSp>
        <p:nvGrpSpPr>
          <p:cNvPr id="58" name="组合 57"/>
          <p:cNvGrpSpPr/>
          <p:nvPr/>
        </p:nvGrpSpPr>
        <p:grpSpPr>
          <a:xfrm>
            <a:off x="922795" y="1363083"/>
            <a:ext cx="1599718" cy="868124"/>
            <a:chOff x="732941" y="665933"/>
            <a:chExt cx="1599718" cy="868124"/>
          </a:xfrm>
        </p:grpSpPr>
        <p:grpSp>
          <p:nvGrpSpPr>
            <p:cNvPr id="59" name="组合 58"/>
            <p:cNvGrpSpPr/>
            <p:nvPr/>
          </p:nvGrpSpPr>
          <p:grpSpPr>
            <a:xfrm>
              <a:off x="766780" y="720426"/>
              <a:ext cx="777240" cy="785056"/>
              <a:chOff x="1908810" y="1123224"/>
              <a:chExt cx="777240" cy="785056"/>
            </a:xfrm>
          </p:grpSpPr>
          <p:sp>
            <p:nvSpPr>
              <p:cNvPr id="68" name="矩形 67"/>
              <p:cNvSpPr/>
              <p:nvPr/>
            </p:nvSpPr>
            <p:spPr>
              <a:xfrm>
                <a:off x="1908810" y="1129452"/>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69" name="直接连接符 51"/>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52"/>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53"/>
              <p:cNvCxnSpPr>
                <a:endCxn id="68" idx="3"/>
              </p:cNvCxnSpPr>
              <p:nvPr/>
            </p:nvCxnSpPr>
            <p:spPr>
              <a:xfrm>
                <a:off x="1922417" y="1511844"/>
                <a:ext cx="763633" cy="622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54"/>
              <p:cNvCxnSpPr>
                <a:endCxn id="68" idx="2"/>
              </p:cNvCxnSpPr>
              <p:nvPr/>
            </p:nvCxnSpPr>
            <p:spPr>
              <a:xfrm flipH="1">
                <a:off x="2297430" y="1123224"/>
                <a:ext cx="6804" cy="78346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0" name="矩形 59"/>
            <p:cNvSpPr/>
            <p:nvPr/>
          </p:nvSpPr>
          <p:spPr>
            <a:xfrm>
              <a:off x="732941" y="672283"/>
              <a:ext cx="825867" cy="861774"/>
            </a:xfrm>
            <a:prstGeom prst="rect">
              <a:avLst/>
            </a:prstGeom>
          </p:spPr>
          <p:txBody>
            <a:bodyPr wrap="none">
              <a:spAutoFit/>
            </a:bodyPr>
            <a:lstStyle/>
            <a:p>
              <a:r>
                <a:rPr lang="zh-CN" altLang="en-US" sz="5000" dirty="0">
                  <a:solidFill>
                    <a:srgbClr val="E55003"/>
                  </a:solidFill>
                  <a:latin typeface="华文新魏" panose="02010800040101010101" pitchFamily="2" charset="-122"/>
                  <a:ea typeface="华文新魏" panose="02010800040101010101" pitchFamily="2" charset="-122"/>
                </a:rPr>
                <a:t>现</a:t>
              </a:r>
            </a:p>
          </p:txBody>
        </p:sp>
        <p:grpSp>
          <p:nvGrpSpPr>
            <p:cNvPr id="61" name="组合 60"/>
            <p:cNvGrpSpPr/>
            <p:nvPr/>
          </p:nvGrpSpPr>
          <p:grpSpPr>
            <a:xfrm>
              <a:off x="1541549" y="725067"/>
              <a:ext cx="781148" cy="778827"/>
              <a:chOff x="1908810" y="1131040"/>
              <a:chExt cx="781148" cy="778827"/>
            </a:xfrm>
          </p:grpSpPr>
          <p:sp>
            <p:nvSpPr>
              <p:cNvPr id="63" name="矩形 62"/>
              <p:cNvSpPr/>
              <p:nvPr/>
            </p:nvSpPr>
            <p:spPr>
              <a:xfrm>
                <a:off x="1912718" y="1132627"/>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64" name="直接连接符 46"/>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47"/>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接连接符 48"/>
              <p:cNvCxnSpPr>
                <a:endCxn id="63" idx="3"/>
              </p:cNvCxnSpPr>
              <p:nvPr/>
            </p:nvCxnSpPr>
            <p:spPr>
              <a:xfrm flipV="1">
                <a:off x="1926325" y="1521247"/>
                <a:ext cx="763633" cy="6229"/>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直接连接符 49"/>
              <p:cNvCxnSpPr>
                <a:endCxn id="63" idx="2"/>
              </p:cNvCxnSpPr>
              <p:nvPr/>
            </p:nvCxnSpPr>
            <p:spPr>
              <a:xfrm flipH="1">
                <a:off x="2301338" y="1138856"/>
                <a:ext cx="6804" cy="771011"/>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2" name="矩形 61"/>
            <p:cNvSpPr/>
            <p:nvPr/>
          </p:nvSpPr>
          <p:spPr>
            <a:xfrm>
              <a:off x="1506792" y="665933"/>
              <a:ext cx="825867" cy="861774"/>
            </a:xfrm>
            <a:prstGeom prst="rect">
              <a:avLst/>
            </a:prstGeom>
          </p:spPr>
          <p:txBody>
            <a:bodyPr wrap="none">
              <a:spAutoFit/>
            </a:bodyPr>
            <a:lstStyle/>
            <a:p>
              <a:r>
                <a:rPr lang="zh-CN" altLang="en-US" sz="5000" dirty="0">
                  <a:solidFill>
                    <a:srgbClr val="E55003"/>
                  </a:solidFill>
                  <a:latin typeface="华文新魏" panose="02010800040101010101" pitchFamily="2" charset="-122"/>
                  <a:ea typeface="华文新魏" panose="02010800040101010101" pitchFamily="2" charset="-122"/>
                </a:rPr>
                <a:t>实</a:t>
              </a:r>
            </a:p>
          </p:txBody>
        </p:sp>
      </p:grpSp>
      <p:grpSp>
        <p:nvGrpSpPr>
          <p:cNvPr id="73" name="组合 72"/>
          <p:cNvGrpSpPr/>
          <p:nvPr/>
        </p:nvGrpSpPr>
        <p:grpSpPr>
          <a:xfrm>
            <a:off x="9679449" y="1363083"/>
            <a:ext cx="1599718" cy="868124"/>
            <a:chOff x="732941" y="665933"/>
            <a:chExt cx="1599718" cy="868124"/>
          </a:xfrm>
        </p:grpSpPr>
        <p:grpSp>
          <p:nvGrpSpPr>
            <p:cNvPr id="74" name="组合 73"/>
            <p:cNvGrpSpPr/>
            <p:nvPr/>
          </p:nvGrpSpPr>
          <p:grpSpPr>
            <a:xfrm>
              <a:off x="766780" y="720426"/>
              <a:ext cx="777240" cy="785056"/>
              <a:chOff x="1908810" y="1123224"/>
              <a:chExt cx="777240" cy="785056"/>
            </a:xfrm>
          </p:grpSpPr>
          <p:sp>
            <p:nvSpPr>
              <p:cNvPr id="83" name="矩形 82"/>
              <p:cNvSpPr/>
              <p:nvPr/>
            </p:nvSpPr>
            <p:spPr>
              <a:xfrm>
                <a:off x="1908810" y="1129452"/>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84" name="直接连接符 76"/>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直接连接符 77"/>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直接连接符 78"/>
              <p:cNvCxnSpPr>
                <a:endCxn id="83" idx="3"/>
              </p:cNvCxnSpPr>
              <p:nvPr/>
            </p:nvCxnSpPr>
            <p:spPr>
              <a:xfrm>
                <a:off x="1922417" y="1511844"/>
                <a:ext cx="763633" cy="622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直接连接符 79"/>
              <p:cNvCxnSpPr>
                <a:endCxn id="83" idx="2"/>
              </p:cNvCxnSpPr>
              <p:nvPr/>
            </p:nvCxnSpPr>
            <p:spPr>
              <a:xfrm flipH="1">
                <a:off x="2297430" y="1123224"/>
                <a:ext cx="6804" cy="78346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5" name="矩形 74"/>
            <p:cNvSpPr/>
            <p:nvPr/>
          </p:nvSpPr>
          <p:spPr>
            <a:xfrm>
              <a:off x="732941" y="672283"/>
              <a:ext cx="821059" cy="861774"/>
            </a:xfrm>
            <a:prstGeom prst="rect">
              <a:avLst/>
            </a:prstGeom>
          </p:spPr>
          <p:txBody>
            <a:bodyPr wrap="none">
              <a:spAutoFit/>
            </a:bodyPr>
            <a:lstStyle/>
            <a:p>
              <a:r>
                <a:rPr lang="zh-CN" altLang="en-US" sz="5000" dirty="0">
                  <a:solidFill>
                    <a:srgbClr val="9A935B"/>
                  </a:solidFill>
                  <a:latin typeface="华文新魏" panose="02010800040101010101" pitchFamily="2" charset="-122"/>
                  <a:ea typeface="华文新魏" panose="02010800040101010101" pitchFamily="2" charset="-122"/>
                </a:rPr>
                <a:t>可</a:t>
              </a:r>
            </a:p>
          </p:txBody>
        </p:sp>
        <p:grpSp>
          <p:nvGrpSpPr>
            <p:cNvPr id="76" name="组合 75"/>
            <p:cNvGrpSpPr/>
            <p:nvPr/>
          </p:nvGrpSpPr>
          <p:grpSpPr>
            <a:xfrm>
              <a:off x="1541549" y="725067"/>
              <a:ext cx="781148" cy="778827"/>
              <a:chOff x="1908810" y="1131040"/>
              <a:chExt cx="781148" cy="778827"/>
            </a:xfrm>
          </p:grpSpPr>
          <p:sp>
            <p:nvSpPr>
              <p:cNvPr id="78" name="矩形 77"/>
              <p:cNvSpPr/>
              <p:nvPr/>
            </p:nvSpPr>
            <p:spPr>
              <a:xfrm>
                <a:off x="1912718" y="1132627"/>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79" name="直接连接符 71"/>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接连接符 72"/>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73"/>
              <p:cNvCxnSpPr>
                <a:endCxn id="78" idx="3"/>
              </p:cNvCxnSpPr>
              <p:nvPr/>
            </p:nvCxnSpPr>
            <p:spPr>
              <a:xfrm flipV="1">
                <a:off x="1926325" y="1521247"/>
                <a:ext cx="763633" cy="6229"/>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74"/>
              <p:cNvCxnSpPr>
                <a:endCxn id="78" idx="2"/>
              </p:cNvCxnSpPr>
              <p:nvPr/>
            </p:nvCxnSpPr>
            <p:spPr>
              <a:xfrm flipH="1">
                <a:off x="2301338" y="1138856"/>
                <a:ext cx="6804" cy="771011"/>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7" name="矩形 76"/>
            <p:cNvSpPr/>
            <p:nvPr/>
          </p:nvSpPr>
          <p:spPr>
            <a:xfrm>
              <a:off x="1506792" y="665933"/>
              <a:ext cx="825867" cy="861774"/>
            </a:xfrm>
            <a:prstGeom prst="rect">
              <a:avLst/>
            </a:prstGeom>
          </p:spPr>
          <p:txBody>
            <a:bodyPr wrap="none">
              <a:spAutoFit/>
            </a:bodyPr>
            <a:lstStyle/>
            <a:p>
              <a:r>
                <a:rPr lang="zh-CN" altLang="en-US" sz="5000" dirty="0">
                  <a:solidFill>
                    <a:srgbClr val="9A935B"/>
                  </a:solidFill>
                  <a:latin typeface="华文新魏" panose="02010800040101010101" pitchFamily="2" charset="-122"/>
                  <a:ea typeface="华文新魏" panose="02010800040101010101" pitchFamily="2" charset="-122"/>
                </a:rPr>
                <a:t>能</a:t>
              </a:r>
            </a:p>
          </p:txBody>
        </p:sp>
      </p:grpSp>
      <p:sp>
        <p:nvSpPr>
          <p:cNvPr id="89" name="îš1ïḋé"/>
          <p:cNvSpPr/>
          <p:nvPr/>
        </p:nvSpPr>
        <p:spPr bwMode="auto">
          <a:xfrm rot="5400000">
            <a:off x="5262246" y="991397"/>
            <a:ext cx="1677600" cy="1607377"/>
          </a:xfrm>
          <a:custGeom>
            <a:avLst/>
            <a:gdLst>
              <a:gd name="T0" fmla="*/ 1329 w 1329"/>
              <a:gd name="T1" fmla="*/ 0 h 1826"/>
              <a:gd name="T2" fmla="*/ 0 w 1329"/>
              <a:gd name="T3" fmla="*/ 774 h 1826"/>
              <a:gd name="T4" fmla="*/ 0 w 1329"/>
              <a:gd name="T5" fmla="*/ 1826 h 1826"/>
              <a:gd name="T6" fmla="*/ 1329 w 1329"/>
              <a:gd name="T7" fmla="*/ 1052 h 1826"/>
              <a:gd name="T8" fmla="*/ 1329 w 1329"/>
              <a:gd name="T9" fmla="*/ 0 h 1826"/>
            </a:gdLst>
            <a:ahLst/>
            <a:cxnLst>
              <a:cxn ang="0">
                <a:pos x="T0" y="T1"/>
              </a:cxn>
              <a:cxn ang="0">
                <a:pos x="T2" y="T3"/>
              </a:cxn>
              <a:cxn ang="0">
                <a:pos x="T4" y="T5"/>
              </a:cxn>
              <a:cxn ang="0">
                <a:pos x="T6" y="T7"/>
              </a:cxn>
              <a:cxn ang="0">
                <a:pos x="T8" y="T9"/>
              </a:cxn>
            </a:cxnLst>
            <a:rect l="0" t="0" r="r" b="b"/>
            <a:pathLst>
              <a:path w="1329" h="1826">
                <a:moveTo>
                  <a:pt x="1329" y="0"/>
                </a:moveTo>
                <a:lnTo>
                  <a:pt x="0" y="774"/>
                </a:lnTo>
                <a:lnTo>
                  <a:pt x="0" y="1826"/>
                </a:lnTo>
                <a:lnTo>
                  <a:pt x="1329" y="1052"/>
                </a:lnTo>
                <a:lnTo>
                  <a:pt x="1329" y="0"/>
                </a:lnTo>
                <a:close/>
              </a:path>
            </a:pathLst>
          </a:custGeom>
          <a:gradFill>
            <a:gsLst>
              <a:gs pos="50100">
                <a:schemeClr val="bg1"/>
              </a:gs>
              <a:gs pos="0">
                <a:schemeClr val="accent6">
                  <a:lumMod val="75000"/>
                </a:schemeClr>
              </a:gs>
              <a:gs pos="100000">
                <a:srgbClr val="E55003"/>
              </a:gs>
            </a:gsLst>
            <a:lin ang="5400000" scaled="1"/>
          </a:grad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solidFill>
                <a:prstClr val="white"/>
              </a:solidFill>
            </a:endParaRPr>
          </a:p>
        </p:txBody>
      </p:sp>
      <p:grpSp>
        <p:nvGrpSpPr>
          <p:cNvPr id="90" name="组合 89"/>
          <p:cNvGrpSpPr/>
          <p:nvPr/>
        </p:nvGrpSpPr>
        <p:grpSpPr>
          <a:xfrm>
            <a:off x="5413733" y="958250"/>
            <a:ext cx="1364536" cy="1677791"/>
            <a:chOff x="5344010" y="1022418"/>
            <a:chExt cx="1364536" cy="1677791"/>
          </a:xfrm>
        </p:grpSpPr>
        <p:sp>
          <p:nvSpPr>
            <p:cNvPr id="91" name="îš1ïḋé"/>
            <p:cNvSpPr/>
            <p:nvPr/>
          </p:nvSpPr>
          <p:spPr bwMode="auto">
            <a:xfrm rot="10800000" flipH="1">
              <a:off x="5344010" y="1022418"/>
              <a:ext cx="1364536" cy="1677791"/>
            </a:xfrm>
            <a:prstGeom prst="parallelogram">
              <a:avLst>
                <a:gd name="adj" fmla="val 41199"/>
              </a:avLst>
            </a:prstGeom>
            <a:solidFill>
              <a:schemeClr val="bg1"/>
            </a:solidFill>
            <a:ln w="76200">
              <a:noFill/>
              <a:prstDash val="solid"/>
              <a:miter lim="800000"/>
            </a:ln>
            <a:effectLst>
              <a:outerShdw blurRad="3429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solidFill>
                  <a:prstClr val="white"/>
                </a:solidFill>
              </a:endParaRPr>
            </a:p>
          </p:txBody>
        </p:sp>
        <p:sp>
          <p:nvSpPr>
            <p:cNvPr id="92" name="矩形 91"/>
            <p:cNvSpPr/>
            <p:nvPr/>
          </p:nvSpPr>
          <p:spPr>
            <a:xfrm>
              <a:off x="5714147" y="1449258"/>
              <a:ext cx="675185" cy="830997"/>
            </a:xfrm>
            <a:prstGeom prst="rect">
              <a:avLst/>
            </a:prstGeom>
          </p:spPr>
          <p:txBody>
            <a:bodyPr vert="horz" wrap="none">
              <a:spAutoFit/>
            </a:bodyPr>
            <a:lstStyle/>
            <a:p>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内</a:t>
              </a:r>
              <a:endPar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sym typeface="+mn-ea"/>
              </a:endParaRPr>
            </a:p>
            <a:p>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  </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涵</a:t>
              </a:r>
            </a:p>
          </p:txBody>
        </p:sp>
      </p:grpSp>
      <p:grpSp>
        <p:nvGrpSpPr>
          <p:cNvPr id="93" name="组合 92"/>
          <p:cNvGrpSpPr/>
          <p:nvPr/>
        </p:nvGrpSpPr>
        <p:grpSpPr>
          <a:xfrm flipH="1">
            <a:off x="5292312" y="2634403"/>
            <a:ext cx="1607377" cy="1677791"/>
            <a:chOff x="5222589" y="1022418"/>
            <a:chExt cx="1607377" cy="1677791"/>
          </a:xfrm>
        </p:grpSpPr>
        <p:sp>
          <p:nvSpPr>
            <p:cNvPr id="94" name="îš1ïḋé"/>
            <p:cNvSpPr/>
            <p:nvPr/>
          </p:nvSpPr>
          <p:spPr bwMode="auto">
            <a:xfrm rot="5400000">
              <a:off x="5187478" y="1057625"/>
              <a:ext cx="1677600" cy="1607377"/>
            </a:xfrm>
            <a:custGeom>
              <a:avLst/>
              <a:gdLst>
                <a:gd name="T0" fmla="*/ 1329 w 1329"/>
                <a:gd name="T1" fmla="*/ 0 h 1826"/>
                <a:gd name="T2" fmla="*/ 0 w 1329"/>
                <a:gd name="T3" fmla="*/ 774 h 1826"/>
                <a:gd name="T4" fmla="*/ 0 w 1329"/>
                <a:gd name="T5" fmla="*/ 1826 h 1826"/>
                <a:gd name="T6" fmla="*/ 1329 w 1329"/>
                <a:gd name="T7" fmla="*/ 1052 h 1826"/>
                <a:gd name="T8" fmla="*/ 1329 w 1329"/>
                <a:gd name="T9" fmla="*/ 0 h 1826"/>
              </a:gdLst>
              <a:ahLst/>
              <a:cxnLst>
                <a:cxn ang="0">
                  <a:pos x="T0" y="T1"/>
                </a:cxn>
                <a:cxn ang="0">
                  <a:pos x="T2" y="T3"/>
                </a:cxn>
                <a:cxn ang="0">
                  <a:pos x="T4" y="T5"/>
                </a:cxn>
                <a:cxn ang="0">
                  <a:pos x="T6" y="T7"/>
                </a:cxn>
                <a:cxn ang="0">
                  <a:pos x="T8" y="T9"/>
                </a:cxn>
              </a:cxnLst>
              <a:rect l="0" t="0" r="r" b="b"/>
              <a:pathLst>
                <a:path w="1329" h="1826">
                  <a:moveTo>
                    <a:pt x="1329" y="0"/>
                  </a:moveTo>
                  <a:lnTo>
                    <a:pt x="0" y="774"/>
                  </a:lnTo>
                  <a:lnTo>
                    <a:pt x="0" y="1826"/>
                  </a:lnTo>
                  <a:lnTo>
                    <a:pt x="1329" y="1052"/>
                  </a:lnTo>
                  <a:lnTo>
                    <a:pt x="1329" y="0"/>
                  </a:lnTo>
                  <a:close/>
                </a:path>
              </a:pathLst>
            </a:custGeom>
            <a:gradFill>
              <a:gsLst>
                <a:gs pos="50100">
                  <a:schemeClr val="bg1"/>
                </a:gs>
                <a:gs pos="100000">
                  <a:schemeClr val="accent6">
                    <a:lumMod val="75000"/>
                  </a:schemeClr>
                </a:gs>
                <a:gs pos="0">
                  <a:srgbClr val="E55003"/>
                </a:gs>
              </a:gsLst>
              <a:lin ang="5400000" scaled="0"/>
            </a:grad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solidFill>
                  <a:prstClr val="white"/>
                </a:solidFill>
              </a:endParaRPr>
            </a:p>
          </p:txBody>
        </p:sp>
        <p:grpSp>
          <p:nvGrpSpPr>
            <p:cNvPr id="95" name="组合 94"/>
            <p:cNvGrpSpPr/>
            <p:nvPr/>
          </p:nvGrpSpPr>
          <p:grpSpPr>
            <a:xfrm>
              <a:off x="5344010" y="1022418"/>
              <a:ext cx="1364536" cy="1677791"/>
              <a:chOff x="5344010" y="1022418"/>
              <a:chExt cx="1364536" cy="1677791"/>
            </a:xfrm>
          </p:grpSpPr>
          <p:sp>
            <p:nvSpPr>
              <p:cNvPr id="96" name="îš1ïḋé"/>
              <p:cNvSpPr/>
              <p:nvPr/>
            </p:nvSpPr>
            <p:spPr bwMode="auto">
              <a:xfrm rot="10800000" flipH="1">
                <a:off x="5344010" y="1022418"/>
                <a:ext cx="1364536" cy="1677791"/>
              </a:xfrm>
              <a:prstGeom prst="parallelogram">
                <a:avLst>
                  <a:gd name="adj" fmla="val 41199"/>
                </a:avLst>
              </a:prstGeom>
              <a:solidFill>
                <a:schemeClr val="bg1"/>
              </a:solidFill>
              <a:ln w="76200">
                <a:noFill/>
                <a:prstDash val="solid"/>
                <a:miter lim="800000"/>
              </a:ln>
              <a:effectLst>
                <a:outerShdw blurRad="3429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solidFill>
                    <a:prstClr val="white"/>
                  </a:solidFill>
                </a:endParaRPr>
              </a:p>
            </p:txBody>
          </p:sp>
          <p:sp>
            <p:nvSpPr>
              <p:cNvPr id="97" name="矩形 96"/>
              <p:cNvSpPr/>
              <p:nvPr/>
            </p:nvSpPr>
            <p:spPr>
              <a:xfrm>
                <a:off x="5688686" y="1445815"/>
                <a:ext cx="675185" cy="830997"/>
              </a:xfrm>
              <a:prstGeom prst="rect">
                <a:avLst/>
              </a:prstGeom>
            </p:spPr>
            <p:txBody>
              <a:bodyPr vert="horz" wrap="none">
                <a:spAutoFit/>
              </a:bodyPr>
              <a:lstStyle/>
              <a:p>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  关</a:t>
                </a:r>
              </a:p>
              <a:p>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系</a:t>
                </a:r>
              </a:p>
            </p:txBody>
          </p:sp>
        </p:grpSp>
      </p:grpSp>
      <p:grpSp>
        <p:nvGrpSpPr>
          <p:cNvPr id="98" name="组合 97"/>
          <p:cNvGrpSpPr/>
          <p:nvPr/>
        </p:nvGrpSpPr>
        <p:grpSpPr>
          <a:xfrm>
            <a:off x="5292312" y="4313968"/>
            <a:ext cx="1607377" cy="1677791"/>
            <a:chOff x="5222589" y="1022418"/>
            <a:chExt cx="1607377" cy="1677791"/>
          </a:xfrm>
        </p:grpSpPr>
        <p:sp>
          <p:nvSpPr>
            <p:cNvPr id="99" name="îš1ïḋé"/>
            <p:cNvSpPr/>
            <p:nvPr/>
          </p:nvSpPr>
          <p:spPr bwMode="auto">
            <a:xfrm rot="5400000">
              <a:off x="5187478" y="1057625"/>
              <a:ext cx="1677600" cy="1607377"/>
            </a:xfrm>
            <a:custGeom>
              <a:avLst/>
              <a:gdLst>
                <a:gd name="T0" fmla="*/ 1329 w 1329"/>
                <a:gd name="T1" fmla="*/ 0 h 1826"/>
                <a:gd name="T2" fmla="*/ 0 w 1329"/>
                <a:gd name="T3" fmla="*/ 774 h 1826"/>
                <a:gd name="T4" fmla="*/ 0 w 1329"/>
                <a:gd name="T5" fmla="*/ 1826 h 1826"/>
                <a:gd name="T6" fmla="*/ 1329 w 1329"/>
                <a:gd name="T7" fmla="*/ 1052 h 1826"/>
                <a:gd name="T8" fmla="*/ 1329 w 1329"/>
                <a:gd name="T9" fmla="*/ 0 h 1826"/>
              </a:gdLst>
              <a:ahLst/>
              <a:cxnLst>
                <a:cxn ang="0">
                  <a:pos x="T0" y="T1"/>
                </a:cxn>
                <a:cxn ang="0">
                  <a:pos x="T2" y="T3"/>
                </a:cxn>
                <a:cxn ang="0">
                  <a:pos x="T4" y="T5"/>
                </a:cxn>
                <a:cxn ang="0">
                  <a:pos x="T6" y="T7"/>
                </a:cxn>
                <a:cxn ang="0">
                  <a:pos x="T8" y="T9"/>
                </a:cxn>
              </a:cxnLst>
              <a:rect l="0" t="0" r="r" b="b"/>
              <a:pathLst>
                <a:path w="1329" h="1826">
                  <a:moveTo>
                    <a:pt x="1329" y="0"/>
                  </a:moveTo>
                  <a:lnTo>
                    <a:pt x="0" y="774"/>
                  </a:lnTo>
                  <a:lnTo>
                    <a:pt x="0" y="1826"/>
                  </a:lnTo>
                  <a:lnTo>
                    <a:pt x="1329" y="1052"/>
                  </a:lnTo>
                  <a:lnTo>
                    <a:pt x="1329" y="0"/>
                  </a:lnTo>
                  <a:close/>
                </a:path>
              </a:pathLst>
            </a:custGeom>
            <a:gradFill>
              <a:gsLst>
                <a:gs pos="50100">
                  <a:schemeClr val="bg1"/>
                </a:gs>
                <a:gs pos="0">
                  <a:schemeClr val="accent6">
                    <a:lumMod val="75000"/>
                  </a:schemeClr>
                </a:gs>
                <a:gs pos="100000">
                  <a:srgbClr val="E55003"/>
                </a:gs>
              </a:gsLst>
              <a:lin ang="5400000" scaled="1"/>
            </a:grad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solidFill>
                  <a:prstClr val="white"/>
                </a:solidFill>
              </a:endParaRPr>
            </a:p>
          </p:txBody>
        </p:sp>
        <p:grpSp>
          <p:nvGrpSpPr>
            <p:cNvPr id="100" name="组合 99"/>
            <p:cNvGrpSpPr/>
            <p:nvPr/>
          </p:nvGrpSpPr>
          <p:grpSpPr>
            <a:xfrm>
              <a:off x="5344010" y="1022418"/>
              <a:ext cx="1364536" cy="1677791"/>
              <a:chOff x="5344010" y="1022418"/>
              <a:chExt cx="1364536" cy="1677791"/>
            </a:xfrm>
          </p:grpSpPr>
          <p:sp>
            <p:nvSpPr>
              <p:cNvPr id="101" name="îš1ïḋé"/>
              <p:cNvSpPr/>
              <p:nvPr/>
            </p:nvSpPr>
            <p:spPr bwMode="auto">
              <a:xfrm rot="10800000" flipH="1">
                <a:off x="5344010" y="1022418"/>
                <a:ext cx="1364536" cy="1677791"/>
              </a:xfrm>
              <a:prstGeom prst="parallelogram">
                <a:avLst>
                  <a:gd name="adj" fmla="val 41199"/>
                </a:avLst>
              </a:prstGeom>
              <a:solidFill>
                <a:schemeClr val="bg1"/>
              </a:solidFill>
              <a:ln w="76200">
                <a:noFill/>
                <a:prstDash val="solid"/>
                <a:miter lim="800000"/>
              </a:ln>
              <a:effectLst>
                <a:outerShdw blurRad="3429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solidFill>
                    <a:prstClr val="white"/>
                  </a:solidFill>
                </a:endParaRPr>
              </a:p>
            </p:txBody>
          </p:sp>
          <p:sp>
            <p:nvSpPr>
              <p:cNvPr id="102" name="矩形 101"/>
              <p:cNvSpPr/>
              <p:nvPr/>
            </p:nvSpPr>
            <p:spPr>
              <a:xfrm>
                <a:off x="5597314" y="1261150"/>
                <a:ext cx="857927" cy="1200329"/>
              </a:xfrm>
              <a:prstGeom prst="rect">
                <a:avLst/>
              </a:prstGeom>
            </p:spPr>
            <p:txBody>
              <a:bodyPr vert="horz" wrap="none">
                <a:spAutoFit/>
              </a:bodyPr>
              <a:lstStyle/>
              <a:p>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方</a:t>
                </a:r>
                <a:endPar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sym typeface="+mn-ea"/>
                </a:endParaRPr>
              </a:p>
              <a:p>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  法</a:t>
                </a:r>
                <a:endPar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sym typeface="+mn-ea"/>
                </a:endParaRPr>
              </a:p>
              <a:p>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    论</a:t>
                </a: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35"/>
          <p:cNvSpPr/>
          <p:nvPr/>
        </p:nvSpPr>
        <p:spPr>
          <a:xfrm>
            <a:off x="-44450" y="5766808"/>
            <a:ext cx="12280900" cy="1091192"/>
          </a:xfrm>
          <a:custGeom>
            <a:avLst/>
            <a:gdLst>
              <a:gd name="connsiteX0" fmla="*/ 0 w 13073449"/>
              <a:gd name="connsiteY0" fmla="*/ 0 h 1760372"/>
              <a:gd name="connsiteX1" fmla="*/ 180614 w 13073449"/>
              <a:gd name="connsiteY1" fmla="*/ 67389 h 1760372"/>
              <a:gd name="connsiteX2" fmla="*/ 6565557 w 13073449"/>
              <a:gd name="connsiteY2" fmla="*/ 1090698 h 1760372"/>
              <a:gd name="connsiteX3" fmla="*/ 12950500 w 13073449"/>
              <a:gd name="connsiteY3" fmla="*/ 67389 h 1760372"/>
              <a:gd name="connsiteX4" fmla="*/ 13073449 w 13073449"/>
              <a:gd name="connsiteY4" fmla="*/ 21515 h 1760372"/>
              <a:gd name="connsiteX5" fmla="*/ 13073449 w 13073449"/>
              <a:gd name="connsiteY5" fmla="*/ 1760372 h 1760372"/>
              <a:gd name="connsiteX6" fmla="*/ 0 w 13073449"/>
              <a:gd name="connsiteY6" fmla="*/ 1760372 h 176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3449" h="1760372">
                <a:moveTo>
                  <a:pt x="0" y="0"/>
                </a:moveTo>
                <a:lnTo>
                  <a:pt x="180614" y="67389"/>
                </a:lnTo>
                <a:cubicBezTo>
                  <a:pt x="2003233" y="713453"/>
                  <a:pt x="4200430" y="1090698"/>
                  <a:pt x="6565557" y="1090698"/>
                </a:cubicBezTo>
                <a:cubicBezTo>
                  <a:pt x="8930684" y="1090698"/>
                  <a:pt x="11127882" y="713453"/>
                  <a:pt x="12950500" y="67389"/>
                </a:cubicBezTo>
                <a:lnTo>
                  <a:pt x="13073449" y="21515"/>
                </a:lnTo>
                <a:lnTo>
                  <a:pt x="13073449" y="1760372"/>
                </a:lnTo>
                <a:lnTo>
                  <a:pt x="0" y="1760372"/>
                </a:lnTo>
                <a:close/>
              </a:path>
            </a:pathLst>
          </a:custGeom>
          <a:gradFill>
            <a:gsLst>
              <a:gs pos="16000">
                <a:srgbClr val="E17751"/>
              </a:gs>
              <a:gs pos="100000">
                <a:srgbClr val="FBC98F"/>
              </a:gs>
            </a:gsLst>
            <a:lin ang="4800000" scaled="0"/>
          </a:gradFill>
          <a:ln w="12700">
            <a:noFill/>
          </a:ln>
          <a:effectLst>
            <a:outerShdw blurRad="127000" dist="25400" algn="l" rotWithShape="0">
              <a:srgbClr val="C00000">
                <a:alpha val="20000"/>
              </a:srgbClr>
            </a:outerShdw>
          </a:effectLst>
        </p:spPr>
        <p:txBody>
          <a:bodyPr wrap="square" anchor="ctr">
            <a:noAutofit/>
          </a:bodyPr>
          <a:lstStyle/>
          <a:p>
            <a:pPr>
              <a:lnSpc>
                <a:spcPct val="90000"/>
              </a:lnSpc>
              <a:spcBef>
                <a:spcPct val="0"/>
              </a:spcBef>
            </a:pPr>
            <a:endParaRPr lang="zh-CN" altLang="en-US" sz="4000">
              <a:solidFill>
                <a:prstClr val="white"/>
              </a:solidFill>
              <a:latin typeface="等线 Light" panose="02010600030101010101" charset="-122"/>
              <a:ea typeface="等线 Light" panose="02010600030101010101" charset="-122"/>
            </a:endParaRPr>
          </a:p>
        </p:txBody>
      </p:sp>
      <p:grpSp>
        <p:nvGrpSpPr>
          <p:cNvPr id="7" name="组合 6"/>
          <p:cNvGrpSpPr/>
          <p:nvPr/>
        </p:nvGrpSpPr>
        <p:grpSpPr>
          <a:xfrm>
            <a:off x="4225649" y="946299"/>
            <a:ext cx="3740703" cy="400110"/>
            <a:chOff x="1131850" y="3079821"/>
            <a:chExt cx="3740703" cy="400110"/>
          </a:xfrm>
        </p:grpSpPr>
        <p:sp>
          <p:nvSpPr>
            <p:cNvPr id="8" name="文本框 7"/>
            <p:cNvSpPr txBox="1"/>
            <p:nvPr/>
          </p:nvSpPr>
          <p:spPr>
            <a:xfrm>
              <a:off x="1383665" y="3079821"/>
              <a:ext cx="3488888" cy="400110"/>
            </a:xfrm>
            <a:prstGeom prst="rect">
              <a:avLst/>
            </a:prstGeom>
            <a:noFill/>
          </p:spPr>
          <p:txBody>
            <a:bodyPr wrap="square" rtlCol="0">
              <a:spAutoFit/>
            </a:bodyPr>
            <a:lstStyle/>
            <a:p>
              <a:pPr>
                <a:spcBef>
                  <a:spcPct val="50000"/>
                </a:spcBef>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既要立足现实，又要着眼长远</a:t>
              </a:r>
            </a:p>
          </p:txBody>
        </p:sp>
        <p:grpSp>
          <p:nvGrpSpPr>
            <p:cNvPr id="9" name="组合 8"/>
            <p:cNvGrpSpPr/>
            <p:nvPr/>
          </p:nvGrpSpPr>
          <p:grpSpPr>
            <a:xfrm>
              <a:off x="1131850" y="3158981"/>
              <a:ext cx="263338" cy="243183"/>
              <a:chOff x="1164218" y="3158981"/>
              <a:chExt cx="263338" cy="243183"/>
            </a:xfrm>
          </p:grpSpPr>
          <p:grpSp>
            <p:nvGrpSpPr>
              <p:cNvPr id="10" name="组合 9"/>
              <p:cNvGrpSpPr/>
              <p:nvPr/>
            </p:nvGrpSpPr>
            <p:grpSpPr>
              <a:xfrm>
                <a:off x="1164220" y="3158981"/>
                <a:ext cx="263336" cy="240802"/>
                <a:chOff x="1164220" y="3158981"/>
                <a:chExt cx="263336" cy="240802"/>
              </a:xfrm>
            </p:grpSpPr>
            <p:sp>
              <p:nvSpPr>
                <p:cNvPr id="12" name="平行四边形 11"/>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直角三角形 10"/>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8" name="组合 47"/>
          <p:cNvGrpSpPr/>
          <p:nvPr/>
        </p:nvGrpSpPr>
        <p:grpSpPr>
          <a:xfrm>
            <a:off x="-145774" y="2199267"/>
            <a:ext cx="11273760" cy="3066009"/>
            <a:chOff x="-145774" y="2820713"/>
            <a:chExt cx="11273760" cy="3066009"/>
          </a:xfrm>
        </p:grpSpPr>
        <p:grpSp>
          <p:nvGrpSpPr>
            <p:cNvPr id="49" name="组合 48"/>
            <p:cNvGrpSpPr/>
            <p:nvPr/>
          </p:nvGrpSpPr>
          <p:grpSpPr>
            <a:xfrm>
              <a:off x="-145774" y="2820713"/>
              <a:ext cx="11273760" cy="3066009"/>
              <a:chOff x="-130860" y="2519075"/>
              <a:chExt cx="11273760" cy="3066009"/>
            </a:xfrm>
          </p:grpSpPr>
          <p:sp>
            <p:nvSpPr>
              <p:cNvPr id="54" name="对角圆角矩形 6"/>
              <p:cNvSpPr/>
              <p:nvPr/>
            </p:nvSpPr>
            <p:spPr bwMode="auto">
              <a:xfrm flipV="1">
                <a:off x="-130860" y="2519075"/>
                <a:ext cx="11273760" cy="3066009"/>
              </a:xfrm>
              <a:prstGeom prst="cube">
                <a:avLst>
                  <a:gd name="adj" fmla="val 1899"/>
                </a:avLst>
              </a:prstGeom>
              <a:solidFill>
                <a:schemeClr val="bg1"/>
              </a:solidFill>
              <a:ln w="12700">
                <a:solidFill>
                  <a:schemeClr val="bg1">
                    <a:lumMod val="95000"/>
                  </a:schemeClr>
                </a:solidFill>
              </a:ln>
              <a:effectLst>
                <a:outerShdw blurRad="381000" dist="38100" dir="8100000" algn="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等腰三角形 54"/>
              <p:cNvSpPr>
                <a:spLocks noChangeAspect="1"/>
              </p:cNvSpPr>
              <p:nvPr/>
            </p:nvSpPr>
            <p:spPr>
              <a:xfrm>
                <a:off x="10723300" y="5154575"/>
                <a:ext cx="360000" cy="371117"/>
              </a:xfrm>
              <a:prstGeom prst="triangle">
                <a:avLst>
                  <a:gd name="adj" fmla="val 100000"/>
                </a:avLst>
              </a:prstGeom>
              <a:solidFill>
                <a:srgbClr val="E177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flipH="1">
              <a:off x="-145774" y="3108817"/>
              <a:ext cx="1652730" cy="653369"/>
              <a:chOff x="0" y="4877560"/>
              <a:chExt cx="1800000" cy="535013"/>
            </a:xfrm>
          </p:grpSpPr>
          <p:sp>
            <p:nvSpPr>
              <p:cNvPr id="51" name="矩形 50"/>
              <p:cNvSpPr/>
              <p:nvPr/>
            </p:nvSpPr>
            <p:spPr>
              <a:xfrm>
                <a:off x="0" y="4877560"/>
                <a:ext cx="1800000" cy="72000"/>
              </a:xfrm>
              <a:prstGeom prst="rect">
                <a:avLst/>
              </a:prstGeom>
              <a:solidFill>
                <a:srgbClr val="E3AC3C">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0" y="5268573"/>
                <a:ext cx="1800000" cy="144000"/>
              </a:xfrm>
              <a:prstGeom prst="rect">
                <a:avLst/>
              </a:prstGeom>
              <a:solidFill>
                <a:srgbClr val="D6C39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0" y="5020230"/>
                <a:ext cx="1800000" cy="177674"/>
              </a:xfrm>
              <a:prstGeom prst="rect">
                <a:avLst/>
              </a:prstGeom>
              <a:solidFill>
                <a:srgbClr val="E37A17">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6" name="矩形 55"/>
          <p:cNvSpPr/>
          <p:nvPr/>
        </p:nvSpPr>
        <p:spPr>
          <a:xfrm>
            <a:off x="4313427" y="2661603"/>
            <a:ext cx="6158225" cy="1884618"/>
          </a:xfrm>
          <a:prstGeom prst="rect">
            <a:avLst/>
          </a:prstGeom>
        </p:spPr>
        <p:txBody>
          <a:bodyPr wrap="square">
            <a:spAutoFit/>
          </a:bodyPr>
          <a:lstStyle/>
          <a:p>
            <a:pPr indent="457200" algn="just">
              <a:lnSpc>
                <a:spcPct val="150000"/>
              </a:lnSpc>
            </a:pPr>
            <a:r>
              <a:rPr lang="zh-CN" altLang="en-US" sz="2000" dirty="0">
                <a:solidFill>
                  <a:prstClr val="black"/>
                </a:solidFill>
                <a:latin typeface="微软雅黑" panose="020B0503020204020204" pitchFamily="34" charset="-122"/>
                <a:ea typeface="微软雅黑" panose="020B0503020204020204" pitchFamily="34" charset="-122"/>
              </a:rPr>
              <a:t>面对大革命失败、南昌起义失败、秋收起义受挫，面对“红旗到底能打多久”的迷茫和质疑，有的人悲观绝望，有的人不辞而别，但坚定的共产党人依然高擎火炬前行，坚信“星星之火，可以燎原”。</a:t>
            </a:r>
          </a:p>
        </p:txBody>
      </p:sp>
      <p:grpSp>
        <p:nvGrpSpPr>
          <p:cNvPr id="2" name="组合 1"/>
          <p:cNvGrpSpPr/>
          <p:nvPr/>
        </p:nvGrpSpPr>
        <p:grpSpPr>
          <a:xfrm>
            <a:off x="710234" y="1592724"/>
            <a:ext cx="2899752" cy="3931910"/>
            <a:chOff x="7537942" y="1950690"/>
            <a:chExt cx="2899752" cy="3931910"/>
          </a:xfrm>
        </p:grpSpPr>
        <p:grpSp>
          <p:nvGrpSpPr>
            <p:cNvPr id="15" name="组合 14"/>
            <p:cNvGrpSpPr/>
            <p:nvPr/>
          </p:nvGrpSpPr>
          <p:grpSpPr>
            <a:xfrm>
              <a:off x="7537942" y="1950691"/>
              <a:ext cx="2899752" cy="3931909"/>
              <a:chOff x="422987" y="2445958"/>
              <a:chExt cx="2899752" cy="3931909"/>
            </a:xfrm>
          </p:grpSpPr>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987" y="2445958"/>
                <a:ext cx="2899752" cy="3931909"/>
              </a:xfrm>
              <a:prstGeom prst="rect">
                <a:avLst/>
              </a:prstGeom>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644" y="2445958"/>
                <a:ext cx="2243095" cy="3263693"/>
              </a:xfrm>
              <a:prstGeom prst="rect">
                <a:avLst/>
              </a:prstGeom>
            </p:spPr>
          </p:pic>
        </p:grpSp>
        <p:pic>
          <p:nvPicPr>
            <p:cNvPr id="2056" name="Picture 8"/>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434" t="489" r="185" b="-315"/>
            <a:stretch>
              <a:fillRect/>
            </a:stretch>
          </p:blipFill>
          <p:spPr bwMode="auto">
            <a:xfrm>
              <a:off x="8194599" y="1950690"/>
              <a:ext cx="2174071" cy="3194066"/>
            </a:xfrm>
            <a:prstGeom prst="rect">
              <a:avLst/>
            </a:prstGeom>
            <a:solidFill>
              <a:srgbClr val="FFFFFF">
                <a:shade val="85000"/>
              </a:srgbClr>
            </a:solidFill>
            <a:ln w="57150" cap="sq">
              <a:noFill/>
              <a:miter lim="800000"/>
              <a:headEnd/>
              <a:tailEnd/>
            </a:ln>
            <a:effectLst/>
            <a:scene3d>
              <a:camera prst="orthographicFront"/>
              <a:lightRig rig="twoPt" dir="t">
                <a:rot lat="0" lon="0" rev="7200000"/>
              </a:lightRig>
            </a:scene3d>
            <a:sp3d>
              <a:bevelT w="25400" h="19050"/>
              <a:contourClr>
                <a:srgbClr val="FFFFFF"/>
              </a:contourClr>
            </a:sp3d>
          </p:spPr>
        </p:pic>
      </p:grpSp>
      <p:sp>
        <p:nvSpPr>
          <p:cNvPr id="57" name="文本框 56"/>
          <p:cNvSpPr txBox="1"/>
          <p:nvPr/>
        </p:nvSpPr>
        <p:spPr>
          <a:xfrm>
            <a:off x="1511619" y="4871235"/>
            <a:ext cx="1877438" cy="276999"/>
          </a:xfrm>
          <a:prstGeom prst="rect">
            <a:avLst/>
          </a:prstGeom>
        </p:spPr>
        <p:txBody>
          <a:bodyPr wrap="none">
            <a:spAutoFit/>
          </a:bodyPr>
          <a:lstStyle>
            <a:defPPr>
              <a:defRPr lang="zh-CN"/>
            </a:defPPr>
            <a:lvl1pPr algn="ctr">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en-US" altLang="zh-CN" dirty="0"/>
              <a:t>《</a:t>
            </a:r>
            <a:r>
              <a:rPr lang="zh-CN" altLang="en-US" dirty="0"/>
              <a:t>星星之火，可以燎原</a:t>
            </a:r>
            <a:r>
              <a:rPr lang="en-US" altLang="zh-CN" dirty="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剪去对角的矩形 8"/>
          <p:cNvSpPr/>
          <p:nvPr/>
        </p:nvSpPr>
        <p:spPr>
          <a:xfrm>
            <a:off x="9226894" y="2309924"/>
            <a:ext cx="2192036" cy="3528493"/>
          </a:xfrm>
          <a:prstGeom prst="rect">
            <a:avLst/>
          </a:prstGeom>
          <a:solidFill>
            <a:schemeClr val="bg1"/>
          </a:solidFill>
          <a:ln>
            <a:gradFill flip="none" rotWithShape="1">
              <a:gsLst>
                <a:gs pos="0">
                  <a:srgbClr val="EB997C"/>
                </a:gs>
                <a:gs pos="22000">
                  <a:schemeClr val="bg1">
                    <a:alpha val="39000"/>
                  </a:schemeClr>
                </a:gs>
                <a:gs pos="100000">
                  <a:schemeClr val="bg1">
                    <a:alpha val="31000"/>
                  </a:schemeClr>
                </a:gs>
                <a:gs pos="66000">
                  <a:srgbClr val="E17751"/>
                </a:gs>
              </a:gsLst>
              <a:lin ang="2700000" scaled="1"/>
              <a:tileRect/>
            </a:gradFill>
          </a:ln>
          <a:effectLst>
            <a:outerShdw blurRad="508000" dist="127000" dir="42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697764" y="2066440"/>
            <a:ext cx="4534503" cy="4015464"/>
          </a:xfrm>
          <a:prstGeom prst="rect">
            <a:avLst/>
          </a:prstGeom>
          <a:solidFill>
            <a:srgbClr val="FCF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prstClr val="white"/>
              </a:solidFill>
            </a:endParaRPr>
          </a:p>
        </p:txBody>
      </p:sp>
      <p:sp>
        <p:nvSpPr>
          <p:cNvPr id="44" name="矩形: 对角圆角 2"/>
          <p:cNvSpPr/>
          <p:nvPr/>
        </p:nvSpPr>
        <p:spPr>
          <a:xfrm>
            <a:off x="4677992" y="2066440"/>
            <a:ext cx="3892442" cy="720000"/>
          </a:xfrm>
          <a:prstGeom prst="round2DiagRect">
            <a:avLst/>
          </a:prstGeom>
          <a:solidFill>
            <a:schemeClr val="bg1"/>
          </a:solidFill>
          <a:ln w="9525">
            <a:solidFill>
              <a:srgbClr val="9A9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90">
              <a:lnSpc>
                <a:spcPct val="120000"/>
              </a:lnSpc>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事物联系的结构关系</a:t>
            </a:r>
          </a:p>
        </p:txBody>
      </p:sp>
      <p:sp>
        <p:nvSpPr>
          <p:cNvPr id="45" name="矩形: 棱台 3"/>
          <p:cNvSpPr/>
          <p:nvPr/>
        </p:nvSpPr>
        <p:spPr>
          <a:xfrm>
            <a:off x="3430355" y="2066440"/>
            <a:ext cx="1801913" cy="720000"/>
          </a:xfrm>
          <a:prstGeom prst="bevel">
            <a:avLst>
              <a:gd name="adj" fmla="val 5262"/>
            </a:avLst>
          </a:prstGeom>
          <a:gradFill>
            <a:gsLst>
              <a:gs pos="68000">
                <a:srgbClr val="A59D61"/>
              </a:gs>
              <a:gs pos="0">
                <a:srgbClr val="C4BB77"/>
              </a:gs>
              <a:gs pos="99000">
                <a:srgbClr val="857C4A"/>
              </a:gs>
            </a:gsLst>
            <a:lin ang="14400000" scaled="0"/>
          </a:gradFill>
          <a:ln w="3175">
            <a:noFill/>
          </a:ln>
        </p:spPr>
        <p:txBody>
          <a:bodyPr wrap="square" lIns="91440" tIns="45720" rIns="91440" bIns="45720" anchor="ctr">
            <a:normAutofit/>
          </a:bodyPr>
          <a:lstStyle/>
          <a:p>
            <a:pPr algn="ctr"/>
            <a:r>
              <a:rPr lang="zh-CN" altLang="en-US"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内容与形式</a:t>
            </a:r>
          </a:p>
        </p:txBody>
      </p:sp>
      <p:cxnSp>
        <p:nvCxnSpPr>
          <p:cNvPr id="46" name="直接连接符 4"/>
          <p:cNvCxnSpPr/>
          <p:nvPr/>
        </p:nvCxnSpPr>
        <p:spPr>
          <a:xfrm>
            <a:off x="566057" y="1818165"/>
            <a:ext cx="11059886" cy="0"/>
          </a:xfrm>
          <a:prstGeom prst="line">
            <a:avLst/>
          </a:prstGeom>
          <a:ln w="12700">
            <a:solidFill>
              <a:srgbClr val="E37A17"/>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6208815" y="1429550"/>
            <a:ext cx="877163" cy="369332"/>
          </a:xfrm>
          <a:prstGeom prst="rect">
            <a:avLst/>
          </a:prstGeom>
        </p:spPr>
        <p:txBody>
          <a:bodyPr wrap="none">
            <a:spAutoFit/>
          </a:bodyPr>
          <a:lstStyle/>
          <a:p>
            <a:r>
              <a:rPr lang="zh-CN" altLang="en-US" b="1" dirty="0">
                <a:solidFill>
                  <a:prstClr val="black">
                    <a:lumMod val="85000"/>
                    <a:lumOff val="15000"/>
                  </a:prstClr>
                </a:solidFill>
                <a:latin typeface="微软雅黑" panose="020B0503020204020204" pitchFamily="34" charset="-122"/>
                <a:ea typeface="微软雅黑" panose="020B0503020204020204" pitchFamily="34" charset="-122"/>
              </a:rPr>
              <a:t>不同点</a:t>
            </a:r>
          </a:p>
        </p:txBody>
      </p:sp>
      <p:sp>
        <p:nvSpPr>
          <p:cNvPr id="48" name="矩形 47"/>
          <p:cNvSpPr/>
          <p:nvPr/>
        </p:nvSpPr>
        <p:spPr>
          <a:xfrm>
            <a:off x="1790368" y="1429550"/>
            <a:ext cx="877163" cy="369332"/>
          </a:xfrm>
          <a:prstGeom prst="rect">
            <a:avLst/>
          </a:prstGeom>
        </p:spPr>
        <p:txBody>
          <a:bodyPr wrap="square">
            <a:spAutoFit/>
          </a:bodyPr>
          <a:lstStyle/>
          <a:p>
            <a:r>
              <a:rPr lang="zh-CN" altLang="en-US" b="1" dirty="0">
                <a:solidFill>
                  <a:prstClr val="black">
                    <a:lumMod val="85000"/>
                    <a:lumOff val="15000"/>
                  </a:prstClr>
                </a:solidFill>
                <a:latin typeface="微软雅黑" panose="020B0503020204020204" pitchFamily="34" charset="-122"/>
                <a:ea typeface="微软雅黑" panose="020B0503020204020204" pitchFamily="34" charset="-122"/>
              </a:rPr>
              <a:t>相同点</a:t>
            </a:r>
          </a:p>
        </p:txBody>
      </p:sp>
      <p:sp>
        <p:nvSpPr>
          <p:cNvPr id="49" name="矩形 48"/>
          <p:cNvSpPr/>
          <p:nvPr/>
        </p:nvSpPr>
        <p:spPr>
          <a:xfrm>
            <a:off x="9768914" y="1429550"/>
            <a:ext cx="1107996" cy="369332"/>
          </a:xfrm>
          <a:prstGeom prst="rect">
            <a:avLst/>
          </a:prstGeom>
        </p:spPr>
        <p:txBody>
          <a:bodyPr wrap="none">
            <a:spAutoFit/>
          </a:bodyPr>
          <a:lstStyle/>
          <a:p>
            <a:r>
              <a:rPr lang="zh-CN" altLang="en-US" b="1" dirty="0">
                <a:solidFill>
                  <a:prstClr val="black">
                    <a:lumMod val="85000"/>
                    <a:lumOff val="15000"/>
                  </a:prstClr>
                </a:solidFill>
                <a:latin typeface="微软雅黑" panose="020B0503020204020204" pitchFamily="34" charset="-122"/>
                <a:ea typeface="微软雅黑" panose="020B0503020204020204" pitchFamily="34" charset="-122"/>
              </a:rPr>
              <a:t>相互关系</a:t>
            </a:r>
          </a:p>
        </p:txBody>
      </p:sp>
      <p:sp>
        <p:nvSpPr>
          <p:cNvPr id="50" name="矩形: 对角圆角 8"/>
          <p:cNvSpPr/>
          <p:nvPr/>
        </p:nvSpPr>
        <p:spPr>
          <a:xfrm>
            <a:off x="4677992" y="2892809"/>
            <a:ext cx="3892442" cy="720000"/>
          </a:xfrm>
          <a:prstGeom prst="round2DiagRect">
            <a:avLst/>
          </a:prstGeom>
          <a:solidFill>
            <a:schemeClr val="bg1"/>
          </a:solidFill>
          <a:ln w="9525">
            <a:solidFill>
              <a:srgbClr val="9A9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90">
              <a:lnSpc>
                <a:spcPct val="120000"/>
              </a:lnSpc>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事物联系的表里关系</a:t>
            </a:r>
          </a:p>
        </p:txBody>
      </p:sp>
      <p:sp>
        <p:nvSpPr>
          <p:cNvPr id="51" name="矩形: 棱台 9"/>
          <p:cNvSpPr/>
          <p:nvPr/>
        </p:nvSpPr>
        <p:spPr>
          <a:xfrm>
            <a:off x="3430355" y="2892809"/>
            <a:ext cx="1801913" cy="720000"/>
          </a:xfrm>
          <a:prstGeom prst="bevel">
            <a:avLst>
              <a:gd name="adj" fmla="val 5092"/>
            </a:avLst>
          </a:prstGeom>
          <a:gradFill>
            <a:gsLst>
              <a:gs pos="67000">
                <a:srgbClr val="A59D61"/>
              </a:gs>
              <a:gs pos="0">
                <a:srgbClr val="C4BB77"/>
              </a:gs>
              <a:gs pos="100000">
                <a:srgbClr val="857C4A"/>
              </a:gs>
            </a:gsLst>
            <a:lin ang="14400000" scaled="0"/>
          </a:gradFill>
          <a:ln w="3175">
            <a:noFill/>
          </a:ln>
        </p:spPr>
        <p:txBody>
          <a:bodyPr wrap="square" lIns="91440" tIns="45720" rIns="91440" bIns="45720" anchor="ctr">
            <a:normAutofit/>
          </a:bodyPr>
          <a:lstStyle/>
          <a:p>
            <a:pPr algn="ctr"/>
            <a:r>
              <a:rPr lang="zh-CN" altLang="en-US"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本质与现象</a:t>
            </a:r>
          </a:p>
        </p:txBody>
      </p:sp>
      <p:sp>
        <p:nvSpPr>
          <p:cNvPr id="52" name="矩形: 对角圆角 10"/>
          <p:cNvSpPr/>
          <p:nvPr/>
        </p:nvSpPr>
        <p:spPr>
          <a:xfrm>
            <a:off x="4677992" y="3714172"/>
            <a:ext cx="3892442" cy="720000"/>
          </a:xfrm>
          <a:prstGeom prst="round2DiagRect">
            <a:avLst/>
          </a:prstGeom>
          <a:solidFill>
            <a:schemeClr val="bg1"/>
          </a:solidFill>
          <a:ln w="9525">
            <a:solidFill>
              <a:srgbClr val="9A9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90">
              <a:lnSpc>
                <a:spcPct val="120000"/>
              </a:lnSpc>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事物运动发展的逻辑依据</a:t>
            </a:r>
          </a:p>
        </p:txBody>
      </p:sp>
      <p:sp>
        <p:nvSpPr>
          <p:cNvPr id="53" name="矩形: 棱台 11"/>
          <p:cNvSpPr/>
          <p:nvPr/>
        </p:nvSpPr>
        <p:spPr>
          <a:xfrm>
            <a:off x="3430355" y="3714172"/>
            <a:ext cx="1801913" cy="720000"/>
          </a:xfrm>
          <a:prstGeom prst="bevel">
            <a:avLst>
              <a:gd name="adj" fmla="val 5092"/>
            </a:avLst>
          </a:prstGeom>
          <a:gradFill>
            <a:gsLst>
              <a:gs pos="77000">
                <a:srgbClr val="A59D61"/>
              </a:gs>
              <a:gs pos="0">
                <a:srgbClr val="C4BB77"/>
              </a:gs>
              <a:gs pos="100000">
                <a:srgbClr val="857C4A"/>
              </a:gs>
            </a:gsLst>
            <a:lin ang="15600000" scaled="0"/>
          </a:gradFill>
          <a:ln w="3175">
            <a:noFill/>
          </a:ln>
        </p:spPr>
        <p:txBody>
          <a:bodyPr wrap="square" lIns="91440" tIns="45720" rIns="91440" bIns="45720" anchor="ctr">
            <a:normAutofit/>
          </a:bodyPr>
          <a:lstStyle/>
          <a:p>
            <a:pPr algn="ctr"/>
            <a:r>
              <a:rPr lang="zh-CN" altLang="en-US"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原因与结果</a:t>
            </a:r>
          </a:p>
        </p:txBody>
      </p:sp>
      <p:sp>
        <p:nvSpPr>
          <p:cNvPr id="54" name="矩形: 对角圆角 12"/>
          <p:cNvSpPr/>
          <p:nvPr/>
        </p:nvSpPr>
        <p:spPr>
          <a:xfrm>
            <a:off x="4677992" y="4538038"/>
            <a:ext cx="3892442" cy="720000"/>
          </a:xfrm>
          <a:prstGeom prst="round2DiagRect">
            <a:avLst/>
          </a:prstGeom>
          <a:solidFill>
            <a:schemeClr val="bg1"/>
          </a:solidFill>
          <a:ln w="9525">
            <a:solidFill>
              <a:srgbClr val="9A9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90">
              <a:lnSpc>
                <a:spcPct val="120000"/>
              </a:lnSpc>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事物运动发展的实现形式</a:t>
            </a:r>
          </a:p>
        </p:txBody>
      </p:sp>
      <p:sp>
        <p:nvSpPr>
          <p:cNvPr id="55" name="矩形: 棱台 13"/>
          <p:cNvSpPr/>
          <p:nvPr/>
        </p:nvSpPr>
        <p:spPr>
          <a:xfrm>
            <a:off x="3430355" y="4538038"/>
            <a:ext cx="1801913" cy="720000"/>
          </a:xfrm>
          <a:prstGeom prst="bevel">
            <a:avLst>
              <a:gd name="adj" fmla="val 5092"/>
            </a:avLst>
          </a:prstGeom>
          <a:gradFill>
            <a:gsLst>
              <a:gs pos="77000">
                <a:srgbClr val="A59D61"/>
              </a:gs>
              <a:gs pos="0">
                <a:srgbClr val="C4BB77"/>
              </a:gs>
              <a:gs pos="100000">
                <a:srgbClr val="857C4A"/>
              </a:gs>
            </a:gsLst>
            <a:lin ang="15600000" scaled="0"/>
          </a:gradFill>
          <a:ln w="3175">
            <a:noFill/>
          </a:ln>
        </p:spPr>
        <p:txBody>
          <a:bodyPr wrap="square" lIns="91440" tIns="45720" rIns="91440" bIns="45720" anchor="ctr">
            <a:normAutofit/>
          </a:bodyPr>
          <a:lstStyle/>
          <a:p>
            <a:pPr algn="ctr"/>
            <a:r>
              <a:rPr lang="zh-CN" altLang="en-US"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必然与偶然</a:t>
            </a:r>
          </a:p>
        </p:txBody>
      </p:sp>
      <p:sp>
        <p:nvSpPr>
          <p:cNvPr id="56" name="矩形: 对角圆角 14"/>
          <p:cNvSpPr/>
          <p:nvPr/>
        </p:nvSpPr>
        <p:spPr>
          <a:xfrm>
            <a:off x="4677992" y="5361904"/>
            <a:ext cx="3892442" cy="720000"/>
          </a:xfrm>
          <a:prstGeom prst="round2DiagRect">
            <a:avLst/>
          </a:prstGeom>
          <a:solidFill>
            <a:schemeClr val="bg1"/>
          </a:solidFill>
          <a:ln w="9525">
            <a:solidFill>
              <a:srgbClr val="9A9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90">
              <a:lnSpc>
                <a:spcPct val="120000"/>
              </a:lnSpc>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事物运动发展的基本趋势</a:t>
            </a:r>
          </a:p>
        </p:txBody>
      </p:sp>
      <p:sp>
        <p:nvSpPr>
          <p:cNvPr id="57" name="矩形: 棱台 15"/>
          <p:cNvSpPr/>
          <p:nvPr/>
        </p:nvSpPr>
        <p:spPr>
          <a:xfrm>
            <a:off x="3430355" y="5361904"/>
            <a:ext cx="1801913" cy="720000"/>
          </a:xfrm>
          <a:prstGeom prst="bevel">
            <a:avLst>
              <a:gd name="adj" fmla="val 5092"/>
            </a:avLst>
          </a:prstGeom>
          <a:gradFill>
            <a:gsLst>
              <a:gs pos="68000">
                <a:srgbClr val="A59D61"/>
              </a:gs>
              <a:gs pos="0">
                <a:srgbClr val="C4BB77"/>
              </a:gs>
              <a:gs pos="100000">
                <a:srgbClr val="857C4A"/>
              </a:gs>
            </a:gsLst>
            <a:lin ang="14400000" scaled="0"/>
          </a:gradFill>
          <a:ln w="3175">
            <a:noFill/>
          </a:ln>
        </p:spPr>
        <p:txBody>
          <a:bodyPr wrap="square" lIns="91440" tIns="45720" rIns="91440" bIns="45720" anchor="ctr">
            <a:normAutofit/>
          </a:bodyPr>
          <a:lstStyle/>
          <a:p>
            <a:pPr algn="ctr"/>
            <a:r>
              <a:rPr lang="zh-CN" altLang="en-US"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现实与可能</a:t>
            </a:r>
          </a:p>
        </p:txBody>
      </p:sp>
      <p:sp>
        <p:nvSpPr>
          <p:cNvPr id="58" name="矩形 57"/>
          <p:cNvSpPr/>
          <p:nvPr/>
        </p:nvSpPr>
        <p:spPr>
          <a:xfrm>
            <a:off x="841468" y="2179014"/>
            <a:ext cx="2410999" cy="658257"/>
          </a:xfrm>
          <a:prstGeom prst="rect">
            <a:avLst/>
          </a:prstGeom>
        </p:spPr>
        <p:txBody>
          <a:bodyPr wrap="square">
            <a:spAutoFit/>
          </a:bodyPr>
          <a:lstStyle/>
          <a:p>
            <a:pPr marL="285750" indent="-285750" algn="just">
              <a:lnSpc>
                <a:spcPct val="120000"/>
              </a:lnSpc>
              <a:buClr>
                <a:srgbClr val="F0963D"/>
              </a:buClr>
              <a:buSzPct val="80000"/>
              <a:buFont typeface="Wingdings" panose="05000000000000000000" pitchFamily="2" charset="2"/>
              <a:buChar char="u"/>
            </a:pPr>
            <a:r>
              <a:rPr lang="zh-CN" altLang="en-US" sz="1600" dirty="0">
                <a:solidFill>
                  <a:prstClr val="black"/>
                </a:solidFill>
                <a:latin typeface="微软雅黑" panose="020B0503020204020204" pitchFamily="34" charset="-122"/>
                <a:ea typeface="微软雅黑" panose="020B0503020204020204" pitchFamily="34" charset="-122"/>
              </a:rPr>
              <a:t>都是客观事物矛盾关系的具体展开和深化</a:t>
            </a:r>
          </a:p>
        </p:txBody>
      </p:sp>
      <p:sp>
        <p:nvSpPr>
          <p:cNvPr id="59" name="矩形 58"/>
          <p:cNvSpPr/>
          <p:nvPr/>
        </p:nvSpPr>
        <p:spPr>
          <a:xfrm>
            <a:off x="841468" y="3155978"/>
            <a:ext cx="2327779" cy="658194"/>
          </a:xfrm>
          <a:prstGeom prst="rect">
            <a:avLst/>
          </a:prstGeom>
        </p:spPr>
        <p:txBody>
          <a:bodyPr wrap="square">
            <a:spAutoFit/>
          </a:bodyPr>
          <a:lstStyle/>
          <a:p>
            <a:pPr marL="285750" indent="-285750" algn="just">
              <a:lnSpc>
                <a:spcPct val="120000"/>
              </a:lnSpc>
              <a:buClr>
                <a:srgbClr val="F0963D"/>
              </a:buClr>
              <a:buSzPct val="80000"/>
              <a:buFont typeface="Wingdings" panose="05000000000000000000" pitchFamily="2" charset="2"/>
              <a:buChar char="u"/>
            </a:pPr>
            <a:r>
              <a:rPr lang="zh-CN" altLang="en-US" sz="1600" dirty="0">
                <a:solidFill>
                  <a:prstClr val="black"/>
                </a:solidFill>
                <a:latin typeface="微软雅黑" panose="020B0503020204020204" pitchFamily="34" charset="-122"/>
                <a:ea typeface="微软雅黑" panose="020B0503020204020204" pitchFamily="34" charset="-122"/>
              </a:rPr>
              <a:t>都是对立统一规律的普遍表现形态</a:t>
            </a:r>
          </a:p>
        </p:txBody>
      </p:sp>
      <p:sp>
        <p:nvSpPr>
          <p:cNvPr id="60" name="矩形 59"/>
          <p:cNvSpPr/>
          <p:nvPr/>
        </p:nvSpPr>
        <p:spPr>
          <a:xfrm>
            <a:off x="841468" y="4132879"/>
            <a:ext cx="2428091" cy="658194"/>
          </a:xfrm>
          <a:prstGeom prst="rect">
            <a:avLst/>
          </a:prstGeom>
        </p:spPr>
        <p:txBody>
          <a:bodyPr wrap="square">
            <a:spAutoFit/>
          </a:bodyPr>
          <a:lstStyle/>
          <a:p>
            <a:pPr marL="285750" indent="-285750" algn="just">
              <a:lnSpc>
                <a:spcPct val="120000"/>
              </a:lnSpc>
              <a:buClr>
                <a:srgbClr val="F0963D"/>
              </a:buClr>
              <a:buSzPct val="80000"/>
              <a:buFont typeface="Wingdings" panose="05000000000000000000" pitchFamily="2" charset="2"/>
              <a:buChar char="u"/>
            </a:pPr>
            <a:r>
              <a:rPr lang="zh-CN" altLang="en-US" sz="1600" dirty="0">
                <a:solidFill>
                  <a:prstClr val="black"/>
                </a:solidFill>
                <a:latin typeface="微软雅黑" panose="020B0503020204020204" pitchFamily="34" charset="-122"/>
                <a:ea typeface="微软雅黑" panose="020B0503020204020204" pitchFamily="34" charset="-122"/>
              </a:rPr>
              <a:t>都是随着实践的发展人类认识深化的产物</a:t>
            </a:r>
          </a:p>
        </p:txBody>
      </p:sp>
      <p:sp>
        <p:nvSpPr>
          <p:cNvPr id="61" name="矩形 60"/>
          <p:cNvSpPr/>
          <p:nvPr/>
        </p:nvSpPr>
        <p:spPr>
          <a:xfrm>
            <a:off x="841468" y="5109779"/>
            <a:ext cx="2588886" cy="953659"/>
          </a:xfrm>
          <a:prstGeom prst="rect">
            <a:avLst/>
          </a:prstGeom>
        </p:spPr>
        <p:txBody>
          <a:bodyPr wrap="square">
            <a:spAutoFit/>
          </a:bodyPr>
          <a:lstStyle/>
          <a:p>
            <a:pPr marL="285750" indent="-285750">
              <a:lnSpc>
                <a:spcPct val="120000"/>
              </a:lnSpc>
              <a:buClr>
                <a:srgbClr val="F0963D"/>
              </a:buClr>
              <a:buSzPct val="80000"/>
              <a:buFont typeface="Wingdings" panose="05000000000000000000" pitchFamily="2" charset="2"/>
              <a:buChar char="u"/>
            </a:pPr>
            <a:r>
              <a:rPr lang="zh-CN" altLang="en-US" sz="1600" dirty="0">
                <a:solidFill>
                  <a:prstClr val="black"/>
                </a:solidFill>
                <a:latin typeface="微软雅黑" panose="020B0503020204020204" pitchFamily="34" charset="-122"/>
                <a:ea typeface="微软雅黑" panose="020B0503020204020204" pitchFamily="34" charset="-122"/>
              </a:rPr>
              <a:t>都是重要的认识工具，是认识世界和改造世界必不可少的逻辑形式</a:t>
            </a:r>
          </a:p>
        </p:txBody>
      </p:sp>
      <p:sp>
        <p:nvSpPr>
          <p:cNvPr id="2" name="右大括号 1"/>
          <p:cNvSpPr/>
          <p:nvPr/>
        </p:nvSpPr>
        <p:spPr>
          <a:xfrm>
            <a:off x="8766810" y="2309924"/>
            <a:ext cx="342900" cy="3528495"/>
          </a:xfrm>
          <a:prstGeom prst="rightBrace">
            <a:avLst/>
          </a:prstGeom>
          <a:ln w="12700">
            <a:solidFill>
              <a:srgbClr val="9D955C"/>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kumimoji="1" lang="zh-CN" altLang="en-US">
              <a:solidFill>
                <a:prstClr val="black"/>
              </a:solidFill>
            </a:endParaRPr>
          </a:p>
        </p:txBody>
      </p:sp>
      <p:sp>
        <p:nvSpPr>
          <p:cNvPr id="29" name="文本框 28"/>
          <p:cNvSpPr txBox="1"/>
          <p:nvPr/>
        </p:nvSpPr>
        <p:spPr>
          <a:xfrm>
            <a:off x="9457518" y="2751077"/>
            <a:ext cx="1730788" cy="2751522"/>
          </a:xfrm>
          <a:prstGeom prst="rect">
            <a:avLst/>
          </a:prstGeom>
          <a:noFill/>
        </p:spPr>
        <p:txBody>
          <a:bodyPr wrap="square">
            <a:spAutoFit/>
          </a:bodyPr>
          <a:lstStyle/>
          <a:p>
            <a:pPr algn="ctr">
              <a:lnSpc>
                <a:spcPct val="120000"/>
              </a:lnSpc>
            </a:pPr>
            <a:r>
              <a:rPr lang="zh-CN" altLang="en-US" sz="1800" dirty="0">
                <a:solidFill>
                  <a:prstClr val="black"/>
                </a:solidFill>
                <a:latin typeface="微软雅黑" panose="020B0503020204020204" pitchFamily="34" charset="-122"/>
                <a:ea typeface="微软雅黑" panose="020B0503020204020204" pitchFamily="34" charset="-122"/>
              </a:rPr>
              <a:t>各对范畴以及范畴与范畴之间，都是相互联系、相互渗透的，共同构成对客观事物普遍本质的概括和反映</a:t>
            </a:r>
          </a:p>
        </p:txBody>
      </p:sp>
      <p:grpSp>
        <p:nvGrpSpPr>
          <p:cNvPr id="30" name="组合 29"/>
          <p:cNvGrpSpPr/>
          <p:nvPr/>
        </p:nvGrpSpPr>
        <p:grpSpPr>
          <a:xfrm>
            <a:off x="3528172" y="720000"/>
            <a:ext cx="5135657" cy="468000"/>
            <a:chOff x="5093293" y="4125852"/>
            <a:chExt cx="5135657" cy="468000"/>
          </a:xfrm>
        </p:grpSpPr>
        <p:sp>
          <p:nvSpPr>
            <p:cNvPr id="31" name="平行四边形 30"/>
            <p:cNvSpPr/>
            <p:nvPr/>
          </p:nvSpPr>
          <p:spPr>
            <a:xfrm flipH="1">
              <a:off x="5093293" y="4125852"/>
              <a:ext cx="5135657" cy="468000"/>
            </a:xfrm>
            <a:prstGeom prst="parallelogram">
              <a:avLst>
                <a:gd name="adj" fmla="val 0"/>
              </a:avLst>
            </a:prstGeom>
            <a:gradFill>
              <a:gsLst>
                <a:gs pos="16000">
                  <a:srgbClr val="E17751"/>
                </a:gs>
                <a:gs pos="100000">
                  <a:srgbClr val="FBC98F"/>
                </a:gs>
              </a:gsLst>
              <a:lin ang="7200000" scaled="0"/>
            </a:gra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zh-CN" altLang="en-US"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唯物辩证法基本范畴的比较分析</a:t>
              </a:r>
            </a:p>
          </p:txBody>
        </p:sp>
        <p:sp>
          <p:nvSpPr>
            <p:cNvPr id="32" name="任意多边形: 形状 31"/>
            <p:cNvSpPr>
              <a:spLocks noChangeAspect="1"/>
            </p:cNvSpPr>
            <p:nvPr/>
          </p:nvSpPr>
          <p:spPr>
            <a:xfrm>
              <a:off x="5093294" y="4261514"/>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33" name="任意多边形: 形状 32"/>
            <p:cNvSpPr>
              <a:spLocks noChangeAspect="1"/>
            </p:cNvSpPr>
            <p:nvPr/>
          </p:nvSpPr>
          <p:spPr>
            <a:xfrm rot="10800000">
              <a:off x="10026365" y="4125852"/>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custDataLst>
              <p:tags r:id="rId1"/>
            </p:custDataLst>
          </p:nvPr>
        </p:nvSpPr>
        <p:spPr>
          <a:xfrm>
            <a:off x="1628775" y="2785745"/>
            <a:ext cx="8862695" cy="1445260"/>
          </a:xfrm>
          <a:prstGeom prst="rect">
            <a:avLst/>
          </a:prstGeom>
          <a:noFill/>
        </p:spPr>
        <p:txBody>
          <a:bodyPr wrap="square" rtlCol="0">
            <a:spAutoFit/>
          </a:bodyPr>
          <a:lstStyle/>
          <a:p>
            <a:pPr algn="ctr"/>
            <a:r>
              <a:rPr lang="zh-CN" altLang="en-US" sz="4400" b="1" dirty="0">
                <a:solidFill>
                  <a:prstClr val="black">
                    <a:lumMod val="85000"/>
                    <a:lumOff val="15000"/>
                  </a:prstClr>
                </a:solidFill>
                <a:latin typeface="黑体" panose="02010609060101010101" pitchFamily="49" charset="-122"/>
                <a:ea typeface="黑体" panose="02010609060101010101" pitchFamily="49" charset="-122"/>
                <a:cs typeface="黑体" panose="02010609060101010101" pitchFamily="49" charset="-122"/>
              </a:rPr>
              <a:t>第三节</a:t>
            </a:r>
            <a:r>
              <a:rPr lang="en-US" altLang="zh-CN" sz="4400" b="1" dirty="0">
                <a:solidFill>
                  <a:prstClr val="black">
                    <a:lumMod val="85000"/>
                    <a:lumOff val="15000"/>
                  </a:prstClr>
                </a:solidFill>
                <a:latin typeface="黑体" panose="02010609060101010101" pitchFamily="49" charset="-122"/>
                <a:ea typeface="黑体" panose="02010609060101010101" pitchFamily="49" charset="-122"/>
                <a:cs typeface="黑体" panose="02010609060101010101" pitchFamily="49" charset="-122"/>
              </a:rPr>
              <a:t>  </a:t>
            </a:r>
            <a:r>
              <a:rPr lang="zh-CN" altLang="en-US" sz="4400" b="1" dirty="0">
                <a:solidFill>
                  <a:prstClr val="black">
                    <a:lumMod val="85000"/>
                    <a:lumOff val="15000"/>
                  </a:prstClr>
                </a:solidFill>
                <a:latin typeface="黑体" panose="02010609060101010101" pitchFamily="49" charset="-122"/>
                <a:ea typeface="黑体" panose="02010609060101010101" pitchFamily="49" charset="-122"/>
                <a:cs typeface="黑体" panose="02010609060101010101" pitchFamily="49" charset="-122"/>
              </a:rPr>
              <a:t>唯物辩证法是认识世界和改造世界的根本方法</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529330" y="2169160"/>
            <a:ext cx="6367145" cy="491490"/>
          </a:xfrm>
          <a:prstGeom prst="rect">
            <a:avLst/>
          </a:prstGeom>
          <a:noFill/>
        </p:spPr>
        <p:txBody>
          <a:bodyPr wrap="square" rtlCol="0">
            <a:spAutoFit/>
          </a:bodyPr>
          <a:lstStyle/>
          <a:p>
            <a:r>
              <a:rPr lang="zh-CN" altLang="en-US" sz="2600" b="1" dirty="0">
                <a:solidFill>
                  <a:prstClr val="black">
                    <a:lumMod val="85000"/>
                    <a:lumOff val="15000"/>
                  </a:prstClr>
                </a:solidFill>
                <a:latin typeface="华文中宋" panose="02010600040101010101" pitchFamily="2" charset="-122"/>
                <a:ea typeface="华文中宋" panose="02010600040101010101" pitchFamily="2" charset="-122"/>
                <a:cs typeface="微软雅黑" panose="020B0503020204020204" pitchFamily="34" charset="-122"/>
              </a:rPr>
              <a:t>一、唯物辩证法的本质特征和认识功能</a:t>
            </a:r>
          </a:p>
        </p:txBody>
      </p:sp>
      <p:cxnSp>
        <p:nvCxnSpPr>
          <p:cNvPr id="15" name="直接连接符 14"/>
          <p:cNvCxnSpPr/>
          <p:nvPr/>
        </p:nvCxnSpPr>
        <p:spPr>
          <a:xfrm>
            <a:off x="3320996" y="2878201"/>
            <a:ext cx="6575639" cy="0"/>
          </a:xfrm>
          <a:prstGeom prst="line">
            <a:avLst/>
          </a:prstGeom>
          <a:ln w="6350">
            <a:solidFill>
              <a:schemeClr val="bg1">
                <a:lumMod val="50000"/>
                <a:alpha val="72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320996" y="3804677"/>
            <a:ext cx="6575639" cy="0"/>
          </a:xfrm>
          <a:prstGeom prst="line">
            <a:avLst/>
          </a:prstGeom>
          <a:ln w="6350">
            <a:solidFill>
              <a:schemeClr val="bg1">
                <a:lumMod val="50000"/>
                <a:alpha val="72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529330" y="3095625"/>
            <a:ext cx="6367145" cy="491490"/>
          </a:xfrm>
          <a:prstGeom prst="rect">
            <a:avLst/>
          </a:prstGeom>
          <a:noFill/>
        </p:spPr>
        <p:txBody>
          <a:bodyPr wrap="square" rtlCol="0">
            <a:spAutoFit/>
          </a:bodyPr>
          <a:lstStyle/>
          <a:p>
            <a:r>
              <a:rPr lang="zh-CN" altLang="en-US" sz="2600" b="1" dirty="0">
                <a:solidFill>
                  <a:prstClr val="black">
                    <a:lumMod val="85000"/>
                    <a:lumOff val="15000"/>
                  </a:prstClr>
                </a:solidFill>
                <a:latin typeface="华文中宋" panose="02010600040101010101" pitchFamily="2" charset="-122"/>
                <a:ea typeface="华文中宋" panose="02010600040101010101" pitchFamily="2" charset="-122"/>
              </a:rPr>
              <a:t>二、学习唯物辩证法，不断增强思维能力</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500"/>
                                  </p:stCondLst>
                                  <p:iterate type="wd">
                                    <p:tmPct val="10000"/>
                                  </p:iterate>
                                  <p:childTnLst>
                                    <p:set>
                                      <p:cBhvr>
                                        <p:cTn id="9" dur="1" fill="hold">
                                          <p:stCondLst>
                                            <p:cond delay="0"/>
                                          </p:stCondLst>
                                        </p:cTn>
                                        <p:tgtEl>
                                          <p:spTgt spid="15"/>
                                        </p:tgtEl>
                                        <p:attrNameLst>
                                          <p:attrName>style.visibility</p:attrName>
                                        </p:attrNameLst>
                                      </p:cBhvr>
                                      <p:to>
                                        <p:strVal val="visible"/>
                                      </p:to>
                                    </p:set>
                                    <p:animEffect transition="in" filter="fade">
                                      <p:cBhvr>
                                        <p:cTn id="10" dur="250"/>
                                        <p:tgtEl>
                                          <p:spTgt spid="15"/>
                                        </p:tgtEl>
                                      </p:cBhvr>
                                    </p:animEffect>
                                  </p:childTnLst>
                                </p:cTn>
                              </p:par>
                            </p:childTnLst>
                          </p:cTn>
                        </p:par>
                        <p:par>
                          <p:cTn id="11" fill="hold">
                            <p:stCondLst>
                              <p:cond delay="0"/>
                            </p:stCondLst>
                            <p:childTnLst>
                              <p:par>
                                <p:cTn id="12" presetID="10" presetClass="entr" presetSubtype="0" fill="hold" grpId="0" nodeType="afterEffect">
                                  <p:stCondLst>
                                    <p:cond delay="0"/>
                                  </p:stCondLst>
                                  <p:iterate type="wd">
                                    <p:tmPct val="10000"/>
                                  </p:iterate>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nodeType="withEffect">
                                  <p:stCondLst>
                                    <p:cond delay="500"/>
                                  </p:stCondLst>
                                  <p:iterate type="wd">
                                    <p:tmPct val="10000"/>
                                  </p:iterate>
                                  <p:childTnLst>
                                    <p:set>
                                      <p:cBhvr>
                                        <p:cTn id="16" dur="1" fill="hold">
                                          <p:stCondLst>
                                            <p:cond delay="0"/>
                                          </p:stCondLst>
                                        </p:cTn>
                                        <p:tgtEl>
                                          <p:spTgt spid="16"/>
                                        </p:tgtEl>
                                        <p:attrNameLst>
                                          <p:attrName>style.visibility</p:attrName>
                                        </p:attrNameLst>
                                      </p:cBhvr>
                                      <p:to>
                                        <p:strVal val="visible"/>
                                      </p:to>
                                    </p:set>
                                    <p:animEffect transition="in" filter="fade">
                                      <p:cBhvr>
                                        <p:cTn id="17"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平行四边形 18"/>
          <p:cNvSpPr/>
          <p:nvPr/>
        </p:nvSpPr>
        <p:spPr>
          <a:xfrm>
            <a:off x="-1906465" y="5066372"/>
            <a:ext cx="15840000" cy="1260000"/>
          </a:xfrm>
          <a:prstGeom prst="parallelogram">
            <a:avLst>
              <a:gd name="adj" fmla="val 165329"/>
            </a:avLst>
          </a:prstGeom>
          <a:solidFill>
            <a:schemeClr val="bg1">
              <a:lumMod val="95000"/>
            </a:schemeClr>
          </a:solidFill>
          <a:ln>
            <a:noFill/>
          </a:ln>
          <a:effectLst>
            <a:outerShdw dist="127000" dir="5400000" algn="t" rotWithShape="0">
              <a:srgbClr val="E4E2E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1"/>
          <p:cNvGrpSpPr/>
          <p:nvPr/>
        </p:nvGrpSpPr>
        <p:grpSpPr>
          <a:xfrm>
            <a:off x="750185" y="2805199"/>
            <a:ext cx="10691631" cy="3135502"/>
            <a:chOff x="822884" y="2896639"/>
            <a:chExt cx="10691631" cy="3135502"/>
          </a:xfrm>
        </p:grpSpPr>
        <p:grpSp>
          <p:nvGrpSpPr>
            <p:cNvPr id="20" name="组合 19"/>
            <p:cNvGrpSpPr/>
            <p:nvPr/>
          </p:nvGrpSpPr>
          <p:grpSpPr>
            <a:xfrm>
              <a:off x="822884" y="2896639"/>
              <a:ext cx="10691631" cy="3135502"/>
              <a:chOff x="822884" y="1708512"/>
              <a:chExt cx="10691631" cy="3135502"/>
            </a:xfrm>
          </p:grpSpPr>
          <p:grpSp>
            <p:nvGrpSpPr>
              <p:cNvPr id="24" name="组合 23"/>
              <p:cNvGrpSpPr/>
              <p:nvPr/>
            </p:nvGrpSpPr>
            <p:grpSpPr>
              <a:xfrm>
                <a:off x="848660" y="1708512"/>
                <a:ext cx="10665855" cy="3069125"/>
                <a:chOff x="848660" y="1708512"/>
                <a:chExt cx="10665855" cy="3069125"/>
              </a:xfrm>
              <a:effectLst>
                <a:outerShdw blurRad="76200" dir="18900000" sy="23000" kx="-1200000" algn="bl" rotWithShape="0">
                  <a:prstClr val="black">
                    <a:alpha val="20000"/>
                  </a:prstClr>
                </a:outerShdw>
              </a:effectLst>
            </p:grpSpPr>
            <p:sp>
              <p:nvSpPr>
                <p:cNvPr id="27" name="iṩḻíḑe"/>
                <p:cNvSpPr/>
                <p:nvPr/>
              </p:nvSpPr>
              <p:spPr>
                <a:xfrm>
                  <a:off x="848660" y="1753637"/>
                  <a:ext cx="10620000" cy="3024000"/>
                </a:xfrm>
                <a:prstGeom prst="rect">
                  <a:avLst/>
                </a:prstGeom>
                <a:solidFill>
                  <a:schemeClr val="bg1"/>
                </a:solidFill>
                <a:ln w="6350">
                  <a:gradFill>
                    <a:gsLst>
                      <a:gs pos="0">
                        <a:srgbClr val="C00000"/>
                      </a:gs>
                      <a:gs pos="100000">
                        <a:schemeClr val="bg2"/>
                      </a:gs>
                    </a:gsLst>
                    <a:lin ang="5400000" scaled="0"/>
                  </a:gradFill>
                </a:ln>
                <a:effectLst>
                  <a:outerShdw dist="76200" dir="18900000" algn="bl" rotWithShape="0">
                    <a:schemeClr val="bg1">
                      <a:lumMod val="9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prstClr val="white"/>
                    </a:solidFill>
                  </a:endParaRPr>
                </a:p>
              </p:txBody>
            </p:sp>
            <p:sp>
              <p:nvSpPr>
                <p:cNvPr id="31" name="矩形 30"/>
                <p:cNvSpPr/>
                <p:nvPr/>
              </p:nvSpPr>
              <p:spPr>
                <a:xfrm>
                  <a:off x="9354515" y="1708512"/>
                  <a:ext cx="2160000" cy="2160000"/>
                </a:xfrm>
                <a:prstGeom prst="rect">
                  <a:avLst/>
                </a:prstGeom>
                <a:noFill/>
                <a:ln w="6350">
                  <a:gradFill>
                    <a:gsLst>
                      <a:gs pos="60000">
                        <a:schemeClr val="bg1">
                          <a:lumMod val="95000"/>
                          <a:alpha val="0"/>
                        </a:schemeClr>
                      </a:gs>
                      <a:gs pos="100000">
                        <a:srgbClr val="C00000"/>
                      </a:gs>
                    </a:gsLst>
                    <a:lin ang="19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25" name="图片 24" descr="线条02"/>
              <p:cNvPicPr>
                <a:picLocks noChangeAspect="1"/>
              </p:cNvPicPr>
              <p:nvPr/>
            </p:nvPicPr>
            <p:blipFill rotWithShape="1">
              <a:blip r:embed="rId4" cstate="print"/>
              <a:srcRect l="14406" r="14838" b="21917"/>
              <a:stretch>
                <a:fillRect/>
              </a:stretch>
            </p:blipFill>
            <p:spPr>
              <a:xfrm rot="120000" flipH="1">
                <a:off x="822884" y="3429834"/>
                <a:ext cx="3609280" cy="1414180"/>
              </a:xfrm>
              <a:custGeom>
                <a:avLst/>
                <a:gdLst>
                  <a:gd name="connsiteX0" fmla="*/ 3609280 w 3609280"/>
                  <a:gd name="connsiteY0" fmla="*/ 0 h 1414180"/>
                  <a:gd name="connsiteX1" fmla="*/ 45043 w 3609280"/>
                  <a:gd name="connsiteY1" fmla="*/ 0 h 1414180"/>
                  <a:gd name="connsiteX2" fmla="*/ 0 w 3609280"/>
                  <a:gd name="connsiteY2" fmla="*/ 1289866 h 1414180"/>
                  <a:gd name="connsiteX3" fmla="*/ 3559896 w 3609280"/>
                  <a:gd name="connsiteY3" fmla="*/ 1414180 h 1414180"/>
                </a:gdLst>
                <a:ahLst/>
                <a:cxnLst>
                  <a:cxn ang="0">
                    <a:pos x="connsiteX0" y="connsiteY0"/>
                  </a:cxn>
                  <a:cxn ang="0">
                    <a:pos x="connsiteX1" y="connsiteY1"/>
                  </a:cxn>
                  <a:cxn ang="0">
                    <a:pos x="connsiteX2" y="connsiteY2"/>
                  </a:cxn>
                  <a:cxn ang="0">
                    <a:pos x="connsiteX3" y="connsiteY3"/>
                  </a:cxn>
                </a:cxnLst>
                <a:rect l="l" t="t" r="r" b="b"/>
                <a:pathLst>
                  <a:path w="3609280" h="1414180">
                    <a:moveTo>
                      <a:pt x="3609280" y="0"/>
                    </a:moveTo>
                    <a:lnTo>
                      <a:pt x="45043" y="0"/>
                    </a:lnTo>
                    <a:lnTo>
                      <a:pt x="0" y="1289866"/>
                    </a:lnTo>
                    <a:lnTo>
                      <a:pt x="3559896" y="1414180"/>
                    </a:lnTo>
                    <a:close/>
                  </a:path>
                </a:pathLst>
              </a:custGeom>
            </p:spPr>
          </p:pic>
        </p:grpSp>
        <p:pic>
          <p:nvPicPr>
            <p:cNvPr id="40" name="图片 39"/>
            <p:cNvPicPr>
              <a:picLocks noChangeAspect="1"/>
            </p:cNvPicPr>
            <p:nvPr/>
          </p:nvPicPr>
          <p:blipFill rotWithShape="1">
            <a:blip r:embed="rId5" cstate="print">
              <a:extLst>
                <a:ext uri="{28A0092B-C50C-407E-A947-70E740481C1C}">
                  <a14:useLocalDpi xmlns:a14="http://schemas.microsoft.com/office/drawing/2010/main" val="0"/>
                </a:ext>
              </a:extLst>
            </a:blip>
            <a:srcRect r="5937"/>
            <a:stretch>
              <a:fillRect/>
            </a:stretch>
          </p:blipFill>
          <p:spPr>
            <a:xfrm>
              <a:off x="9692503" y="2977968"/>
              <a:ext cx="1598324" cy="324000"/>
            </a:xfrm>
            <a:prstGeom prst="rect">
              <a:avLst/>
            </a:prstGeom>
          </p:spPr>
        </p:pic>
      </p:grpSp>
      <p:sp>
        <p:nvSpPr>
          <p:cNvPr id="37" name="文本框 36"/>
          <p:cNvSpPr txBox="1"/>
          <p:nvPr/>
        </p:nvSpPr>
        <p:spPr>
          <a:xfrm>
            <a:off x="775335" y="2898775"/>
            <a:ext cx="10621010" cy="3491865"/>
          </a:xfrm>
          <a:prstGeom prst="rect">
            <a:avLst/>
          </a:prstGeom>
          <a:noFill/>
        </p:spPr>
        <p:txBody>
          <a:bodyPr wrap="square" rtlCol="0">
            <a:spAutoFit/>
          </a:bodyPr>
          <a:lstStyle/>
          <a:p>
            <a:pPr indent="504190" algn="just">
              <a:lnSpc>
                <a:spcPct val="150000"/>
              </a:lnSpc>
              <a:spcBef>
                <a:spcPts val="1800"/>
              </a:spcBef>
            </a:pPr>
            <a:r>
              <a:rPr lang="zh-CN" altLang="en-US" sz="2400" b="1" dirty="0">
                <a:solidFill>
                  <a:prstClr val="black"/>
                </a:solidFill>
                <a:latin typeface="华文中宋" panose="02010600040101010101" pitchFamily="2" charset="-122"/>
                <a:ea typeface="华文中宋" panose="02010600040101010101" pitchFamily="2" charset="-122"/>
              </a:rPr>
              <a:t>“今天，我们党要团结带领人民实现‘两个一百年’奋斗目标、实现中华民族伟大复兴的中国梦，必须不断接受马克思主义哲学智慧的滋养，更加自觉地坚持和运用辩证唯物主义世界观和方法论，更好在实际工作中把握现象和本质、形式和内容、原因和结果、偶然和必然、可能和现实、内因和外因、共性和个性的关系，增强辩证思维、战略思维能力，把各项工作做得更好。”</a:t>
            </a:r>
            <a:endParaRPr lang="en-US" altLang="zh-CN" sz="2400" b="1" dirty="0">
              <a:solidFill>
                <a:prstClr val="black"/>
              </a:solidFill>
              <a:latin typeface="华文中宋" panose="02010600040101010101" pitchFamily="2" charset="-122"/>
              <a:ea typeface="华文中宋" panose="02010600040101010101" pitchFamily="2" charset="-122"/>
            </a:endParaRPr>
          </a:p>
          <a:p>
            <a:pPr indent="504190" algn="r">
              <a:lnSpc>
                <a:spcPct val="150000"/>
              </a:lnSpc>
              <a:spcBef>
                <a:spcPts val="600"/>
              </a:spcBef>
            </a:pPr>
            <a:r>
              <a:rPr lang="en-US" altLang="zh-CN" sz="2400" b="1" dirty="0">
                <a:solidFill>
                  <a:prstClr val="black">
                    <a:lumMod val="65000"/>
                    <a:lumOff val="35000"/>
                  </a:prstClr>
                </a:solidFill>
                <a:latin typeface="楷体" panose="02010609060101010101" pitchFamily="49" charset="-122"/>
                <a:ea typeface="楷体" panose="02010609060101010101" pitchFamily="49" charset="-122"/>
              </a:rPr>
              <a:t>——</a:t>
            </a:r>
            <a:r>
              <a:rPr lang="zh-CN" altLang="en-US" sz="2400" b="1" dirty="0">
                <a:solidFill>
                  <a:prstClr val="black">
                    <a:lumMod val="65000"/>
                    <a:lumOff val="35000"/>
                  </a:prstClr>
                </a:solidFill>
                <a:latin typeface="楷体" panose="02010609060101010101" pitchFamily="49" charset="-122"/>
                <a:ea typeface="楷体" panose="02010609060101010101" pitchFamily="49" charset="-122"/>
              </a:rPr>
              <a:t>习近平：</a:t>
            </a:r>
            <a:r>
              <a:rPr lang="en-US" altLang="zh-CN" sz="2400" b="1" dirty="0">
                <a:solidFill>
                  <a:prstClr val="black">
                    <a:lumMod val="65000"/>
                    <a:lumOff val="35000"/>
                  </a:prstClr>
                </a:solidFill>
                <a:latin typeface="楷体" panose="02010609060101010101" pitchFamily="49" charset="-122"/>
                <a:ea typeface="楷体" panose="02010609060101010101" pitchFamily="49" charset="-122"/>
              </a:rPr>
              <a:t>《</a:t>
            </a:r>
            <a:r>
              <a:rPr lang="zh-CN" altLang="en-US" sz="2400" b="1" dirty="0">
                <a:solidFill>
                  <a:prstClr val="black">
                    <a:lumMod val="65000"/>
                    <a:lumOff val="35000"/>
                  </a:prstClr>
                </a:solidFill>
                <a:latin typeface="楷体" panose="02010609060101010101" pitchFamily="49" charset="-122"/>
                <a:ea typeface="楷体" panose="02010609060101010101" pitchFamily="49" charset="-122"/>
              </a:rPr>
              <a:t>辩证唯物主义是中国共产党人的世界观和方法论</a:t>
            </a:r>
            <a:r>
              <a:rPr lang="en-US" altLang="zh-CN" sz="2400" b="1" dirty="0">
                <a:solidFill>
                  <a:prstClr val="black">
                    <a:lumMod val="65000"/>
                    <a:lumOff val="35000"/>
                  </a:prstClr>
                </a:solidFill>
                <a:latin typeface="楷体" panose="02010609060101010101" pitchFamily="49" charset="-122"/>
                <a:ea typeface="楷体" panose="02010609060101010101" pitchFamily="49" charset="-122"/>
              </a:rPr>
              <a:t>》</a:t>
            </a:r>
            <a:endParaRPr lang="zh-CN" altLang="en-US" sz="2400" b="1" dirty="0">
              <a:solidFill>
                <a:prstClr val="black">
                  <a:lumMod val="65000"/>
                  <a:lumOff val="35000"/>
                </a:prstClr>
              </a:solidFill>
              <a:latin typeface="楷体" panose="02010609060101010101" pitchFamily="49" charset="-122"/>
              <a:ea typeface="楷体" panose="02010609060101010101" pitchFamily="49" charset="-122"/>
            </a:endParaRPr>
          </a:p>
        </p:txBody>
      </p:sp>
      <p:sp>
        <p:nvSpPr>
          <p:cNvPr id="42" name="矩形: 对角圆角 15"/>
          <p:cNvSpPr/>
          <p:nvPr/>
        </p:nvSpPr>
        <p:spPr>
          <a:xfrm>
            <a:off x="0" y="657222"/>
            <a:ext cx="12192000" cy="1985917"/>
          </a:xfrm>
          <a:prstGeom prst="rect">
            <a:avLst/>
          </a:prstGeom>
          <a:gradFill>
            <a:gsLst>
              <a:gs pos="100000">
                <a:srgbClr val="E17751"/>
              </a:gs>
              <a:gs pos="4000">
                <a:srgbClr val="FDB67B"/>
              </a:gs>
            </a:gsLst>
            <a:lin ang="15600000" scaled="0"/>
          </a:gradFill>
          <a:ln w="22225">
            <a:noFill/>
          </a:ln>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3" name="TextBox 12"/>
          <p:cNvSpPr txBox="1"/>
          <p:nvPr/>
        </p:nvSpPr>
        <p:spPr>
          <a:xfrm>
            <a:off x="1180893" y="1222463"/>
            <a:ext cx="9470804" cy="737235"/>
          </a:xfrm>
          <a:prstGeom prst="rect">
            <a:avLst/>
          </a:prstGeom>
          <a:noFill/>
        </p:spPr>
        <p:txBody>
          <a:bodyPr wrap="square" rtlCol="0">
            <a:spAutoFit/>
          </a:bodyPr>
          <a:lstStyle/>
          <a:p>
            <a:pPr indent="457200" algn="just">
              <a:lnSpc>
                <a:spcPct val="150000"/>
              </a:lnSpc>
            </a:pPr>
            <a:r>
              <a:rPr lang="zh-CN" altLang="en-US" sz="2800" b="1" dirty="0">
                <a:solidFill>
                  <a:schemeClr val="tx1"/>
                </a:solidFill>
                <a:effectLst/>
                <a:latin typeface="微软雅黑" panose="020B0503020204020204" pitchFamily="34" charset="-122"/>
                <a:ea typeface="微软雅黑" panose="020B0503020204020204" pitchFamily="34" charset="-122"/>
              </a:rPr>
              <a:t> 唯物辩证法为人们认识世界和改造世界提供了根本方法</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平行四边形 12"/>
          <p:cNvSpPr/>
          <p:nvPr/>
        </p:nvSpPr>
        <p:spPr>
          <a:xfrm>
            <a:off x="-1906465" y="4914062"/>
            <a:ext cx="15840000" cy="1260000"/>
          </a:xfrm>
          <a:prstGeom prst="parallelogram">
            <a:avLst>
              <a:gd name="adj" fmla="val 165329"/>
            </a:avLst>
          </a:prstGeom>
          <a:solidFill>
            <a:schemeClr val="bg1">
              <a:lumMod val="95000"/>
            </a:schemeClr>
          </a:solidFill>
          <a:ln>
            <a:noFill/>
          </a:ln>
          <a:effectLst>
            <a:outerShdw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2502900" y="2859652"/>
            <a:ext cx="8640000" cy="2880000"/>
            <a:chOff x="2502900" y="1565452"/>
            <a:chExt cx="8640000" cy="2880000"/>
          </a:xfrm>
        </p:grpSpPr>
        <p:sp>
          <p:nvSpPr>
            <p:cNvPr id="18" name="对角圆角矩形 6"/>
            <p:cNvSpPr/>
            <p:nvPr/>
          </p:nvSpPr>
          <p:spPr bwMode="auto">
            <a:xfrm>
              <a:off x="2502900" y="1565452"/>
              <a:ext cx="8640000" cy="2880000"/>
            </a:xfrm>
            <a:prstGeom prst="cube">
              <a:avLst>
                <a:gd name="adj" fmla="val 1899"/>
              </a:avLst>
            </a:prstGeom>
            <a:solidFill>
              <a:schemeClr val="bg1"/>
            </a:solidFill>
            <a:ln w="12700">
              <a:solidFill>
                <a:schemeClr val="bg1">
                  <a:lumMod val="9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等腰三角形 18"/>
            <p:cNvSpPr>
              <a:spLocks noChangeAspect="1"/>
            </p:cNvSpPr>
            <p:nvPr/>
          </p:nvSpPr>
          <p:spPr>
            <a:xfrm>
              <a:off x="10721070" y="4067723"/>
              <a:ext cx="360000" cy="371117"/>
            </a:xfrm>
            <a:prstGeom prst="triangle">
              <a:avLst>
                <a:gd name="adj" fmla="val 100000"/>
              </a:avLst>
            </a:prstGeom>
            <a:solidFill>
              <a:srgbClr val="8C8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11017600" y="1665225"/>
              <a:ext cx="0" cy="1800000"/>
            </a:xfrm>
            <a:prstGeom prst="line">
              <a:avLst/>
            </a:prstGeom>
            <a:ln w="12700">
              <a:gradFill>
                <a:gsLst>
                  <a:gs pos="0">
                    <a:srgbClr val="8C8550"/>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5400000">
              <a:off x="10159026" y="800495"/>
              <a:ext cx="0" cy="1800000"/>
            </a:xfrm>
            <a:prstGeom prst="line">
              <a:avLst/>
            </a:prstGeom>
            <a:ln w="12700">
              <a:gradFill>
                <a:gsLst>
                  <a:gs pos="0">
                    <a:srgbClr val="8C8550"/>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3386559" y="720000"/>
            <a:ext cx="5418883" cy="460375"/>
          </a:xfrm>
          <a:prstGeom prst="rect">
            <a:avLst/>
          </a:prstGeom>
          <a:noFill/>
        </p:spPr>
        <p:txBody>
          <a:bodyPr wrap="square" rtlCol="0">
            <a:spAutoFit/>
          </a:bodyPr>
          <a:lstStyle/>
          <a:p>
            <a:pPr algn="ctr">
              <a:buClr>
                <a:srgbClr val="C00000"/>
              </a:buClr>
              <a:buSzPct val="80000"/>
            </a:pPr>
            <a:r>
              <a:rPr lang="zh-CN" altLang="en-US" sz="2400" b="1" dirty="0">
                <a:solidFill>
                  <a:prstClr val="black">
                    <a:lumMod val="95000"/>
                    <a:lumOff val="5000"/>
                  </a:prstClr>
                </a:solidFill>
                <a:latin typeface="微软雅黑" panose="020B0503020204020204" pitchFamily="34" charset="-122"/>
                <a:ea typeface="微软雅黑" panose="020B0503020204020204" pitchFamily="34" charset="-122"/>
              </a:rPr>
              <a:t>一、唯物辩证法的本质特征和认识功能</a:t>
            </a:r>
          </a:p>
        </p:txBody>
      </p:sp>
      <p:sp>
        <p:nvSpPr>
          <p:cNvPr id="8195" name="矩形 706567"/>
          <p:cNvSpPr>
            <a:spLocks noChangeArrowheads="1"/>
          </p:cNvSpPr>
          <p:nvPr>
            <p:custDataLst>
              <p:tags r:id="rId1"/>
            </p:custDataLst>
          </p:nvPr>
        </p:nvSpPr>
        <p:spPr bwMode="auto">
          <a:xfrm>
            <a:off x="476211" y="1268413"/>
            <a:ext cx="11380429" cy="1303331"/>
          </a:xfrm>
          <a:prstGeom prst="rect">
            <a:avLst/>
          </a:prstGeom>
          <a:solidFill>
            <a:schemeClr val="accent2">
              <a:lumMod val="40000"/>
              <a:lumOff val="60000"/>
            </a:schemeClr>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a:lstStyle/>
          <a:p>
            <a:pPr>
              <a:lnSpc>
                <a:spcPct val="125000"/>
              </a:lnSpc>
              <a:spcBef>
                <a:spcPct val="20000"/>
              </a:spcBef>
            </a:pPr>
            <a:r>
              <a:rPr lang="en-US" altLang="zh-CN" sz="2135" b="1" dirty="0">
                <a:solidFill>
                  <a:srgbClr val="3333FF"/>
                </a:solidFill>
                <a:latin typeface="幼圆" panose="02010509060101010101" pitchFamily="49" charset="-122"/>
                <a:ea typeface="幼圆" panose="02010509060101010101" pitchFamily="49" charset="-122"/>
              </a:rPr>
              <a:t>  </a:t>
            </a:r>
            <a:r>
              <a:rPr lang="zh-CN" altLang="en-US" sz="2800" b="1" dirty="0">
                <a:solidFill>
                  <a:schemeClr val="tx1"/>
                </a:solidFill>
                <a:effectLst/>
                <a:latin typeface="+mn-ea"/>
              </a:rPr>
              <a:t>唯物辩证法作为关于自然、社会和人类思维发展一般规律的科学，是人们</a:t>
            </a:r>
            <a:r>
              <a:rPr lang="zh-CN" altLang="en-US" sz="2800" b="1" dirty="0">
                <a:solidFill>
                  <a:srgbClr val="FF0000"/>
                </a:solidFill>
                <a:latin typeface="+mn-ea"/>
              </a:rPr>
              <a:t>认识世界和改造世界的根本方法</a:t>
            </a:r>
            <a:r>
              <a:rPr lang="zh-CN" altLang="en-US" sz="2800" b="1" dirty="0">
                <a:solidFill>
                  <a:schemeClr val="tx1"/>
                </a:solidFill>
                <a:latin typeface="+mn-ea"/>
              </a:rPr>
              <a:t>。</a:t>
            </a:r>
          </a:p>
        </p:txBody>
      </p:sp>
      <p:sp>
        <p:nvSpPr>
          <p:cNvPr id="8201" name="矩形 706594"/>
          <p:cNvSpPr>
            <a:spLocks noChangeArrowheads="1"/>
          </p:cNvSpPr>
          <p:nvPr>
            <p:custDataLst>
              <p:tags r:id="rId2"/>
            </p:custDataLst>
          </p:nvPr>
        </p:nvSpPr>
        <p:spPr bwMode="auto">
          <a:xfrm>
            <a:off x="2503131" y="3712527"/>
            <a:ext cx="8191559" cy="604520"/>
          </a:xfrm>
          <a:prstGeom prst="rect">
            <a:avLst/>
          </a:prstGeom>
          <a:solidFill>
            <a:schemeClr val="accent2">
              <a:lumMod val="40000"/>
              <a:lumOff val="60000"/>
            </a:schemeClr>
          </a:solidFill>
          <a:ln w="12700">
            <a:solidFill>
              <a:srgbClr val="FF3300"/>
            </a:solidFill>
            <a:miter lim="800000"/>
          </a:ln>
        </p:spPr>
        <p:txBody>
          <a:bodyPr wrap="square">
            <a:spAutoFit/>
          </a:bodyPr>
          <a:lstStyle/>
          <a:p>
            <a:pPr>
              <a:lnSpc>
                <a:spcPct val="125000"/>
              </a:lnSpc>
            </a:pPr>
            <a:r>
              <a:rPr lang="zh-CN" altLang="en-US" sz="2665" b="1" dirty="0">
                <a:solidFill>
                  <a:schemeClr val="tx1"/>
                </a:solidFill>
                <a:latin typeface="黑体" panose="02010609060101010101" pitchFamily="49" charset="-122"/>
                <a:ea typeface="黑体" panose="02010609060101010101" pitchFamily="49" charset="-122"/>
              </a:rPr>
              <a:t>（一）唯物辩证法本质上是批判的和革命的</a:t>
            </a:r>
          </a:p>
        </p:txBody>
      </p:sp>
      <p:sp>
        <p:nvSpPr>
          <p:cNvPr id="8194" name="矩形 706565"/>
          <p:cNvSpPr>
            <a:spLocks noChangeArrowheads="1"/>
          </p:cNvSpPr>
          <p:nvPr>
            <p:custDataLst>
              <p:tags r:id="rId3"/>
            </p:custDataLst>
          </p:nvPr>
        </p:nvSpPr>
        <p:spPr bwMode="auto">
          <a:xfrm>
            <a:off x="2503131" y="4523105"/>
            <a:ext cx="8191557" cy="501650"/>
          </a:xfrm>
          <a:prstGeom prst="rect">
            <a:avLst/>
          </a:prstGeom>
          <a:solidFill>
            <a:schemeClr val="accent2">
              <a:lumMod val="40000"/>
              <a:lumOff val="60000"/>
            </a:schemeClr>
          </a:solidFill>
          <a:ln w="12700">
            <a:solidFill>
              <a:srgbClr val="FF3300"/>
            </a:solidFill>
            <a:miter lim="800000"/>
          </a:ln>
        </p:spPr>
        <p:txBody>
          <a:bodyPr wrap="square">
            <a:spAutoFit/>
          </a:bodyPr>
          <a:lstStyle/>
          <a:p>
            <a:r>
              <a:rPr lang="zh-CN" altLang="en-US" sz="2665" b="1" dirty="0">
                <a:solidFill>
                  <a:schemeClr val="tx1"/>
                </a:solidFill>
                <a:latin typeface="黑体" panose="02010609060101010101" pitchFamily="49" charset="-122"/>
                <a:ea typeface="黑体" panose="02010609060101010101" pitchFamily="49" charset="-122"/>
              </a:rPr>
              <a:t>（二）唯物辩证法是客观辩证法与主观辩证法的统一</a:t>
            </a:r>
          </a:p>
        </p:txBody>
      </p:sp>
      <p:sp>
        <p:nvSpPr>
          <p:cNvPr id="8198" name="矩形 706590"/>
          <p:cNvSpPr>
            <a:spLocks noChangeArrowheads="1"/>
          </p:cNvSpPr>
          <p:nvPr>
            <p:custDataLst>
              <p:tags r:id="rId4"/>
            </p:custDataLst>
          </p:nvPr>
        </p:nvSpPr>
        <p:spPr bwMode="auto">
          <a:xfrm>
            <a:off x="2503131" y="5230818"/>
            <a:ext cx="6212419" cy="501650"/>
          </a:xfrm>
          <a:prstGeom prst="rect">
            <a:avLst/>
          </a:prstGeom>
          <a:solidFill>
            <a:schemeClr val="accent2">
              <a:lumMod val="40000"/>
              <a:lumOff val="60000"/>
            </a:schemeClr>
          </a:solidFill>
          <a:ln w="12700">
            <a:solidFill>
              <a:srgbClr val="FF3300"/>
            </a:solidFill>
            <a:miter lim="800000"/>
          </a:ln>
        </p:spPr>
        <p:txBody>
          <a:bodyPr wrap="square">
            <a:spAutoFit/>
          </a:bodyPr>
          <a:lstStyle/>
          <a:p>
            <a:r>
              <a:rPr lang="zh-CN" altLang="en-US" sz="2665" b="1" dirty="0">
                <a:solidFill>
                  <a:schemeClr val="tx1"/>
                </a:solidFill>
                <a:latin typeface="黑体" panose="02010609060101010101" pitchFamily="49" charset="-122"/>
                <a:ea typeface="黑体" panose="02010609060101010101" pitchFamily="49" charset="-122"/>
              </a:rPr>
              <a:t>（三）唯物辩证法是科学的认识方法</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3774830"/>
            <a:ext cx="12192000" cy="2701601"/>
            <a:chOff x="-1" y="2460123"/>
            <a:chExt cx="12192000" cy="2746981"/>
          </a:xfrm>
        </p:grpSpPr>
        <p:sp>
          <p:nvSpPr>
            <p:cNvPr id="12" name="矩形: 圆顶角 11"/>
            <p:cNvSpPr/>
            <p:nvPr/>
          </p:nvSpPr>
          <p:spPr>
            <a:xfrm flipH="1">
              <a:off x="-1" y="2516463"/>
              <a:ext cx="12191999" cy="2634303"/>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3" name="矩形: 圆顶角 12"/>
            <p:cNvSpPr/>
            <p:nvPr/>
          </p:nvSpPr>
          <p:spPr>
            <a:xfrm flipH="1">
              <a:off x="0" y="2460123"/>
              <a:ext cx="12191999" cy="29749"/>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4" name="矩形: 圆顶角 13"/>
            <p:cNvSpPr/>
            <p:nvPr/>
          </p:nvSpPr>
          <p:spPr>
            <a:xfrm>
              <a:off x="0" y="5177356"/>
              <a:ext cx="12191999" cy="29748"/>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2" name="işlídê"/>
          <p:cNvSpPr/>
          <p:nvPr/>
        </p:nvSpPr>
        <p:spPr>
          <a:xfrm>
            <a:off x="815194" y="1453059"/>
            <a:ext cx="4888523" cy="4505284"/>
          </a:xfrm>
          <a:prstGeom prst="rect">
            <a:avLst/>
          </a:prstGeom>
          <a:solidFill>
            <a:schemeClr val="bg1"/>
          </a:solidFill>
          <a:ln>
            <a:gradFill flip="none" rotWithShape="1">
              <a:gsLst>
                <a:gs pos="0">
                  <a:srgbClr val="CCB374"/>
                </a:gs>
                <a:gs pos="22000">
                  <a:schemeClr val="bg1">
                    <a:alpha val="39000"/>
                  </a:schemeClr>
                </a:gs>
                <a:gs pos="100000">
                  <a:schemeClr val="bg1">
                    <a:alpha val="31000"/>
                  </a:schemeClr>
                </a:gs>
                <a:gs pos="66000">
                  <a:srgbClr val="8C8550"/>
                </a:gs>
              </a:gsLst>
              <a:lin ang="2700000" scaled="1"/>
              <a:tileRect/>
            </a:gradFill>
          </a:ln>
          <a:effectLst>
            <a:outerShdw blurRad="508000" dist="127000" dir="42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113247" y="1848943"/>
            <a:ext cx="4292417" cy="3713517"/>
          </a:xfrm>
          <a:prstGeom prst="rect">
            <a:avLst/>
          </a:prstGeom>
          <a:noFill/>
        </p:spPr>
        <p:txBody>
          <a:bodyPr wrap="square" rtlCol="0">
            <a:spAutoFit/>
          </a:bodyPr>
          <a:lstStyle/>
          <a:p>
            <a:pPr indent="504190">
              <a:lnSpc>
                <a:spcPct val="150000"/>
              </a:lnSpc>
            </a:pPr>
            <a:r>
              <a:rPr lang="zh-CN" altLang="en-US" sz="2000" b="1" dirty="0">
                <a:solidFill>
                  <a:schemeClr val="tx1">
                    <a:lumMod val="85000"/>
                    <a:lumOff val="15000"/>
                  </a:schemeClr>
                </a:solidFill>
                <a:latin typeface="楷体" panose="02010609060101010101" pitchFamily="49" charset="-122"/>
                <a:ea typeface="楷体" panose="02010609060101010101" pitchFamily="49" charset="-122"/>
              </a:rPr>
              <a:t>范畴（</a:t>
            </a:r>
            <a:r>
              <a:rPr lang="en-GB" altLang="zh-CN" sz="2000" b="1" dirty="0">
                <a:solidFill>
                  <a:schemeClr val="tx1">
                    <a:lumMod val="85000"/>
                    <a:lumOff val="15000"/>
                  </a:schemeClr>
                </a:solidFill>
                <a:latin typeface="楷体" panose="02010609060101010101" pitchFamily="49" charset="-122"/>
                <a:ea typeface="楷体" panose="02010609060101010101" pitchFamily="49" charset="-122"/>
              </a:rPr>
              <a:t>category</a:t>
            </a:r>
            <a:r>
              <a:rPr lang="zh-CN" altLang="en-US" sz="2000" b="1" dirty="0">
                <a:solidFill>
                  <a:schemeClr val="tx1">
                    <a:lumMod val="85000"/>
                    <a:lumOff val="15000"/>
                  </a:schemeClr>
                </a:solidFill>
                <a:latin typeface="楷体" panose="02010609060101010101" pitchFamily="49" charset="-122"/>
                <a:ea typeface="楷体" panose="02010609060101010101" pitchFamily="49" charset="-122"/>
              </a:rPr>
              <a:t>）一词来源于古希腊，原为法律用语，意为告发、控告等，由于它具有“追究责任”或“归责”的含义，所以也有“归类”的内涵，亚里士多德将其运用到哲学上，用以分析句子的表达形式，对事物进行适当的归类，表明事物的性状、特征、属性、作用等特性。</a:t>
            </a:r>
          </a:p>
        </p:txBody>
      </p:sp>
      <p:sp>
        <p:nvSpPr>
          <p:cNvPr id="5" name="文本框 4"/>
          <p:cNvSpPr txBox="1"/>
          <p:nvPr/>
        </p:nvSpPr>
        <p:spPr>
          <a:xfrm>
            <a:off x="6168778" y="5525590"/>
            <a:ext cx="2383986" cy="276999"/>
          </a:xfrm>
          <a:prstGeom prst="rect">
            <a:avLst/>
          </a:prstGeom>
        </p:spPr>
        <p:txBody>
          <a:bodyPr wrap="none">
            <a:spAutoFit/>
          </a:bodyPr>
          <a:lstStyle>
            <a:defPPr>
              <a:defRPr lang="zh-CN"/>
            </a:defPPr>
            <a:lvl1pPr algn="ctr">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dirty="0">
                <a:solidFill>
                  <a:prstClr val="black">
                    <a:lumMod val="50000"/>
                    <a:lumOff val="50000"/>
                  </a:prstClr>
                </a:solidFill>
              </a:rPr>
              <a:t>亚里士多德：</a:t>
            </a:r>
            <a:r>
              <a:rPr lang="en-US" altLang="zh-CN" dirty="0">
                <a:solidFill>
                  <a:prstClr val="black">
                    <a:lumMod val="50000"/>
                    <a:lumOff val="50000"/>
                  </a:prstClr>
                </a:solidFill>
              </a:rPr>
              <a:t>《</a:t>
            </a:r>
            <a:r>
              <a:rPr lang="zh-CN" altLang="en-US" dirty="0">
                <a:solidFill>
                  <a:prstClr val="black">
                    <a:lumMod val="50000"/>
                    <a:lumOff val="50000"/>
                  </a:prstClr>
                </a:solidFill>
              </a:rPr>
              <a:t>范畴篇 解释篇</a:t>
            </a:r>
            <a:r>
              <a:rPr lang="en-US" altLang="zh-CN" dirty="0">
                <a:solidFill>
                  <a:prstClr val="black">
                    <a:lumMod val="50000"/>
                    <a:lumOff val="50000"/>
                  </a:prstClr>
                </a:solidFill>
              </a:rPr>
              <a:t>》</a:t>
            </a:r>
            <a:endParaRPr lang="zh-CN" altLang="en-US" dirty="0">
              <a:solidFill>
                <a:prstClr val="black">
                  <a:lumMod val="50000"/>
                  <a:lumOff val="50000"/>
                </a:prstClr>
              </a:solidFill>
            </a:endParaRPr>
          </a:p>
        </p:txBody>
      </p:sp>
      <p:pic>
        <p:nvPicPr>
          <p:cNvPr id="1026" name="Picture 2" descr="范畴篇解释篇"/>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1971" y="1820135"/>
            <a:ext cx="2397600" cy="3600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2" name="表格 5"/>
          <p:cNvGraphicFramePr>
            <a:graphicFrameLocks noGrp="1"/>
          </p:cNvGraphicFramePr>
          <p:nvPr>
            <p:custDataLst>
              <p:tags r:id="rId1"/>
            </p:custDataLst>
          </p:nvPr>
        </p:nvGraphicFramePr>
        <p:xfrm>
          <a:off x="8920821" y="1791335"/>
          <a:ext cx="2673302" cy="3657600"/>
        </p:xfrm>
        <a:graphic>
          <a:graphicData uri="http://schemas.openxmlformats.org/drawingml/2006/table">
            <a:tbl>
              <a:tblPr firstRow="1" bandRow="1">
                <a:tableStyleId>{D27102A9-8310-4765-A935-A1911B00CA55}</a:tableStyleId>
              </a:tblPr>
              <a:tblGrid>
                <a:gridCol w="1336651">
                  <a:extLst>
                    <a:ext uri="{9D8B030D-6E8A-4147-A177-3AD203B41FA5}">
                      <a16:colId xmlns:a16="http://schemas.microsoft.com/office/drawing/2014/main" val="20000"/>
                    </a:ext>
                  </a:extLst>
                </a:gridCol>
                <a:gridCol w="1336651">
                  <a:extLst>
                    <a:ext uri="{9D8B030D-6E8A-4147-A177-3AD203B41FA5}">
                      <a16:colId xmlns:a16="http://schemas.microsoft.com/office/drawing/2014/main" val="20001"/>
                    </a:ext>
                  </a:extLst>
                </a:gridCol>
              </a:tblGrid>
              <a:tr h="363797">
                <a:tc>
                  <a:txBody>
                    <a:bodyPr/>
                    <a:lstStyle/>
                    <a:p>
                      <a:pPr algn="ctr"/>
                      <a:r>
                        <a:rPr lang="zh-CN" altLang="en-US" b="0" dirty="0"/>
                        <a:t>实体</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85125"/>
                      </a:solidFill>
                      <a:prstDash val="solid"/>
                      <a:round/>
                      <a:headEnd type="none" w="med" len="med"/>
                      <a:tailEnd type="none" w="med" len="med"/>
                    </a:lnT>
                    <a:lnB w="12700" cap="flat" cmpd="sng" algn="ctr">
                      <a:solidFill>
                        <a:srgbClr val="E1775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zh-CN" b="0" dirty="0"/>
                        <a:t>substance</a:t>
                      </a:r>
                      <a:endParaRPr lang="zh-CN" altLang="en-US"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85125"/>
                      </a:solidFill>
                      <a:prstDash val="solid"/>
                      <a:round/>
                      <a:headEnd type="none" w="med" len="med"/>
                      <a:tailEnd type="none" w="med" len="med"/>
                    </a:lnT>
                    <a:lnB w="12700" cap="flat" cmpd="sng" algn="ctr">
                      <a:solidFill>
                        <a:srgbClr val="E1775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63797">
                <a:tc>
                  <a:txBody>
                    <a:bodyPr/>
                    <a:lstStyle/>
                    <a:p>
                      <a:pPr algn="ctr"/>
                      <a:r>
                        <a:rPr lang="zh-CN" altLang="en-US" b="0" dirty="0"/>
                        <a:t>数量</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17751"/>
                      </a:solidFill>
                      <a:prstDash val="solid"/>
                      <a:round/>
                      <a:headEnd type="none" w="med" len="med"/>
                      <a:tailEnd type="none" w="med" len="med"/>
                    </a:lnT>
                    <a:lnB w="12700" cap="flat" cmpd="sng" algn="ctr">
                      <a:solidFill>
                        <a:srgbClr val="E17751"/>
                      </a:solidFill>
                      <a:prstDash val="solid"/>
                      <a:round/>
                      <a:headEnd type="none" w="med" len="med"/>
                      <a:tailEnd type="none" w="med" len="med"/>
                    </a:lnB>
                    <a:lnTlToBr w="12700" cmpd="sng">
                      <a:noFill/>
                      <a:prstDash val="solid"/>
                    </a:lnTlToBr>
                    <a:lnBlToTr w="12700" cmpd="sng">
                      <a:noFill/>
                      <a:prstDash val="solid"/>
                    </a:lnBlToTr>
                    <a:solidFill>
                      <a:srgbClr val="FFF4DE"/>
                    </a:solidFill>
                  </a:tcPr>
                </a:tc>
                <a:tc>
                  <a:txBody>
                    <a:bodyPr/>
                    <a:lstStyle/>
                    <a:p>
                      <a:pPr algn="l"/>
                      <a:r>
                        <a:rPr lang="en-US" altLang="zh-CN" b="0" dirty="0"/>
                        <a:t>quantity</a:t>
                      </a:r>
                      <a:endParaRPr lang="zh-CN" altLang="en-US"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17751"/>
                      </a:solidFill>
                      <a:prstDash val="solid"/>
                      <a:round/>
                      <a:headEnd type="none" w="med" len="med"/>
                      <a:tailEnd type="none" w="med" len="med"/>
                    </a:lnT>
                    <a:lnB w="12700" cap="flat" cmpd="sng" algn="ctr">
                      <a:solidFill>
                        <a:srgbClr val="E17751"/>
                      </a:solidFill>
                      <a:prstDash val="solid"/>
                      <a:round/>
                      <a:headEnd type="none" w="med" len="med"/>
                      <a:tailEnd type="none" w="med" len="med"/>
                    </a:lnB>
                    <a:lnTlToBr w="12700" cmpd="sng">
                      <a:noFill/>
                      <a:prstDash val="solid"/>
                    </a:lnTlToBr>
                    <a:lnBlToTr w="12700" cmpd="sng">
                      <a:noFill/>
                      <a:prstDash val="solid"/>
                    </a:lnBlToTr>
                    <a:solidFill>
                      <a:srgbClr val="FFF4DE"/>
                    </a:solidFill>
                  </a:tcPr>
                </a:tc>
                <a:extLst>
                  <a:ext uri="{0D108BD9-81ED-4DB2-BD59-A6C34878D82A}">
                    <a16:rowId xmlns:a16="http://schemas.microsoft.com/office/drawing/2014/main" val="10001"/>
                  </a:ext>
                </a:extLst>
              </a:tr>
              <a:tr h="363797">
                <a:tc>
                  <a:txBody>
                    <a:bodyPr/>
                    <a:lstStyle/>
                    <a:p>
                      <a:pPr algn="ctr"/>
                      <a:r>
                        <a:rPr lang="zh-CN" altLang="en-US" b="0" dirty="0"/>
                        <a:t>性质</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17751"/>
                      </a:solidFill>
                      <a:prstDash val="solid"/>
                      <a:round/>
                      <a:headEnd type="none" w="med" len="med"/>
                      <a:tailEnd type="none" w="med" len="med"/>
                    </a:lnT>
                    <a:lnB w="12700" cap="flat" cmpd="sng" algn="ctr">
                      <a:solidFill>
                        <a:srgbClr val="E1775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zh-CN" b="0" dirty="0"/>
                        <a:t>quality</a:t>
                      </a:r>
                      <a:endParaRPr lang="zh-CN" altLang="en-US"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17751"/>
                      </a:solidFill>
                      <a:prstDash val="solid"/>
                      <a:round/>
                      <a:headEnd type="none" w="med" len="med"/>
                      <a:tailEnd type="none" w="med" len="med"/>
                    </a:lnT>
                    <a:lnB w="12700" cap="flat" cmpd="sng" algn="ctr">
                      <a:solidFill>
                        <a:srgbClr val="E1775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63797">
                <a:tc>
                  <a:txBody>
                    <a:bodyPr/>
                    <a:lstStyle/>
                    <a:p>
                      <a:pPr algn="ctr"/>
                      <a:r>
                        <a:rPr lang="zh-CN" altLang="en-US" b="0" dirty="0"/>
                        <a:t>关系</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17751"/>
                      </a:solidFill>
                      <a:prstDash val="solid"/>
                      <a:round/>
                      <a:headEnd type="none" w="med" len="med"/>
                      <a:tailEnd type="none" w="med" len="med"/>
                    </a:lnT>
                    <a:lnB w="12700" cap="flat" cmpd="sng" algn="ctr">
                      <a:solidFill>
                        <a:srgbClr val="E17751"/>
                      </a:solidFill>
                      <a:prstDash val="solid"/>
                      <a:round/>
                      <a:headEnd type="none" w="med" len="med"/>
                      <a:tailEnd type="none" w="med" len="med"/>
                    </a:lnB>
                    <a:lnTlToBr w="12700" cmpd="sng">
                      <a:noFill/>
                      <a:prstDash val="solid"/>
                    </a:lnTlToBr>
                    <a:lnBlToTr w="12700" cmpd="sng">
                      <a:noFill/>
                      <a:prstDash val="solid"/>
                    </a:lnBlToTr>
                    <a:solidFill>
                      <a:srgbClr val="FFF4DE"/>
                    </a:solidFill>
                  </a:tcPr>
                </a:tc>
                <a:tc>
                  <a:txBody>
                    <a:bodyPr/>
                    <a:lstStyle/>
                    <a:p>
                      <a:pPr algn="l"/>
                      <a:r>
                        <a:rPr lang="en-US" altLang="zh-CN" b="0" dirty="0"/>
                        <a:t>relation</a:t>
                      </a:r>
                      <a:endParaRPr lang="zh-CN" altLang="en-US"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17751"/>
                      </a:solidFill>
                      <a:prstDash val="solid"/>
                      <a:round/>
                      <a:headEnd type="none" w="med" len="med"/>
                      <a:tailEnd type="none" w="med" len="med"/>
                    </a:lnT>
                    <a:lnB w="12700" cap="flat" cmpd="sng" algn="ctr">
                      <a:solidFill>
                        <a:srgbClr val="E17751"/>
                      </a:solidFill>
                      <a:prstDash val="solid"/>
                      <a:round/>
                      <a:headEnd type="none" w="med" len="med"/>
                      <a:tailEnd type="none" w="med" len="med"/>
                    </a:lnB>
                    <a:lnTlToBr w="12700" cmpd="sng">
                      <a:noFill/>
                      <a:prstDash val="solid"/>
                    </a:lnTlToBr>
                    <a:lnBlToTr w="12700" cmpd="sng">
                      <a:noFill/>
                      <a:prstDash val="solid"/>
                    </a:lnBlToTr>
                    <a:solidFill>
                      <a:srgbClr val="FFF4DE"/>
                    </a:solidFill>
                  </a:tcPr>
                </a:tc>
                <a:extLst>
                  <a:ext uri="{0D108BD9-81ED-4DB2-BD59-A6C34878D82A}">
                    <a16:rowId xmlns:a16="http://schemas.microsoft.com/office/drawing/2014/main" val="10003"/>
                  </a:ext>
                </a:extLst>
              </a:tr>
              <a:tr h="363797">
                <a:tc>
                  <a:txBody>
                    <a:bodyPr/>
                    <a:lstStyle/>
                    <a:p>
                      <a:pPr algn="ctr"/>
                      <a:r>
                        <a:rPr lang="zh-CN" altLang="en-US" b="0" dirty="0"/>
                        <a:t>地点</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17751"/>
                      </a:solidFill>
                      <a:prstDash val="solid"/>
                      <a:round/>
                      <a:headEnd type="none" w="med" len="med"/>
                      <a:tailEnd type="none" w="med" len="med"/>
                    </a:lnT>
                    <a:lnB w="12700" cap="flat" cmpd="sng" algn="ctr">
                      <a:solidFill>
                        <a:srgbClr val="E1775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zh-CN" b="0" dirty="0"/>
                        <a:t>place</a:t>
                      </a:r>
                      <a:endParaRPr lang="zh-CN" altLang="en-US"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17751"/>
                      </a:solidFill>
                      <a:prstDash val="solid"/>
                      <a:round/>
                      <a:headEnd type="none" w="med" len="med"/>
                      <a:tailEnd type="none" w="med" len="med"/>
                    </a:lnT>
                    <a:lnB w="12700" cap="flat" cmpd="sng" algn="ctr">
                      <a:solidFill>
                        <a:srgbClr val="E1775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63797">
                <a:tc>
                  <a:txBody>
                    <a:bodyPr/>
                    <a:lstStyle/>
                    <a:p>
                      <a:pPr algn="ctr"/>
                      <a:r>
                        <a:rPr lang="zh-CN" altLang="en-US" b="0" dirty="0"/>
                        <a:t>时间</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17751"/>
                      </a:solidFill>
                      <a:prstDash val="solid"/>
                      <a:round/>
                      <a:headEnd type="none" w="med" len="med"/>
                      <a:tailEnd type="none" w="med" len="med"/>
                    </a:lnT>
                    <a:lnB w="12700" cap="flat" cmpd="sng" algn="ctr">
                      <a:solidFill>
                        <a:srgbClr val="E17751"/>
                      </a:solidFill>
                      <a:prstDash val="solid"/>
                      <a:round/>
                      <a:headEnd type="none" w="med" len="med"/>
                      <a:tailEnd type="none" w="med" len="med"/>
                    </a:lnB>
                    <a:lnTlToBr w="12700" cmpd="sng">
                      <a:noFill/>
                      <a:prstDash val="solid"/>
                    </a:lnTlToBr>
                    <a:lnBlToTr w="12700" cmpd="sng">
                      <a:noFill/>
                      <a:prstDash val="solid"/>
                    </a:lnBlToTr>
                    <a:solidFill>
                      <a:srgbClr val="FFF4DE"/>
                    </a:solidFill>
                  </a:tcPr>
                </a:tc>
                <a:tc>
                  <a:txBody>
                    <a:bodyPr/>
                    <a:lstStyle/>
                    <a:p>
                      <a:pPr algn="l"/>
                      <a:r>
                        <a:rPr lang="en-US" altLang="zh-CN" b="0" dirty="0"/>
                        <a:t>time</a:t>
                      </a:r>
                      <a:endParaRPr lang="zh-CN" altLang="en-US"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17751"/>
                      </a:solidFill>
                      <a:prstDash val="solid"/>
                      <a:round/>
                      <a:headEnd type="none" w="med" len="med"/>
                      <a:tailEnd type="none" w="med" len="med"/>
                    </a:lnT>
                    <a:lnB w="12700" cap="flat" cmpd="sng" algn="ctr">
                      <a:solidFill>
                        <a:srgbClr val="E17751"/>
                      </a:solidFill>
                      <a:prstDash val="solid"/>
                      <a:round/>
                      <a:headEnd type="none" w="med" len="med"/>
                      <a:tailEnd type="none" w="med" len="med"/>
                    </a:lnB>
                    <a:lnTlToBr w="12700" cmpd="sng">
                      <a:noFill/>
                      <a:prstDash val="solid"/>
                    </a:lnTlToBr>
                    <a:lnBlToTr w="12700" cmpd="sng">
                      <a:noFill/>
                      <a:prstDash val="solid"/>
                    </a:lnBlToTr>
                    <a:solidFill>
                      <a:srgbClr val="FFF4DE"/>
                    </a:solidFill>
                  </a:tcPr>
                </a:tc>
                <a:extLst>
                  <a:ext uri="{0D108BD9-81ED-4DB2-BD59-A6C34878D82A}">
                    <a16:rowId xmlns:a16="http://schemas.microsoft.com/office/drawing/2014/main" val="10005"/>
                  </a:ext>
                </a:extLst>
              </a:tr>
              <a:tr h="363797">
                <a:tc>
                  <a:txBody>
                    <a:bodyPr/>
                    <a:lstStyle/>
                    <a:p>
                      <a:pPr algn="ctr"/>
                      <a:r>
                        <a:rPr lang="zh-CN" altLang="en-US" b="0" dirty="0"/>
                        <a:t>姿态</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17751"/>
                      </a:solidFill>
                      <a:prstDash val="solid"/>
                      <a:round/>
                      <a:headEnd type="none" w="med" len="med"/>
                      <a:tailEnd type="none" w="med" len="med"/>
                    </a:lnT>
                    <a:lnB w="12700" cap="flat" cmpd="sng" algn="ctr">
                      <a:solidFill>
                        <a:srgbClr val="E1775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zh-CN" b="0" dirty="0"/>
                        <a:t>position</a:t>
                      </a:r>
                      <a:endParaRPr lang="zh-CN" altLang="en-US"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17751"/>
                      </a:solidFill>
                      <a:prstDash val="solid"/>
                      <a:round/>
                      <a:headEnd type="none" w="med" len="med"/>
                      <a:tailEnd type="none" w="med" len="med"/>
                    </a:lnT>
                    <a:lnB w="12700" cap="flat" cmpd="sng" algn="ctr">
                      <a:solidFill>
                        <a:srgbClr val="E1775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63797">
                <a:tc>
                  <a:txBody>
                    <a:bodyPr/>
                    <a:lstStyle/>
                    <a:p>
                      <a:pPr algn="ctr"/>
                      <a:r>
                        <a:rPr lang="zh-CN" altLang="en-US" b="0" dirty="0"/>
                        <a:t>状态</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17751"/>
                      </a:solidFill>
                      <a:prstDash val="solid"/>
                      <a:round/>
                      <a:headEnd type="none" w="med" len="med"/>
                      <a:tailEnd type="none" w="med" len="med"/>
                    </a:lnT>
                    <a:lnB w="12700" cap="flat" cmpd="sng" algn="ctr">
                      <a:solidFill>
                        <a:srgbClr val="E17751"/>
                      </a:solidFill>
                      <a:prstDash val="solid"/>
                      <a:round/>
                      <a:headEnd type="none" w="med" len="med"/>
                      <a:tailEnd type="none" w="med" len="med"/>
                    </a:lnB>
                    <a:lnTlToBr w="12700" cmpd="sng">
                      <a:noFill/>
                      <a:prstDash val="solid"/>
                    </a:lnTlToBr>
                    <a:lnBlToTr w="12700" cmpd="sng">
                      <a:noFill/>
                      <a:prstDash val="solid"/>
                    </a:lnBlToTr>
                    <a:solidFill>
                      <a:srgbClr val="FFF4DE"/>
                    </a:solidFill>
                  </a:tcPr>
                </a:tc>
                <a:tc>
                  <a:txBody>
                    <a:bodyPr/>
                    <a:lstStyle/>
                    <a:p>
                      <a:pPr algn="l"/>
                      <a:r>
                        <a:rPr lang="en-US" altLang="zh-CN" b="0" dirty="0"/>
                        <a:t>state</a:t>
                      </a:r>
                      <a:endParaRPr lang="zh-CN" altLang="en-US"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17751"/>
                      </a:solidFill>
                      <a:prstDash val="solid"/>
                      <a:round/>
                      <a:headEnd type="none" w="med" len="med"/>
                      <a:tailEnd type="none" w="med" len="med"/>
                    </a:lnT>
                    <a:lnB w="12700" cap="flat" cmpd="sng" algn="ctr">
                      <a:solidFill>
                        <a:srgbClr val="E17751"/>
                      </a:solidFill>
                      <a:prstDash val="solid"/>
                      <a:round/>
                      <a:headEnd type="none" w="med" len="med"/>
                      <a:tailEnd type="none" w="med" len="med"/>
                    </a:lnB>
                    <a:lnTlToBr w="12700" cmpd="sng">
                      <a:noFill/>
                      <a:prstDash val="solid"/>
                    </a:lnTlToBr>
                    <a:lnBlToTr w="12700" cmpd="sng">
                      <a:noFill/>
                      <a:prstDash val="solid"/>
                    </a:lnBlToTr>
                    <a:solidFill>
                      <a:srgbClr val="FFF4DE"/>
                    </a:solidFill>
                  </a:tcPr>
                </a:tc>
                <a:extLst>
                  <a:ext uri="{0D108BD9-81ED-4DB2-BD59-A6C34878D82A}">
                    <a16:rowId xmlns:a16="http://schemas.microsoft.com/office/drawing/2014/main" val="10007"/>
                  </a:ext>
                </a:extLst>
              </a:tr>
              <a:tr h="363797">
                <a:tc>
                  <a:txBody>
                    <a:bodyPr/>
                    <a:lstStyle/>
                    <a:p>
                      <a:pPr algn="ctr"/>
                      <a:r>
                        <a:rPr lang="zh-CN" altLang="en-US" b="0" dirty="0"/>
                        <a:t>活动</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17751"/>
                      </a:solidFill>
                      <a:prstDash val="solid"/>
                      <a:round/>
                      <a:headEnd type="none" w="med" len="med"/>
                      <a:tailEnd type="none" w="med" len="med"/>
                    </a:lnT>
                    <a:lnB w="12700" cap="flat" cmpd="sng" algn="ctr">
                      <a:solidFill>
                        <a:srgbClr val="E1775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zh-CN" b="0" dirty="0"/>
                        <a:t>action</a:t>
                      </a:r>
                      <a:endParaRPr lang="zh-CN" altLang="en-US"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17751"/>
                      </a:solidFill>
                      <a:prstDash val="solid"/>
                      <a:round/>
                      <a:headEnd type="none" w="med" len="med"/>
                      <a:tailEnd type="none" w="med" len="med"/>
                    </a:lnT>
                    <a:lnB w="12700" cap="flat" cmpd="sng" algn="ctr">
                      <a:solidFill>
                        <a:srgbClr val="E1775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363797">
                <a:tc>
                  <a:txBody>
                    <a:bodyPr/>
                    <a:lstStyle/>
                    <a:p>
                      <a:pPr algn="ctr"/>
                      <a:r>
                        <a:rPr lang="zh-CN" altLang="en-US" b="0" dirty="0"/>
                        <a:t>遭受</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17751"/>
                      </a:solidFill>
                      <a:prstDash val="solid"/>
                      <a:round/>
                      <a:headEnd type="none" w="med" len="med"/>
                      <a:tailEnd type="none" w="med" len="med"/>
                    </a:lnT>
                    <a:lnB w="12700" cap="flat" cmpd="sng" algn="ctr">
                      <a:solidFill>
                        <a:srgbClr val="985125"/>
                      </a:solidFill>
                      <a:prstDash val="solid"/>
                      <a:round/>
                      <a:headEnd type="none" w="med" len="med"/>
                      <a:tailEnd type="none" w="med" len="med"/>
                    </a:lnB>
                    <a:lnTlToBr w="12700" cmpd="sng">
                      <a:noFill/>
                      <a:prstDash val="solid"/>
                    </a:lnTlToBr>
                    <a:lnBlToTr w="12700" cmpd="sng">
                      <a:noFill/>
                      <a:prstDash val="solid"/>
                    </a:lnBlToTr>
                    <a:solidFill>
                      <a:srgbClr val="FFF4DE"/>
                    </a:solidFill>
                  </a:tcPr>
                </a:tc>
                <a:tc>
                  <a:txBody>
                    <a:bodyPr/>
                    <a:lstStyle/>
                    <a:p>
                      <a:pPr algn="l"/>
                      <a:r>
                        <a:rPr lang="en-US" altLang="zh-CN" b="0" dirty="0"/>
                        <a:t>affection</a:t>
                      </a:r>
                      <a:endParaRPr lang="zh-CN" altLang="en-US"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17751"/>
                      </a:solidFill>
                      <a:prstDash val="solid"/>
                      <a:round/>
                      <a:headEnd type="none" w="med" len="med"/>
                      <a:tailEnd type="none" w="med" len="med"/>
                    </a:lnT>
                    <a:lnB w="12700" cap="flat" cmpd="sng" algn="ctr">
                      <a:solidFill>
                        <a:srgbClr val="985125"/>
                      </a:solidFill>
                      <a:prstDash val="solid"/>
                      <a:round/>
                      <a:headEnd type="none" w="med" len="med"/>
                      <a:tailEnd type="none" w="med" len="med"/>
                    </a:lnB>
                    <a:lnTlToBr w="12700" cmpd="sng">
                      <a:noFill/>
                      <a:prstDash val="solid"/>
                    </a:lnTlToBr>
                    <a:lnBlToTr w="12700" cmpd="sng">
                      <a:noFill/>
                      <a:prstDash val="solid"/>
                    </a:lnBlToTr>
                    <a:solidFill>
                      <a:srgbClr val="FFF4DE"/>
                    </a:solidFill>
                  </a:tcPr>
                </a:tc>
                <a:extLst>
                  <a:ext uri="{0D108BD9-81ED-4DB2-BD59-A6C34878D82A}">
                    <a16:rowId xmlns:a16="http://schemas.microsoft.com/office/drawing/2014/main" val="10009"/>
                  </a:ext>
                </a:extLst>
              </a:tr>
            </a:tbl>
          </a:graphicData>
        </a:graphic>
      </p:graphicFrame>
      <p:sp>
        <p:nvSpPr>
          <p:cNvPr id="23" name="文本框 22"/>
          <p:cNvSpPr txBox="1"/>
          <p:nvPr/>
        </p:nvSpPr>
        <p:spPr>
          <a:xfrm>
            <a:off x="9395698" y="5525590"/>
            <a:ext cx="1723549" cy="276999"/>
          </a:xfrm>
          <a:prstGeom prst="rect">
            <a:avLst/>
          </a:prstGeom>
        </p:spPr>
        <p:txBody>
          <a:bodyPr wrap="none">
            <a:spAutoFit/>
          </a:bodyPr>
          <a:lstStyle>
            <a:defPPr>
              <a:defRPr lang="zh-CN"/>
            </a:defPPr>
            <a:lvl1pPr algn="ctr">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dirty="0">
                <a:solidFill>
                  <a:prstClr val="black">
                    <a:lumMod val="50000"/>
                    <a:lumOff val="50000"/>
                  </a:prstClr>
                </a:solidFill>
              </a:rPr>
              <a:t>亚里士多德的十类范畴</a:t>
            </a:r>
          </a:p>
        </p:txBody>
      </p:sp>
      <p:grpSp>
        <p:nvGrpSpPr>
          <p:cNvPr id="24" name="组合 23"/>
          <p:cNvGrpSpPr/>
          <p:nvPr/>
        </p:nvGrpSpPr>
        <p:grpSpPr>
          <a:xfrm>
            <a:off x="4983630" y="720000"/>
            <a:ext cx="2224741" cy="400110"/>
            <a:chOff x="1131850" y="3079821"/>
            <a:chExt cx="2224741" cy="400110"/>
          </a:xfrm>
        </p:grpSpPr>
        <p:sp>
          <p:nvSpPr>
            <p:cNvPr id="25" name="文本框 24"/>
            <p:cNvSpPr txBox="1"/>
            <p:nvPr/>
          </p:nvSpPr>
          <p:spPr>
            <a:xfrm>
              <a:off x="1383665" y="3079821"/>
              <a:ext cx="1972926" cy="400110"/>
            </a:xfrm>
            <a:prstGeom prst="rect">
              <a:avLst/>
            </a:prstGeom>
            <a:noFill/>
          </p:spPr>
          <p:txBody>
            <a:bodyPr wrap="square" rtlCol="0">
              <a:spAutoFit/>
            </a:bodyPr>
            <a:lstStyle/>
            <a:p>
              <a:r>
                <a:rPr kumimoji="1"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“范畴”的由来</a:t>
              </a:r>
            </a:p>
          </p:txBody>
        </p:sp>
        <p:grpSp>
          <p:nvGrpSpPr>
            <p:cNvPr id="26" name="组合 25"/>
            <p:cNvGrpSpPr/>
            <p:nvPr/>
          </p:nvGrpSpPr>
          <p:grpSpPr>
            <a:xfrm>
              <a:off x="1131850" y="3158981"/>
              <a:ext cx="263338" cy="243183"/>
              <a:chOff x="1164218" y="3158981"/>
              <a:chExt cx="263338" cy="243183"/>
            </a:xfrm>
          </p:grpSpPr>
          <p:grpSp>
            <p:nvGrpSpPr>
              <p:cNvPr id="27" name="组合 26"/>
              <p:cNvGrpSpPr/>
              <p:nvPr/>
            </p:nvGrpSpPr>
            <p:grpSpPr>
              <a:xfrm>
                <a:off x="1164220" y="3158981"/>
                <a:ext cx="263336" cy="240802"/>
                <a:chOff x="1164220" y="3158981"/>
                <a:chExt cx="263336" cy="240802"/>
              </a:xfrm>
            </p:grpSpPr>
            <p:sp>
              <p:nvSpPr>
                <p:cNvPr id="29" name="平行四边形 28"/>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直角三角形 29"/>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平行四边形 30"/>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直角三角形 27"/>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图片 2"/>
          <p:cNvPicPr>
            <a:picLocks noChangeAspect="1" noChangeArrowheads="1"/>
          </p:cNvPicPr>
          <p:nvPr/>
        </p:nvPicPr>
        <p:blipFill>
          <a:blip r:embed="rId2"/>
          <a:srcRect/>
          <a:stretch>
            <a:fillRect/>
          </a:stretch>
        </p:blipFill>
        <p:spPr bwMode="auto">
          <a:xfrm>
            <a:off x="9334524" y="571480"/>
            <a:ext cx="2393073" cy="3143272"/>
          </a:xfrm>
          <a:prstGeom prst="rect">
            <a:avLst/>
          </a:prstGeom>
          <a:noFill/>
          <a:ln w="9525">
            <a:noFill/>
            <a:miter lim="800000"/>
            <a:headEnd/>
            <a:tailEnd/>
          </a:ln>
        </p:spPr>
      </p:pic>
      <p:sp>
        <p:nvSpPr>
          <p:cNvPr id="56325" name="圆角矩形标注 7"/>
          <p:cNvSpPr>
            <a:spLocks noChangeArrowheads="1"/>
          </p:cNvSpPr>
          <p:nvPr/>
        </p:nvSpPr>
        <p:spPr bwMode="auto">
          <a:xfrm>
            <a:off x="476211" y="1047733"/>
            <a:ext cx="8096307" cy="2714644"/>
          </a:xfrm>
          <a:prstGeom prst="wedgeRoundRectCallout">
            <a:avLst>
              <a:gd name="adj1" fmla="val 58250"/>
              <a:gd name="adj2" fmla="val 3702"/>
              <a:gd name="adj3" fmla="val 16667"/>
            </a:avLst>
          </a:prstGeom>
          <a:solidFill>
            <a:schemeClr val="accent2">
              <a:lumMod val="20000"/>
              <a:lumOff val="80000"/>
            </a:schemeClr>
          </a:solidFill>
          <a:ln w="76200">
            <a:solidFill>
              <a:schemeClr val="accent2"/>
            </a:solidFill>
            <a:round/>
          </a:ln>
        </p:spPr>
        <p:txBody>
          <a:bodyPr/>
          <a:lstStyle/>
          <a:p>
            <a:r>
              <a:rPr lang="en-US" altLang="zh-CN" sz="3200" b="1" dirty="0">
                <a:solidFill>
                  <a:srgbClr val="CC3300"/>
                </a:solidFill>
                <a:ea typeface="华文新魏" panose="02010800040101010101" pitchFamily="2" charset="-122"/>
              </a:rPr>
              <a:t>   </a:t>
            </a:r>
            <a:r>
              <a:rPr lang="zh-CN" altLang="en-US" sz="2600" b="1" dirty="0">
                <a:solidFill>
                  <a:schemeClr val="tx1"/>
                </a:solidFill>
                <a:latin typeface="楷体" panose="02010609060101010101" pitchFamily="49" charset="-122"/>
                <a:ea typeface="楷体" panose="02010609060101010101" pitchFamily="49" charset="-122"/>
              </a:rPr>
              <a:t>辩证法在对现存事物的肯定的理解中同时包含对现存事物的否定的理解，即对现存事物的必然灭亡的理解;辩证法对每一种既成的形式都是从不断的运动中，因而也是从它的暂时性方面去理解；辩证法不崇拜任何东西，按其本质来说，它是批判的和革命的。</a:t>
            </a:r>
          </a:p>
        </p:txBody>
      </p:sp>
      <p:sp>
        <p:nvSpPr>
          <p:cNvPr id="6" name="矩形 706594"/>
          <p:cNvSpPr>
            <a:spLocks noChangeArrowheads="1"/>
          </p:cNvSpPr>
          <p:nvPr/>
        </p:nvSpPr>
        <p:spPr bwMode="auto">
          <a:xfrm>
            <a:off x="476211" y="380979"/>
            <a:ext cx="8235969" cy="604520"/>
          </a:xfrm>
          <a:prstGeom prst="rect">
            <a:avLst/>
          </a:prstGeom>
          <a:solidFill>
            <a:schemeClr val="accent2">
              <a:lumMod val="40000"/>
              <a:lumOff val="60000"/>
            </a:schemeClr>
          </a:solidFill>
          <a:ln w="12700">
            <a:solidFill>
              <a:srgbClr val="FF3300"/>
            </a:solidFill>
            <a:miter lim="800000"/>
          </a:ln>
        </p:spPr>
        <p:txBody>
          <a:bodyPr wrap="square">
            <a:spAutoFit/>
          </a:bodyPr>
          <a:lstStyle/>
          <a:p>
            <a:pPr>
              <a:lnSpc>
                <a:spcPct val="125000"/>
              </a:lnSpc>
            </a:pPr>
            <a:r>
              <a:rPr lang="zh-CN" altLang="en-US" sz="2665" b="1" dirty="0">
                <a:solidFill>
                  <a:schemeClr val="tx1"/>
                </a:solidFill>
                <a:latin typeface="黑体" panose="02010609060101010101" pitchFamily="49" charset="-122"/>
                <a:ea typeface="黑体" panose="02010609060101010101" pitchFamily="49" charset="-122"/>
              </a:rPr>
              <a:t>（一）唯物辩证法本质上是批判的和革命的</a:t>
            </a:r>
          </a:p>
        </p:txBody>
      </p:sp>
      <p:sp>
        <p:nvSpPr>
          <p:cNvPr id="7" name="圆角矩形标注 7"/>
          <p:cNvSpPr>
            <a:spLocks noChangeArrowheads="1"/>
          </p:cNvSpPr>
          <p:nvPr/>
        </p:nvSpPr>
        <p:spPr bwMode="auto">
          <a:xfrm>
            <a:off x="3714733" y="3905253"/>
            <a:ext cx="8001056" cy="2571768"/>
          </a:xfrm>
          <a:prstGeom prst="wedgeRoundRectCallout">
            <a:avLst>
              <a:gd name="adj1" fmla="val -60048"/>
              <a:gd name="adj2" fmla="val 7912"/>
              <a:gd name="adj3" fmla="val 16667"/>
            </a:avLst>
          </a:prstGeom>
          <a:solidFill>
            <a:schemeClr val="accent2">
              <a:lumMod val="20000"/>
              <a:lumOff val="80000"/>
            </a:schemeClr>
          </a:solidFill>
          <a:ln w="76200">
            <a:solidFill>
              <a:schemeClr val="accent2"/>
            </a:solidFill>
            <a:round/>
          </a:ln>
        </p:spPr>
        <p:txBody>
          <a:bodyPr/>
          <a:lstStyle/>
          <a:p>
            <a:r>
              <a:rPr lang="en-US" altLang="zh-CN" sz="3200" b="1" dirty="0">
                <a:solidFill>
                  <a:srgbClr val="CC3300"/>
                </a:solidFill>
                <a:ea typeface="华文新魏" panose="02010800040101010101" pitchFamily="2" charset="-122"/>
              </a:rPr>
              <a:t>   </a:t>
            </a:r>
            <a:r>
              <a:rPr lang="zh-CN" altLang="en-US" sz="2600" b="1" dirty="0">
                <a:solidFill>
                  <a:schemeClr val="tx1"/>
                </a:solidFill>
                <a:latin typeface="楷体" panose="02010609060101010101" pitchFamily="49" charset="-122"/>
                <a:ea typeface="楷体" panose="02010609060101010101" pitchFamily="49" charset="-122"/>
              </a:rPr>
              <a:t>不存在任何最终的东西、绝对的东西、神圣的东西；它指出所有一切事物的暂时性；在它面前，除了生成和灭亡的不断过程、无止境地由低级上升到高级的不断过程，什么都不存在。它本身就是这个过程在思维着的头脑中的反映。</a:t>
            </a:r>
          </a:p>
        </p:txBody>
      </p:sp>
      <p:pic>
        <p:nvPicPr>
          <p:cNvPr id="8" name="图片 706592" descr="8f7d47f3-e592-45af-a0c5-ee981032b721"/>
          <p:cNvPicPr>
            <a:picLocks noChangeAspect="1" noChangeArrowheads="1"/>
          </p:cNvPicPr>
          <p:nvPr/>
        </p:nvPicPr>
        <p:blipFill>
          <a:blip r:embed="rId3" cstate="print">
            <a:clrChange>
              <a:clrFrom>
                <a:srgbClr val="6B7047"/>
              </a:clrFrom>
              <a:clrTo>
                <a:srgbClr val="6B7047">
                  <a:alpha val="0"/>
                </a:srgbClr>
              </a:clrTo>
            </a:clrChange>
            <a:extLst>
              <a:ext uri="{28A0092B-C50C-407E-A947-70E740481C1C}">
                <a14:useLocalDpi xmlns:a14="http://schemas.microsoft.com/office/drawing/2010/main" val="0"/>
              </a:ext>
            </a:extLst>
          </a:blip>
          <a:srcRect/>
          <a:stretch>
            <a:fillRect/>
          </a:stretch>
        </p:blipFill>
        <p:spPr bwMode="auto">
          <a:xfrm>
            <a:off x="476212" y="3905255"/>
            <a:ext cx="2286015" cy="2664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标注 7"/>
          <p:cNvSpPr>
            <a:spLocks noChangeArrowheads="1"/>
          </p:cNvSpPr>
          <p:nvPr/>
        </p:nvSpPr>
        <p:spPr bwMode="auto">
          <a:xfrm>
            <a:off x="424899" y="1221475"/>
            <a:ext cx="6052104" cy="5117909"/>
          </a:xfrm>
          <a:prstGeom prst="wedgeRoundRectCallout">
            <a:avLst>
              <a:gd name="adj1" fmla="val 49516"/>
              <a:gd name="adj2" fmla="val -9473"/>
              <a:gd name="adj3" fmla="val 16667"/>
            </a:avLst>
          </a:prstGeom>
          <a:solidFill>
            <a:schemeClr val="accent2">
              <a:lumMod val="40000"/>
              <a:lumOff val="60000"/>
            </a:schemeClr>
          </a:solidFill>
        </p:spPr>
        <p:style>
          <a:lnRef idx="1">
            <a:schemeClr val="accent3"/>
          </a:lnRef>
          <a:fillRef idx="2">
            <a:schemeClr val="accent3"/>
          </a:fillRef>
          <a:effectRef idx="1">
            <a:schemeClr val="accent3"/>
          </a:effectRef>
          <a:fontRef idx="minor">
            <a:schemeClr val="dk1"/>
          </a:fontRef>
        </p:style>
        <p:txBody>
          <a:bodyPr/>
          <a:lstStyle>
            <a:lvl1pPr>
              <a:tabLst>
                <a:tab pos="355600" algn="l"/>
              </a:tabLst>
              <a:defRPr>
                <a:solidFill>
                  <a:schemeClr val="tx1"/>
                </a:solidFill>
                <a:latin typeface="Arial" panose="020B0604020202020204" pitchFamily="34" charset="0"/>
                <a:ea typeface="宋体" panose="02010600030101010101" pitchFamily="2" charset="-122"/>
              </a:defRPr>
            </a:lvl1pPr>
            <a:lvl2pPr>
              <a:tabLst>
                <a:tab pos="355600" algn="l"/>
              </a:tabLst>
              <a:defRPr>
                <a:solidFill>
                  <a:schemeClr val="tx1"/>
                </a:solidFill>
                <a:latin typeface="Arial" panose="020B0604020202020204" pitchFamily="34" charset="0"/>
                <a:ea typeface="宋体" panose="02010600030101010101" pitchFamily="2" charset="-122"/>
              </a:defRPr>
            </a:lvl2pPr>
            <a:lvl3pPr>
              <a:tabLst>
                <a:tab pos="355600" algn="l"/>
              </a:tabLst>
              <a:defRPr>
                <a:solidFill>
                  <a:schemeClr val="tx1"/>
                </a:solidFill>
                <a:latin typeface="Arial" panose="020B0604020202020204" pitchFamily="34" charset="0"/>
                <a:ea typeface="宋体" panose="02010600030101010101" pitchFamily="2" charset="-122"/>
              </a:defRPr>
            </a:lvl3pPr>
            <a:lvl4pPr>
              <a:tabLst>
                <a:tab pos="355600" algn="l"/>
              </a:tabLst>
              <a:defRPr>
                <a:solidFill>
                  <a:schemeClr val="tx1"/>
                </a:solidFill>
                <a:latin typeface="Arial" panose="020B0604020202020204" pitchFamily="34" charset="0"/>
                <a:ea typeface="宋体" panose="02010600030101010101" pitchFamily="2" charset="-122"/>
              </a:defRPr>
            </a:lvl4pPr>
            <a:lvl5pPr>
              <a:tabLst>
                <a:tab pos="355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tabLst>
                <a:tab pos="355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tabLst>
                <a:tab pos="355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tabLst>
                <a:tab pos="355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tabLst>
                <a:tab pos="355600" algn="l"/>
              </a:tabLst>
              <a:defRPr>
                <a:solidFill>
                  <a:schemeClr val="tx1"/>
                </a:solidFill>
                <a:latin typeface="Arial" panose="020B0604020202020204" pitchFamily="34" charset="0"/>
                <a:ea typeface="宋体" panose="02010600030101010101" pitchFamily="2" charset="-122"/>
              </a:defRPr>
            </a:lvl9pPr>
          </a:lstStyle>
          <a:p>
            <a:pPr>
              <a:lnSpc>
                <a:spcPct val="125000"/>
              </a:lnSpc>
              <a:spcBef>
                <a:spcPct val="20000"/>
              </a:spcBef>
            </a:pPr>
            <a:r>
              <a:rPr lang="zh-CN" altLang="en-US" sz="2800" b="1" dirty="0">
                <a:latin typeface="楷体" panose="02010609060101010101" pitchFamily="49" charset="-122"/>
                <a:ea typeface="楷体" panose="02010609060101010101" pitchFamily="49" charset="-122"/>
              </a:rPr>
              <a:t>辩证法是</a:t>
            </a:r>
            <a:r>
              <a:rPr lang="zh-CN" altLang="en-US" sz="2800" b="1" dirty="0">
                <a:solidFill>
                  <a:srgbClr val="C00000"/>
                </a:solidFill>
                <a:latin typeface="幼圆" panose="02010509060101010101" pitchFamily="49" charset="-122"/>
                <a:ea typeface="幼圆" panose="02010509060101010101" pitchFamily="49" charset="-122"/>
              </a:rPr>
              <a:t>客观世界本身固有的规律</a:t>
            </a:r>
            <a:r>
              <a:rPr lang="zh-CN" altLang="en-US" sz="2800" b="1" dirty="0">
                <a:latin typeface="幼圆" panose="02010509060101010101" pitchFamily="49" charset="-122"/>
                <a:ea typeface="幼圆" panose="02010509060101010101" pitchFamily="49" charset="-122"/>
              </a:rPr>
              <a:t>，</a:t>
            </a:r>
            <a:r>
              <a:rPr lang="zh-CN" altLang="en-US" sz="2800" b="1" dirty="0">
                <a:latin typeface="楷体" panose="02010609060101010101" pitchFamily="49" charset="-122"/>
                <a:ea typeface="楷体" panose="02010609060101010101" pitchFamily="49" charset="-122"/>
              </a:rPr>
              <a:t>而</a:t>
            </a:r>
            <a:r>
              <a:rPr lang="zh-CN" altLang="en-US" sz="2800" b="1" u="sng" dirty="0">
                <a:latin typeface="楷体" panose="02010609060101010101" pitchFamily="49" charset="-122"/>
                <a:ea typeface="楷体" panose="02010609060101010101" pitchFamily="49" charset="-122"/>
              </a:rPr>
              <a:t>思维中的辩证法是</a:t>
            </a:r>
            <a:r>
              <a:rPr lang="zh-CN" altLang="en-US" sz="2800" b="1" dirty="0">
                <a:latin typeface="楷体" panose="02010609060101010101" pitchFamily="49" charset="-122"/>
                <a:ea typeface="楷体" panose="02010609060101010101" pitchFamily="49" charset="-122"/>
              </a:rPr>
              <a:t>客观规律在人的头脑中的自觉反映。</a:t>
            </a:r>
          </a:p>
          <a:p>
            <a:pPr>
              <a:lnSpc>
                <a:spcPct val="125000"/>
              </a:lnSpc>
              <a:spcBef>
                <a:spcPct val="20000"/>
              </a:spcBef>
            </a:pPr>
            <a:r>
              <a:rPr lang="zh-CN" altLang="en-US" sz="2800" b="1" dirty="0">
                <a:latin typeface="楷体" panose="02010609060101010101" pitchFamily="49" charset="-122"/>
                <a:ea typeface="楷体" panose="02010609060101010101" pitchFamily="49" charset="-122"/>
              </a:rPr>
              <a:t>马恩指明</a:t>
            </a:r>
            <a:r>
              <a:rPr lang="zh-CN" altLang="en-US" sz="2800" b="1" dirty="0">
                <a:solidFill>
                  <a:srgbClr val="C00000"/>
                </a:solidFill>
                <a:latin typeface="幼圆" panose="02010509060101010101" pitchFamily="49" charset="-122"/>
                <a:ea typeface="幼圆" panose="02010509060101010101" pitchFamily="49" charset="-122"/>
              </a:rPr>
              <a:t>主观辩证法是客观辩证法的反映</a:t>
            </a:r>
            <a:r>
              <a:rPr lang="zh-CN" altLang="en-US" sz="2800" b="1" dirty="0">
                <a:latin typeface="楷体" panose="02010609060101010101" pitchFamily="49" charset="-122"/>
                <a:ea typeface="楷体" panose="02010609060101010101" pitchFamily="49" charset="-122"/>
              </a:rPr>
              <a:t>，证明了辩证法规律是来自客观现实，而不是来自主观精神或绝对观念，从而使辩证法的概念在</a:t>
            </a:r>
            <a:r>
              <a:rPr lang="zh-CN" altLang="en-US" sz="2800" b="1" dirty="0">
                <a:solidFill>
                  <a:srgbClr val="C00000"/>
                </a:solidFill>
                <a:latin typeface="幼圆" panose="02010509060101010101" pitchFamily="49" charset="-122"/>
                <a:ea typeface="幼圆" panose="02010509060101010101" pitchFamily="49" charset="-122"/>
              </a:rPr>
              <a:t>唯物主义的基础之上</a:t>
            </a:r>
            <a:r>
              <a:rPr lang="zh-CN" altLang="en-US" sz="2800" b="1" dirty="0">
                <a:latin typeface="楷体" panose="02010609060101010101" pitchFamily="49" charset="-122"/>
                <a:ea typeface="楷体" panose="02010609060101010101" pitchFamily="49" charset="-122"/>
              </a:rPr>
              <a:t>获得了</a:t>
            </a:r>
            <a:r>
              <a:rPr lang="zh-CN" altLang="en-US" sz="2800" b="1" dirty="0">
                <a:solidFill>
                  <a:srgbClr val="C00000"/>
                </a:solidFill>
                <a:latin typeface="幼圆" panose="02010509060101010101" pitchFamily="49" charset="-122"/>
                <a:ea typeface="幼圆" panose="02010509060101010101" pitchFamily="49" charset="-122"/>
              </a:rPr>
              <a:t>真实的科学内容</a:t>
            </a:r>
            <a:r>
              <a:rPr lang="zh-CN" altLang="en-US" sz="2800" b="1" dirty="0">
                <a:latin typeface="楷体" panose="02010609060101010101" pitchFamily="49" charset="-122"/>
                <a:ea typeface="楷体" panose="02010609060101010101" pitchFamily="49" charset="-122"/>
              </a:rPr>
              <a:t>。</a:t>
            </a:r>
          </a:p>
        </p:txBody>
      </p:sp>
      <p:sp>
        <p:nvSpPr>
          <p:cNvPr id="3" name="WordArt 7" descr="白色大理石"/>
          <p:cNvSpPr>
            <a:spLocks noChangeArrowheads="1" noChangeShapeType="1" noTextEdit="1"/>
          </p:cNvSpPr>
          <p:nvPr/>
        </p:nvSpPr>
        <p:spPr bwMode="auto">
          <a:xfrm>
            <a:off x="6609119" y="2229089"/>
            <a:ext cx="4621997" cy="575556"/>
          </a:xfrm>
          <a:prstGeom prst="rect">
            <a:avLst/>
          </a:prstGeom>
          <a:extLst>
            <a:ext uri="{91240B29-F687-4F45-9708-019B960494DF}">
              <a14:hiddenLine xmlns:a14="http://schemas.microsoft.com/office/drawing/2010/main" w="9525">
                <a:noFill/>
                <a:round/>
              </a14:hiddenLine>
            </a:ext>
          </a:extLst>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0000"/>
              </a:contourClr>
            </a:sp3d>
          </a:bodyPr>
          <a:lstStyle/>
          <a:p>
            <a:pPr algn="ctr"/>
            <a:r>
              <a:rPr lang="zh-CN" altLang="en-US" sz="4800" dirty="0">
                <a:solidFill>
                  <a:srgbClr val="FF0000"/>
                </a:solidFill>
                <a:latin typeface="宋体" panose="02010600030101010101" pitchFamily="2" charset="-122"/>
              </a:rPr>
              <a:t>世界处于什么状态？</a:t>
            </a:r>
          </a:p>
        </p:txBody>
      </p:sp>
      <p:sp>
        <p:nvSpPr>
          <p:cNvPr id="4" name="WordArt 8"/>
          <p:cNvSpPr>
            <a:spLocks noTextEdit="1"/>
          </p:cNvSpPr>
          <p:nvPr/>
        </p:nvSpPr>
        <p:spPr>
          <a:xfrm>
            <a:off x="6667504" y="3214687"/>
            <a:ext cx="4721464" cy="1248448"/>
          </a:xfrm>
          <a:prstGeom prst="rect">
            <a:avLst/>
          </a:prstGeom>
        </p:spPr>
        <p:txBody>
          <a:bodyPr wrap="none" fromWordArt="1">
            <a:prstTxWarp prst="textPlain">
              <a:avLst>
                <a:gd name="adj" fmla="val 50000"/>
              </a:avLst>
            </a:prstTxWarp>
            <a:normAutofit fontScale="90000" lnSpcReduction="20000"/>
            <a:scene3d>
              <a:camera prst="legacyObliqueRight">
                <a:rot lat="0" lon="0" rev="0"/>
              </a:camera>
              <a:lightRig rig="legacyHarsh3" dir="t"/>
            </a:scene3d>
            <a:sp3d extrusionH="100000" prstMaterial="legacyMatte">
              <a:extrusionClr>
                <a:srgbClr val="663300"/>
              </a:extrusionClr>
            </a:sp3d>
          </a:bodyPr>
          <a:lstStyle/>
          <a:p>
            <a:pPr algn="ctr"/>
            <a:r>
              <a:rPr lang="zh-CN" altLang="en-US" sz="4800" noProof="1">
                <a:solidFill>
                  <a:schemeClr val="accent2"/>
                </a:solidFill>
                <a:latin typeface="宋体" panose="02010600030101010101" pitchFamily="2" charset="-122"/>
              </a:rPr>
              <a:t>世界上万物万事是否发展、</a:t>
            </a:r>
          </a:p>
          <a:p>
            <a:pPr algn="ctr"/>
            <a:r>
              <a:rPr lang="zh-CN" altLang="en-US" sz="4800" noProof="1">
                <a:solidFill>
                  <a:schemeClr val="accent2"/>
                </a:solidFill>
                <a:latin typeface="宋体" panose="02010600030101010101" pitchFamily="2" charset="-122"/>
              </a:rPr>
              <a:t>如何发展、为何发展？</a:t>
            </a:r>
          </a:p>
        </p:txBody>
      </p:sp>
      <p:sp>
        <p:nvSpPr>
          <p:cNvPr id="7" name="矩形 764939"/>
          <p:cNvSpPr>
            <a:spLocks noChangeArrowheads="1"/>
          </p:cNvSpPr>
          <p:nvPr/>
        </p:nvSpPr>
        <p:spPr bwMode="auto">
          <a:xfrm>
            <a:off x="571461" y="357165"/>
            <a:ext cx="9793816" cy="706755"/>
          </a:xfrm>
          <a:prstGeom prst="rect">
            <a:avLst/>
          </a:prstGeom>
          <a:solidFill>
            <a:schemeClr val="accent2">
              <a:lumMod val="40000"/>
              <a:lumOff val="60000"/>
            </a:schemeClr>
          </a:solidFill>
          <a:ln w="12700">
            <a:solidFill>
              <a:srgbClr val="FF3300"/>
            </a:solidFill>
            <a:miter lim="800000"/>
          </a:ln>
        </p:spPr>
        <p:txBody>
          <a:bodyPr>
            <a:spAutoFit/>
          </a:bodyPr>
          <a:lstStyle/>
          <a:p>
            <a:pPr>
              <a:lnSpc>
                <a:spcPct val="125000"/>
              </a:lnSpc>
            </a:pPr>
            <a:r>
              <a:rPr lang="zh-CN" altLang="en-US" sz="3200" b="1" dirty="0">
                <a:solidFill>
                  <a:schemeClr val="tx1"/>
                </a:solidFill>
                <a:latin typeface="黑体" panose="02010609060101010101" pitchFamily="49" charset="-122"/>
                <a:ea typeface="黑体" panose="02010609060101010101" pitchFamily="49" charset="-122"/>
              </a:rPr>
              <a:t>（二）唯物辩证法是客观辩证法与主观辩证法的统一</a:t>
            </a:r>
          </a:p>
        </p:txBody>
      </p:sp>
      <p:sp>
        <p:nvSpPr>
          <p:cNvPr id="8" name="矩形 764961" descr="白色大理石"/>
          <p:cNvSpPr>
            <a:spLocks noChangeArrowheads="1" noChangeShapeType="1" noTextEdit="1"/>
          </p:cNvSpPr>
          <p:nvPr/>
        </p:nvSpPr>
        <p:spPr bwMode="auto">
          <a:xfrm>
            <a:off x="6477003" y="4929197"/>
            <a:ext cx="5143536" cy="500067"/>
          </a:xfrm>
          <a:prstGeom prst="rect">
            <a:avLst/>
          </a:prstGeom>
          <a:extLst>
            <a:ext uri="{91240B29-F687-4F45-9708-019B960494DF}">
              <a14:hiddenLine xmlns:a14="http://schemas.microsoft.com/office/drawing/2010/main" w="9525">
                <a:noFill/>
                <a:round/>
              </a14:hiddenLine>
            </a:ext>
          </a:extLst>
        </p:spPr>
        <p:txBody>
          <a:bodyPr wrap="none" fromWordArt="1">
            <a:prstTxWarp prst="textPlain">
              <a:avLst>
                <a:gd name="adj" fmla="val 50176"/>
              </a:avLst>
            </a:prstTxWarp>
            <a:scene3d>
              <a:camera prst="legacyObliqueRight"/>
              <a:lightRig rig="legacyHarsh3" dir="t"/>
            </a:scene3d>
            <a:sp3d extrusionH="100000" prstMaterial="legacyMatte">
              <a:extrusionClr>
                <a:srgbClr val="663300"/>
              </a:extrusionClr>
            </a:sp3d>
          </a:bodyPr>
          <a:lstStyle/>
          <a:p>
            <a:pPr algn="ctr"/>
            <a:r>
              <a:rPr lang="zh-CN" altLang="en-US" sz="4800" i="1" dirty="0">
                <a:blipFill dpi="0" rotWithShape="0">
                  <a:blip r:embed="rId2"/>
                  <a:srcRect/>
                  <a:tile tx="0" ty="0" sx="100000" sy="100000" flip="none" algn="tl"/>
                </a:blipFill>
                <a:latin typeface="宋体" panose="02010600030101010101" pitchFamily="2" charset="-122"/>
                <a:ea typeface="宋体" panose="02010600030101010101" pitchFamily="2" charset="-122"/>
              </a:rPr>
              <a:t>马克思主义哲学认为，唯物主义和辩证法是统一的</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prestige"/>
      </p:transition>
    </mc:Choice>
    <mc:Fallback xmlns="">
      <p:transition spd="slow"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64931"/>
          <p:cNvSpPr>
            <a:spLocks noChangeArrowheads="1"/>
          </p:cNvSpPr>
          <p:nvPr/>
        </p:nvSpPr>
        <p:spPr bwMode="auto">
          <a:xfrm>
            <a:off x="380960" y="398252"/>
            <a:ext cx="7976024" cy="2027555"/>
          </a:xfrm>
          <a:prstGeom prst="rect">
            <a:avLst/>
          </a:prstGeom>
          <a:solidFill>
            <a:schemeClr val="accent2">
              <a:lumMod val="40000"/>
              <a:lumOff val="60000"/>
            </a:schemeClr>
          </a:solidFill>
        </p:spPr>
        <p:style>
          <a:lnRef idx="1">
            <a:schemeClr val="accent3"/>
          </a:lnRef>
          <a:fillRef idx="2">
            <a:schemeClr val="accent3"/>
          </a:fillRef>
          <a:effectRef idx="1">
            <a:schemeClr val="accent3"/>
          </a:effectRef>
          <a:fontRef idx="minor">
            <a:schemeClr val="dk1"/>
          </a:fontRef>
        </p:style>
        <p:txBody>
          <a:bodyPr wrap="square" anchor="ctr">
            <a:spAutoFit/>
          </a:bodyPr>
          <a:lstStyle/>
          <a:p>
            <a:pPr>
              <a:lnSpc>
                <a:spcPct val="105000"/>
              </a:lnSpc>
            </a:pPr>
            <a:r>
              <a:rPr lang="zh-CN" altLang="en-US" sz="2400" b="1" dirty="0">
                <a:solidFill>
                  <a:schemeClr val="tx1"/>
                </a:solidFill>
                <a:latin typeface="+mn-ea"/>
              </a:rPr>
              <a:t>客观辩证法：</a:t>
            </a:r>
            <a:r>
              <a:rPr lang="zh-CN" altLang="en-US" sz="2400" b="1" dirty="0">
                <a:solidFill>
                  <a:srgbClr val="C00000"/>
                </a:solidFill>
                <a:latin typeface="+mn-ea"/>
              </a:rPr>
              <a:t>客观事物或客观存在的辩证法</a:t>
            </a:r>
            <a:r>
              <a:rPr lang="en-US" altLang="zh-CN" sz="2400" b="1" dirty="0">
                <a:solidFill>
                  <a:srgbClr val="C00000"/>
                </a:solidFill>
                <a:latin typeface="+mn-ea"/>
              </a:rPr>
              <a:t>,</a:t>
            </a:r>
            <a:r>
              <a:rPr lang="zh-CN" altLang="en-US" sz="2400" b="1" dirty="0">
                <a:solidFill>
                  <a:schemeClr val="tx1"/>
                </a:solidFill>
                <a:latin typeface="楷体" panose="02010609060101010101" pitchFamily="49" charset="-122"/>
                <a:ea typeface="楷体" panose="02010609060101010101" pitchFamily="49" charset="-122"/>
              </a:rPr>
              <a:t>客观事物以相互作用、相互联系的形式呈现出的各种物质形态的辩证运动和发展规律。       </a:t>
            </a:r>
            <a:endParaRPr lang="zh-CN" altLang="en-US" sz="2400" b="1" dirty="0">
              <a:solidFill>
                <a:schemeClr val="tx1"/>
              </a:solidFill>
              <a:latin typeface="楷体_GB2312" pitchFamily="49" charset="-122"/>
              <a:ea typeface="楷体_GB2312" pitchFamily="49" charset="-122"/>
            </a:endParaRPr>
          </a:p>
          <a:p>
            <a:pPr>
              <a:lnSpc>
                <a:spcPct val="105000"/>
              </a:lnSpc>
            </a:pPr>
            <a:r>
              <a:rPr lang="zh-CN" altLang="en-US" sz="2400" b="1" dirty="0">
                <a:solidFill>
                  <a:schemeClr val="tx1"/>
                </a:solidFill>
                <a:latin typeface="+mn-ea"/>
              </a:rPr>
              <a:t>主观辩证法：</a:t>
            </a:r>
            <a:r>
              <a:rPr lang="zh-CN" altLang="en-US" sz="2400" b="1" dirty="0">
                <a:solidFill>
                  <a:srgbClr val="C00000"/>
                </a:solidFill>
                <a:latin typeface="+mn-ea"/>
              </a:rPr>
              <a:t>人类认识和思维运动的辩证法，</a:t>
            </a:r>
            <a:r>
              <a:rPr lang="zh-CN" altLang="en-US" sz="2400" b="1" dirty="0">
                <a:solidFill>
                  <a:schemeClr val="tx1"/>
                </a:solidFill>
                <a:latin typeface="楷体" panose="02010609060101010101" pitchFamily="49" charset="-122"/>
                <a:ea typeface="楷体" panose="02010609060101010101" pitchFamily="49" charset="-122"/>
              </a:rPr>
              <a:t>以概念作为思维细胞的辩证思维运动和发展的规律。</a:t>
            </a:r>
          </a:p>
        </p:txBody>
      </p:sp>
      <p:pic>
        <p:nvPicPr>
          <p:cNvPr id="3" name="图片 764945" descr="6216945687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2280" y="4667259"/>
            <a:ext cx="1428760" cy="1839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圆角矩形标注 5"/>
          <p:cNvSpPr>
            <a:spLocks noChangeArrowheads="1"/>
          </p:cNvSpPr>
          <p:nvPr/>
        </p:nvSpPr>
        <p:spPr bwMode="auto">
          <a:xfrm>
            <a:off x="8572517" y="398252"/>
            <a:ext cx="3314447" cy="3262335"/>
          </a:xfrm>
          <a:prstGeom prst="wedgeRoundRectCallout">
            <a:avLst>
              <a:gd name="adj1" fmla="val 8004"/>
              <a:gd name="adj2" fmla="val 78950"/>
              <a:gd name="adj3" fmla="val 16667"/>
            </a:avLst>
          </a:prstGeom>
          <a:solidFill>
            <a:schemeClr val="accent2">
              <a:lumMod val="20000"/>
              <a:lumOff val="80000"/>
            </a:schemeClr>
          </a:solidFill>
        </p:spPr>
        <p:style>
          <a:lnRef idx="1">
            <a:schemeClr val="accent3"/>
          </a:lnRef>
          <a:fillRef idx="2">
            <a:schemeClr val="accent3"/>
          </a:fillRef>
          <a:effectRef idx="1">
            <a:schemeClr val="accent3"/>
          </a:effectRef>
          <a:fontRef idx="minor">
            <a:schemeClr val="dk1"/>
          </a:fontRef>
        </p:style>
        <p:txBody>
          <a:bodyPr/>
          <a:lstStyle/>
          <a:p>
            <a:pPr>
              <a:lnSpc>
                <a:spcPct val="125000"/>
              </a:lnSpc>
            </a:pPr>
            <a:r>
              <a:rPr lang="zh-CN" altLang="en-US" sz="2135" b="1" dirty="0">
                <a:solidFill>
                  <a:schemeClr val="tx1"/>
                </a:solidFill>
                <a:latin typeface="楷体" panose="02010609060101010101" pitchFamily="49" charset="-122"/>
                <a:ea typeface="楷体" panose="02010609060101010101" pitchFamily="49" charset="-122"/>
              </a:rPr>
              <a:t>    所谓的客观辩证法是在整个自然界中起支配作用的，而所谓的主观辩证法，即辩证的思维，不过是在自然界中到处发生作用的、对立中的运动的反映。</a:t>
            </a:r>
          </a:p>
        </p:txBody>
      </p:sp>
      <p:graphicFrame>
        <p:nvGraphicFramePr>
          <p:cNvPr id="11" name="图示 10"/>
          <p:cNvGraphicFramePr/>
          <p:nvPr>
            <p:extLst>
              <p:ext uri="{D42A27DB-BD31-4B8C-83A1-F6EECF244321}">
                <p14:modId xmlns:p14="http://schemas.microsoft.com/office/powerpoint/2010/main" val="4219702147"/>
              </p:ext>
            </p:extLst>
          </p:nvPr>
        </p:nvGraphicFramePr>
        <p:xfrm>
          <a:off x="285711" y="3714752"/>
          <a:ext cx="3333773" cy="29345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矩形 11"/>
          <p:cNvSpPr/>
          <p:nvPr/>
        </p:nvSpPr>
        <p:spPr>
          <a:xfrm>
            <a:off x="3714733" y="3905253"/>
            <a:ext cx="6572296" cy="1252855"/>
          </a:xfrm>
          <a:prstGeom prst="rect">
            <a:avLst/>
          </a:prstGeom>
          <a:solidFill>
            <a:schemeClr val="accent2">
              <a:lumMod val="20000"/>
              <a:lumOff val="80000"/>
            </a:schemeClr>
          </a:solidFill>
        </p:spPr>
        <p:txBody>
          <a:bodyPr wrap="square">
            <a:spAutoFit/>
          </a:bodyPr>
          <a:lstStyle/>
          <a:p>
            <a:pPr>
              <a:lnSpc>
                <a:spcPct val="105000"/>
              </a:lnSpc>
            </a:pPr>
            <a:r>
              <a:rPr lang="zh-CN" altLang="en-US" sz="2400" b="1" u="sng" dirty="0">
                <a:solidFill>
                  <a:srgbClr val="C00000"/>
                </a:solidFill>
                <a:latin typeface="楷体" panose="02010609060101010101" pitchFamily="49" charset="-122"/>
                <a:ea typeface="楷体" panose="02010609060101010101" pitchFamily="49" charset="-122"/>
              </a:rPr>
              <a:t>外部必然性形式</a:t>
            </a:r>
            <a:r>
              <a:rPr lang="zh-CN" altLang="en-US" sz="2400" b="1" dirty="0">
                <a:latin typeface="楷体" panose="02010609060101010101" pitchFamily="49" charset="-122"/>
                <a:ea typeface="楷体" panose="02010609060101010101" pitchFamily="49" charset="-122"/>
              </a:rPr>
              <a:t>，独立存在，不以人的意志为转移。是物质世界本身的联系与发展。即</a:t>
            </a:r>
            <a:r>
              <a:rPr lang="zh-CN" altLang="en-US" sz="2400" b="1" dirty="0">
                <a:solidFill>
                  <a:srgbClr val="FF0000"/>
                </a:solidFill>
                <a:latin typeface="楷体" panose="02010609060101010101" pitchFamily="49" charset="-122"/>
                <a:ea typeface="楷体" panose="02010609060101010101" pitchFamily="49" charset="-122"/>
              </a:rPr>
              <a:t>世界本身的辩证法。</a:t>
            </a:r>
          </a:p>
        </p:txBody>
      </p:sp>
      <p:sp>
        <p:nvSpPr>
          <p:cNvPr id="13" name="矩形 12"/>
          <p:cNvSpPr/>
          <p:nvPr/>
        </p:nvSpPr>
        <p:spPr>
          <a:xfrm>
            <a:off x="3714733" y="5238763"/>
            <a:ext cx="6572296" cy="1210716"/>
          </a:xfrm>
          <a:prstGeom prst="rect">
            <a:avLst/>
          </a:prstGeom>
          <a:solidFill>
            <a:schemeClr val="accent2">
              <a:lumMod val="20000"/>
              <a:lumOff val="80000"/>
            </a:schemeClr>
          </a:solidFill>
        </p:spPr>
        <p:txBody>
          <a:bodyPr wrap="square">
            <a:spAutoFit/>
          </a:bodyPr>
          <a:lstStyle/>
          <a:p>
            <a:pPr>
              <a:lnSpc>
                <a:spcPct val="105000"/>
              </a:lnSpc>
            </a:pPr>
            <a:r>
              <a:rPr lang="zh-CN" altLang="en-US" sz="2400" b="1" u="sng" dirty="0">
                <a:solidFill>
                  <a:srgbClr val="C00000"/>
                </a:solidFill>
                <a:latin typeface="楷体" panose="02010609060101010101" pitchFamily="49" charset="-122"/>
                <a:ea typeface="楷体" panose="02010609060101010101" pitchFamily="49" charset="-122"/>
              </a:rPr>
              <a:t>观念的、逻辑的形式</a:t>
            </a:r>
            <a:r>
              <a:rPr lang="zh-CN" altLang="en-US" sz="2400" b="1" dirty="0">
                <a:latin typeface="楷体" panose="02010609060101010101" pitchFamily="49" charset="-122"/>
                <a:ea typeface="楷体" panose="02010609060101010101" pitchFamily="49" charset="-122"/>
              </a:rPr>
              <a:t>，同人类的思维的自觉活动相联系，以概念为基础的辩证思维规律，是辩证法的科学体系。即</a:t>
            </a:r>
            <a:r>
              <a:rPr lang="zh-CN" altLang="en-US" sz="2400" b="1" dirty="0">
                <a:solidFill>
                  <a:srgbClr val="FF0000"/>
                </a:solidFill>
                <a:latin typeface="楷体" panose="02010609060101010101" pitchFamily="49" charset="-122"/>
                <a:ea typeface="楷体" panose="02010609060101010101" pitchFamily="49" charset="-122"/>
              </a:rPr>
              <a:t>概念的辩证法。</a:t>
            </a:r>
          </a:p>
        </p:txBody>
      </p:sp>
      <p:sp>
        <p:nvSpPr>
          <p:cNvPr id="9" name="Rectangle 2"/>
          <p:cNvSpPr>
            <a:spLocks noChangeArrowheads="1"/>
          </p:cNvSpPr>
          <p:nvPr/>
        </p:nvSpPr>
        <p:spPr bwMode="auto">
          <a:xfrm>
            <a:off x="380960" y="2762245"/>
            <a:ext cx="8001056" cy="863749"/>
          </a:xfrm>
          <a:prstGeom prst="rect">
            <a:avLst/>
          </a:prstGeom>
          <a:solidFill>
            <a:schemeClr val="accent2">
              <a:lumMod val="40000"/>
              <a:lumOff val="60000"/>
            </a:schemeClr>
          </a:solidFill>
          <a:ln>
            <a:noFill/>
          </a:ln>
          <a:effectLst/>
        </p:spPr>
        <p:txBody>
          <a:bodyPr anchor="ctr"/>
          <a:lstStyle/>
          <a:p>
            <a:pPr>
              <a:lnSpc>
                <a:spcPct val="125000"/>
              </a:lnSpc>
            </a:pPr>
            <a:r>
              <a:rPr lang="zh-CN" altLang="en-US" sz="2400" b="1" dirty="0">
                <a:latin typeface="+mn-ea"/>
              </a:rPr>
              <a:t>主观辩证法是客观辩证法的</a:t>
            </a:r>
            <a:r>
              <a:rPr lang="zh-CN" altLang="en-US" sz="2400" b="1" dirty="0">
                <a:solidFill>
                  <a:srgbClr val="FF0000"/>
                </a:solidFill>
                <a:latin typeface="+mn-ea"/>
              </a:rPr>
              <a:t>反映</a:t>
            </a:r>
            <a:r>
              <a:rPr lang="zh-CN" altLang="en-US" sz="2400" b="1" dirty="0">
                <a:solidFill>
                  <a:srgbClr val="000099"/>
                </a:solidFill>
                <a:latin typeface="+mn-ea"/>
              </a:rPr>
              <a:t>，</a:t>
            </a:r>
            <a:r>
              <a:rPr lang="zh-CN" altLang="en-US" sz="2400" b="1" dirty="0">
                <a:latin typeface="+mn-ea"/>
              </a:rPr>
              <a:t>客观辩证法与主观辩证法在</a:t>
            </a:r>
            <a:r>
              <a:rPr lang="zh-CN" altLang="en-US" sz="2400" b="1" dirty="0">
                <a:solidFill>
                  <a:srgbClr val="FF0000"/>
                </a:solidFill>
                <a:latin typeface="+mn-ea"/>
              </a:rPr>
              <a:t>本质上是统一的</a:t>
            </a:r>
            <a:r>
              <a:rPr lang="zh-CN" altLang="en-US" sz="2400" b="1" dirty="0">
                <a:solidFill>
                  <a:srgbClr val="000099"/>
                </a:solidFill>
                <a:latin typeface="+mn-ea"/>
              </a:rPr>
              <a:t>，</a:t>
            </a:r>
            <a:r>
              <a:rPr lang="zh-CN" altLang="en-US" sz="2400" b="1" dirty="0">
                <a:latin typeface="+mn-ea"/>
              </a:rPr>
              <a:t>但在</a:t>
            </a:r>
            <a:r>
              <a:rPr lang="zh-CN" altLang="en-US" sz="2400" b="1" dirty="0">
                <a:solidFill>
                  <a:srgbClr val="FF0000"/>
                </a:solidFill>
                <a:latin typeface="+mn-ea"/>
              </a:rPr>
              <a:t>表现形式上</a:t>
            </a:r>
            <a:r>
              <a:rPr lang="zh-CN" altLang="en-US" sz="2400" b="1" dirty="0">
                <a:latin typeface="+mn-ea"/>
              </a:rPr>
              <a:t>却是不同的。</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矩形 884737"/>
          <p:cNvSpPr>
            <a:spLocks noChangeArrowheads="1"/>
          </p:cNvSpPr>
          <p:nvPr/>
        </p:nvSpPr>
        <p:spPr bwMode="auto">
          <a:xfrm>
            <a:off x="380960" y="380979"/>
            <a:ext cx="7296149" cy="656590"/>
          </a:xfrm>
          <a:prstGeom prst="rect">
            <a:avLst/>
          </a:prstGeom>
          <a:solidFill>
            <a:schemeClr val="accent2">
              <a:lumMod val="40000"/>
              <a:lumOff val="60000"/>
            </a:schemeClr>
          </a:solidFill>
          <a:ln w="12700">
            <a:solidFill>
              <a:srgbClr val="FF3300"/>
            </a:solidFill>
            <a:miter lim="800000"/>
          </a:ln>
        </p:spPr>
        <p:txBody>
          <a:bodyPr>
            <a:spAutoFit/>
          </a:bodyPr>
          <a:lstStyle/>
          <a:p>
            <a:pPr>
              <a:lnSpc>
                <a:spcPct val="125000"/>
              </a:lnSpc>
            </a:pPr>
            <a:r>
              <a:rPr lang="zh-CN" altLang="en-US" sz="2935" b="1" dirty="0">
                <a:solidFill>
                  <a:schemeClr val="tx1"/>
                </a:solidFill>
                <a:latin typeface="黑体" panose="02010609060101010101" pitchFamily="49" charset="-122"/>
                <a:ea typeface="黑体" panose="02010609060101010101" pitchFamily="49" charset="-122"/>
              </a:rPr>
              <a:t>（三）唯物辩证法是科学的认识方法</a:t>
            </a:r>
          </a:p>
        </p:txBody>
      </p:sp>
      <p:sp>
        <p:nvSpPr>
          <p:cNvPr id="11271" name="矩形 884756"/>
          <p:cNvSpPr>
            <a:spLocks noChangeArrowheads="1"/>
          </p:cNvSpPr>
          <p:nvPr/>
        </p:nvSpPr>
        <p:spPr bwMode="auto">
          <a:xfrm>
            <a:off x="380960" y="1084263"/>
            <a:ext cx="11334829" cy="1634102"/>
          </a:xfrm>
          <a:prstGeom prst="rect">
            <a:avLst/>
          </a:prstGeom>
          <a:solidFill>
            <a:schemeClr val="accent2">
              <a:lumMod val="20000"/>
              <a:lumOff val="80000"/>
            </a:schemeClr>
          </a:solidFill>
          <a:ln w="12700">
            <a:solidFill>
              <a:srgbClr val="FF3300"/>
            </a:solidFill>
            <a:miter lim="800000"/>
          </a:ln>
        </p:spPr>
        <p:txBody>
          <a:bodyPr wrap="square">
            <a:spAutoFit/>
          </a:bodyPr>
          <a:lstStyle/>
          <a:p>
            <a:pPr>
              <a:lnSpc>
                <a:spcPct val="125000"/>
              </a:lnSpc>
            </a:pPr>
            <a:r>
              <a:rPr lang="en-US" altLang="zh-CN" sz="2800" b="1" dirty="0">
                <a:solidFill>
                  <a:srgbClr val="0000FF"/>
                </a:solidFill>
                <a:latin typeface="黑体" panose="02010609060101010101" pitchFamily="49" charset="-122"/>
                <a:ea typeface="楷体_GB2312" pitchFamily="49" charset="-122"/>
              </a:rPr>
              <a:t>   </a:t>
            </a:r>
            <a:r>
              <a:rPr lang="zh-CN" altLang="en-US" sz="2800" b="1" dirty="0">
                <a:latin typeface="楷体" panose="02010609060101010101" pitchFamily="49" charset="-122"/>
                <a:ea typeface="楷体" panose="02010609060101010101" pitchFamily="49" charset="-122"/>
              </a:rPr>
              <a:t>唯物辩证法的一系列规律和范畴，揭示了世界普遍联系和永恒发展的普遍规律，既是科学的世界观，同时也是我们认识世界和改造世界的基本方法论。</a:t>
            </a:r>
          </a:p>
        </p:txBody>
      </p:sp>
      <p:sp>
        <p:nvSpPr>
          <p:cNvPr id="11272" name="矩形 884757"/>
          <p:cNvSpPr>
            <a:spLocks noChangeArrowheads="1"/>
          </p:cNvSpPr>
          <p:nvPr/>
        </p:nvSpPr>
        <p:spPr bwMode="auto">
          <a:xfrm>
            <a:off x="380960" y="3689998"/>
            <a:ext cx="11334829" cy="2172711"/>
          </a:xfrm>
          <a:prstGeom prst="rect">
            <a:avLst/>
          </a:prstGeom>
          <a:solidFill>
            <a:schemeClr val="accent2">
              <a:lumMod val="20000"/>
              <a:lumOff val="80000"/>
            </a:schemeClr>
          </a:solidFill>
          <a:ln w="12700">
            <a:solidFill>
              <a:srgbClr val="FF3300"/>
            </a:solidFill>
            <a:miter lim="800000"/>
          </a:ln>
        </p:spPr>
        <p:txBody>
          <a:bodyPr wrap="square">
            <a:spAutoFit/>
          </a:bodyPr>
          <a:lstStyle/>
          <a:p>
            <a:pPr>
              <a:lnSpc>
                <a:spcPct val="125000"/>
              </a:lnSpc>
            </a:pPr>
            <a:r>
              <a:rPr lang="zh-CN" altLang="en-US" sz="2800" b="1" dirty="0">
                <a:latin typeface="楷体" panose="02010609060101010101" pitchFamily="49" charset="-122"/>
                <a:ea typeface="楷体" panose="02010609060101010101" pitchFamily="49" charset="-122"/>
              </a:rPr>
              <a:t>唯物辩证法的一系列成对的基本范畴，作为对客观事物及其发展过程最基本关系的反映，都体现了对立统一关系，他们从不同的侧面进一步揭示了事物的联系与发展，是矛盾分析法的具体运用，也对人们深入认识世界和有效改造世界具有重要方法论意义。</a:t>
            </a:r>
          </a:p>
        </p:txBody>
      </p:sp>
      <p:sp>
        <p:nvSpPr>
          <p:cNvPr id="7" name="矩形 884756"/>
          <p:cNvSpPr>
            <a:spLocks noChangeArrowheads="1"/>
          </p:cNvSpPr>
          <p:nvPr/>
        </p:nvSpPr>
        <p:spPr bwMode="auto">
          <a:xfrm>
            <a:off x="380960" y="2952908"/>
            <a:ext cx="11334829" cy="556884"/>
          </a:xfrm>
          <a:prstGeom prst="rect">
            <a:avLst/>
          </a:prstGeom>
          <a:solidFill>
            <a:schemeClr val="accent2">
              <a:lumMod val="20000"/>
              <a:lumOff val="80000"/>
            </a:schemeClr>
          </a:solidFill>
          <a:ln w="12700">
            <a:solidFill>
              <a:srgbClr val="FF0000"/>
            </a:solidFill>
          </a:ln>
        </p:spPr>
        <p:style>
          <a:lnRef idx="1">
            <a:schemeClr val="accent3"/>
          </a:lnRef>
          <a:fillRef idx="2">
            <a:schemeClr val="accent3"/>
          </a:fillRef>
          <a:effectRef idx="1">
            <a:schemeClr val="accent3"/>
          </a:effectRef>
          <a:fontRef idx="minor">
            <a:schemeClr val="dk1"/>
          </a:fontRef>
        </p:style>
        <p:txBody>
          <a:bodyPr wrap="square">
            <a:spAutoFit/>
          </a:bodyPr>
          <a:lstStyle/>
          <a:p>
            <a:pPr>
              <a:lnSpc>
                <a:spcPct val="125000"/>
              </a:lnSpc>
            </a:pPr>
            <a:r>
              <a:rPr lang="zh-CN" altLang="en-US" sz="2800" b="1" dirty="0">
                <a:solidFill>
                  <a:schemeClr val="tx1"/>
                </a:solidFill>
                <a:latin typeface="楷体" panose="02010609060101010101" pitchFamily="49" charset="-122"/>
                <a:ea typeface="楷体" panose="02010609060101010101" pitchFamily="49" charset="-122"/>
              </a:rPr>
              <a:t>唯物辩证法的三大基本规律给人们认识活动提供了最基本的方法论遵循。</a:t>
            </a:r>
            <a:endParaRPr lang="zh-CN" altLang="en-US" sz="2800" b="1" dirty="0">
              <a:solidFill>
                <a:srgbClr val="990000"/>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07325" y="1295397"/>
            <a:ext cx="11238931" cy="3021211"/>
            <a:chOff x="1099312" y="1723345"/>
            <a:chExt cx="10062913" cy="3238795"/>
          </a:xfrm>
        </p:grpSpPr>
        <p:sp>
          <p:nvSpPr>
            <p:cNvPr id="3" name="立方体 2"/>
            <p:cNvSpPr/>
            <p:nvPr/>
          </p:nvSpPr>
          <p:spPr>
            <a:xfrm>
              <a:off x="1099312" y="1723345"/>
              <a:ext cx="10062913" cy="3238795"/>
            </a:xfrm>
            <a:prstGeom prst="cube">
              <a:avLst>
                <a:gd name="adj" fmla="val 1445"/>
              </a:avLst>
            </a:prstGeom>
            <a:gradFill>
              <a:gsLst>
                <a:gs pos="0">
                  <a:srgbClr val="7E7847"/>
                </a:gs>
                <a:gs pos="100000">
                  <a:srgbClr val="C5BC78"/>
                </a:gs>
              </a:gsLst>
              <a:lin ang="4800000" scaled="0"/>
            </a:gra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6" name="直接连接符 5"/>
            <p:cNvCxnSpPr/>
            <p:nvPr/>
          </p:nvCxnSpPr>
          <p:spPr>
            <a:xfrm flipV="1">
              <a:off x="10895703" y="1784102"/>
              <a:ext cx="0" cy="2860490"/>
            </a:xfrm>
            <a:prstGeom prst="line">
              <a:avLst/>
            </a:prstGeom>
            <a:ln w="12700">
              <a:gradFill>
                <a:gsLst>
                  <a:gs pos="0">
                    <a:srgbClr val="FFFFFF">
                      <a:alpha val="0"/>
                    </a:srgbClr>
                  </a:gs>
                  <a:gs pos="100000">
                    <a:srgbClr val="847E4B"/>
                  </a:gs>
                </a:gsLst>
                <a:lin ang="5400000" scaled="0"/>
              </a:gra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099312" y="2330862"/>
              <a:ext cx="3220132" cy="2631278"/>
              <a:chOff x="1099312" y="2958042"/>
              <a:chExt cx="3220132" cy="2631278"/>
            </a:xfrm>
          </p:grpSpPr>
          <p:cxnSp>
            <p:nvCxnSpPr>
              <p:cNvPr id="15" name="直接连接符 14"/>
              <p:cNvCxnSpPr/>
              <p:nvPr/>
            </p:nvCxnSpPr>
            <p:spPr>
              <a:xfrm flipH="1">
                <a:off x="1099312" y="5408718"/>
                <a:ext cx="3220132" cy="0"/>
              </a:xfrm>
              <a:prstGeom prst="line">
                <a:avLst/>
              </a:prstGeom>
              <a:ln w="12700">
                <a:gradFill>
                  <a:gsLst>
                    <a:gs pos="0">
                      <a:srgbClr val="FFFFFF">
                        <a:alpha val="0"/>
                      </a:srgbClr>
                    </a:gs>
                    <a:gs pos="100000">
                      <a:srgbClr val="847E4B"/>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296296" y="2958042"/>
                <a:ext cx="0" cy="2631278"/>
              </a:xfrm>
              <a:prstGeom prst="line">
                <a:avLst/>
              </a:prstGeom>
              <a:ln w="12700">
                <a:gradFill>
                  <a:gsLst>
                    <a:gs pos="0">
                      <a:srgbClr val="FFFFFF">
                        <a:alpha val="0"/>
                      </a:srgbClr>
                    </a:gs>
                    <a:gs pos="100000">
                      <a:srgbClr val="847E4B"/>
                    </a:gs>
                  </a:gsLst>
                  <a:lin ang="5400000" scaled="0"/>
                </a:gradFill>
              </a:ln>
            </p:spPr>
            <p:style>
              <a:lnRef idx="1">
                <a:schemeClr val="accent1"/>
              </a:lnRef>
              <a:fillRef idx="0">
                <a:schemeClr val="accent1"/>
              </a:fillRef>
              <a:effectRef idx="0">
                <a:schemeClr val="accent1"/>
              </a:effectRef>
              <a:fontRef idx="minor">
                <a:schemeClr val="tx1"/>
              </a:fontRef>
            </p:style>
          </p:cxnSp>
        </p:grpSp>
        <p:cxnSp>
          <p:nvCxnSpPr>
            <p:cNvPr id="18" name="直接连接符 17"/>
            <p:cNvCxnSpPr/>
            <p:nvPr/>
          </p:nvCxnSpPr>
          <p:spPr>
            <a:xfrm rot="10800000" flipH="1">
              <a:off x="7735545" y="1979513"/>
              <a:ext cx="3372106" cy="0"/>
            </a:xfrm>
            <a:prstGeom prst="line">
              <a:avLst/>
            </a:prstGeom>
            <a:ln w="12700">
              <a:gradFill>
                <a:gsLst>
                  <a:gs pos="0">
                    <a:srgbClr val="FFFFFF">
                      <a:alpha val="0"/>
                    </a:srgbClr>
                  </a:gs>
                  <a:gs pos="100000">
                    <a:srgbClr val="847E4B"/>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2688611" y="616083"/>
            <a:ext cx="8052177" cy="523220"/>
            <a:chOff x="1131850" y="2991164"/>
            <a:chExt cx="4085260" cy="523220"/>
          </a:xfrm>
        </p:grpSpPr>
        <p:sp>
          <p:nvSpPr>
            <p:cNvPr id="9" name="文本框 8"/>
            <p:cNvSpPr txBox="1"/>
            <p:nvPr/>
          </p:nvSpPr>
          <p:spPr>
            <a:xfrm>
              <a:off x="1475882" y="2991164"/>
              <a:ext cx="3741228" cy="523220"/>
            </a:xfrm>
            <a:prstGeom prst="rect">
              <a:avLst/>
            </a:prstGeom>
            <a:noFill/>
          </p:spPr>
          <p:txBody>
            <a:bodyPr wrap="square" rtlCol="0">
              <a:spAutoFit/>
            </a:bodyPr>
            <a:lstStyle/>
            <a:p>
              <a:r>
                <a:rPr kumimoji="1" lang="zh-CN" altLang="en-US" sz="2800" b="1" dirty="0">
                  <a:solidFill>
                    <a:prstClr val="black">
                      <a:lumMod val="95000"/>
                      <a:lumOff val="5000"/>
                    </a:prstClr>
                  </a:solidFill>
                  <a:latin typeface="微软雅黑" panose="020B0503020204020204" pitchFamily="34" charset="-122"/>
                  <a:ea typeface="微软雅黑" panose="020B0503020204020204" pitchFamily="34" charset="-122"/>
                </a:rPr>
                <a:t>矛盾分析方法</a:t>
              </a:r>
              <a:r>
                <a:rPr kumimoji="1" lang="en-US" altLang="zh-CN" sz="2800" b="1" dirty="0">
                  <a:solidFill>
                    <a:prstClr val="black">
                      <a:lumMod val="95000"/>
                      <a:lumOff val="5000"/>
                    </a:prstClr>
                  </a:solidFill>
                  <a:latin typeface="微软雅黑" panose="020B0503020204020204" pitchFamily="34" charset="-122"/>
                  <a:ea typeface="微软雅黑" panose="020B0503020204020204" pitchFamily="34" charset="-122"/>
                </a:rPr>
                <a:t>——</a:t>
              </a:r>
              <a:r>
                <a:rPr kumimoji="1" lang="zh-CN" altLang="en-US" sz="2800" b="1" dirty="0">
                  <a:solidFill>
                    <a:prstClr val="black">
                      <a:lumMod val="95000"/>
                      <a:lumOff val="5000"/>
                    </a:prstClr>
                  </a:solidFill>
                  <a:latin typeface="微软雅黑" panose="020B0503020204020204" pitchFamily="34" charset="-122"/>
                  <a:ea typeface="微软雅黑" panose="020B0503020204020204" pitchFamily="34" charset="-122"/>
                </a:rPr>
                <a:t>唯物辩证法的核心与根本</a:t>
              </a:r>
            </a:p>
          </p:txBody>
        </p:sp>
        <p:grpSp>
          <p:nvGrpSpPr>
            <p:cNvPr id="10" name="组合 9"/>
            <p:cNvGrpSpPr/>
            <p:nvPr/>
          </p:nvGrpSpPr>
          <p:grpSpPr>
            <a:xfrm>
              <a:off x="1131850" y="3158981"/>
              <a:ext cx="263338" cy="243183"/>
              <a:chOff x="1164218" y="3158981"/>
              <a:chExt cx="263338" cy="243183"/>
            </a:xfrm>
          </p:grpSpPr>
          <p:grpSp>
            <p:nvGrpSpPr>
              <p:cNvPr id="11" name="组合 10"/>
              <p:cNvGrpSpPr/>
              <p:nvPr/>
            </p:nvGrpSpPr>
            <p:grpSpPr>
              <a:xfrm>
                <a:off x="1164220" y="3158981"/>
                <a:ext cx="263336" cy="240802"/>
                <a:chOff x="1164220" y="3158981"/>
                <a:chExt cx="263336" cy="240802"/>
              </a:xfrm>
            </p:grpSpPr>
            <p:sp>
              <p:nvSpPr>
                <p:cNvPr id="13" name="平行四边形 12"/>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直角三角形 13"/>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平行四边形 18"/>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2" name="直角三角形 11"/>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20" name="矩形 19"/>
          <p:cNvSpPr/>
          <p:nvPr/>
        </p:nvSpPr>
        <p:spPr>
          <a:xfrm>
            <a:off x="607325" y="4427945"/>
            <a:ext cx="11238929" cy="1884618"/>
          </a:xfrm>
          <a:prstGeom prst="rect">
            <a:avLst/>
          </a:prstGeom>
        </p:spPr>
        <p:txBody>
          <a:bodyPr wrap="square">
            <a:spAutoFit/>
          </a:bodyPr>
          <a:lstStyle/>
          <a:p>
            <a:pPr indent="504190" algn="just">
              <a:lnSpc>
                <a:spcPct val="150000"/>
              </a:lnSpc>
            </a:pPr>
            <a:r>
              <a:rPr lang="zh-CN" altLang="en-US" sz="2000" dirty="0">
                <a:solidFill>
                  <a:prstClr val="black"/>
                </a:solidFill>
                <a:latin typeface="微软雅黑" panose="020B0503020204020204" pitchFamily="34" charset="-122"/>
                <a:ea typeface="微软雅黑" panose="020B0503020204020204" pitchFamily="34" charset="-122"/>
              </a:rPr>
              <a:t>矛盾分析方法是对立统一规律在方法论上的体现，在唯物辩证法的方法论体系中居于核心地位，是我们认识事物的根本方法。运用唯物辩证法的矛盾分析方法研究和解决问题，要求我们不断强化问题意识，坚持具体问题具体分析，善于认识和化解矛盾，尤其是要把优先解决主要矛盾作为打开局面的突破口，以此带动其他矛盾的解决。</a:t>
            </a:r>
            <a:endParaRPr lang="en-US" altLang="zh-CN" sz="2000" dirty="0">
              <a:solidFill>
                <a:prstClr val="black"/>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1092435" y="6311591"/>
            <a:ext cx="10007130" cy="0"/>
          </a:xfrm>
          <a:prstGeom prst="line">
            <a:avLst/>
          </a:prstGeom>
          <a:ln w="25400">
            <a:gradFill>
              <a:gsLst>
                <a:gs pos="0">
                  <a:schemeClr val="accent1">
                    <a:lumMod val="5000"/>
                    <a:lumOff val="95000"/>
                  </a:schemeClr>
                </a:gs>
                <a:gs pos="22000">
                  <a:srgbClr val="9A935B"/>
                </a:gs>
                <a:gs pos="83000">
                  <a:srgbClr val="9A935B"/>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766379" y="1506428"/>
            <a:ext cx="10818295" cy="2736198"/>
          </a:xfrm>
          <a:prstGeom prst="rect">
            <a:avLst/>
          </a:prstGeom>
        </p:spPr>
        <p:txBody>
          <a:bodyPr wrap="square">
            <a:spAutoFit/>
          </a:bodyPr>
          <a:lstStyle/>
          <a:p>
            <a:pPr marL="342900" indent="-342900" algn="just" fontAlgn="base">
              <a:lnSpc>
                <a:spcPct val="125000"/>
              </a:lnSpc>
              <a:spcBef>
                <a:spcPct val="0"/>
              </a:spcBef>
              <a:spcAft>
                <a:spcPct val="0"/>
              </a:spcAft>
              <a:buSzPct val="80000"/>
              <a:buFont typeface="Wingdings" panose="05000000000000000000" pitchFamily="2" charset="2"/>
              <a:buChar char="u"/>
            </a:pPr>
            <a:r>
              <a:rPr lang="zh-CN" altLang="en-US" sz="2800" b="1" dirty="0">
                <a:latin typeface="微软雅黑" panose="020B0503020204020204" pitchFamily="34" charset="-122"/>
                <a:ea typeface="微软雅黑" panose="020B0503020204020204" pitchFamily="34" charset="-122"/>
                <a:cs typeface="FZShuSong-Z01S" charset="0"/>
              </a:rPr>
              <a:t>矛盾分析方法首先要承认矛盾的普遍性</a:t>
            </a:r>
            <a:endParaRPr lang="en-US" altLang="zh-CN" sz="2800" b="1" dirty="0">
              <a:latin typeface="微软雅黑" panose="020B0503020204020204" pitchFamily="34" charset="-122"/>
              <a:ea typeface="微软雅黑" panose="020B0503020204020204" pitchFamily="34" charset="-122"/>
              <a:cs typeface="FZShuSong-Z01S" charset="0"/>
            </a:endParaRPr>
          </a:p>
          <a:p>
            <a:pPr marL="342900" indent="-342900" algn="just" fontAlgn="base">
              <a:lnSpc>
                <a:spcPct val="125000"/>
              </a:lnSpc>
              <a:spcBef>
                <a:spcPct val="0"/>
              </a:spcBef>
              <a:spcAft>
                <a:spcPct val="0"/>
              </a:spcAft>
              <a:buSzPct val="80000"/>
              <a:buFont typeface="Wingdings" panose="05000000000000000000" pitchFamily="2" charset="2"/>
              <a:buChar char="u"/>
            </a:pPr>
            <a:r>
              <a:rPr lang="zh-CN" altLang="en-US" sz="2800" b="1" dirty="0">
                <a:latin typeface="微软雅黑" panose="020B0503020204020204" pitchFamily="34" charset="-122"/>
                <a:ea typeface="微软雅黑" panose="020B0503020204020204" pitchFamily="34" charset="-122"/>
                <a:cs typeface="FZShuSong-Z01S" charset="0"/>
              </a:rPr>
              <a:t>矛盾分析方法的中心要求是把握矛盾的特殊性，具体矛盾具体分析</a:t>
            </a:r>
            <a:endParaRPr lang="en-US" altLang="zh-CN" sz="2800" b="1" dirty="0">
              <a:latin typeface="微软雅黑" panose="020B0503020204020204" pitchFamily="34" charset="-122"/>
              <a:ea typeface="微软雅黑" panose="020B0503020204020204" pitchFamily="34" charset="-122"/>
              <a:cs typeface="FZShuSong-Z01S" charset="0"/>
            </a:endParaRPr>
          </a:p>
          <a:p>
            <a:pPr marL="342900" indent="-342900" algn="just" fontAlgn="base">
              <a:lnSpc>
                <a:spcPct val="125000"/>
              </a:lnSpc>
              <a:spcBef>
                <a:spcPct val="0"/>
              </a:spcBef>
              <a:spcAft>
                <a:spcPct val="0"/>
              </a:spcAft>
              <a:buSzPct val="80000"/>
              <a:buFont typeface="Wingdings" panose="05000000000000000000" pitchFamily="2" charset="2"/>
              <a:buChar char="u"/>
            </a:pPr>
            <a:r>
              <a:rPr lang="zh-CN" altLang="en-US" sz="2800" b="1" dirty="0">
                <a:latin typeface="微软雅黑" panose="020B0503020204020204" pitchFamily="34" charset="-122"/>
                <a:ea typeface="微软雅黑" panose="020B0503020204020204" pitchFamily="34" charset="-122"/>
                <a:cs typeface="FZShuSong-Z01S" charset="0"/>
              </a:rPr>
              <a:t>矛盾分析方法既要把握主要矛盾和矛盾的主要方面，又要看到次要矛盾和矛盾的次要方面，做到“两点论”和“重点论”的统一</a:t>
            </a:r>
            <a:endParaRPr lang="en-US" altLang="zh-CN" sz="2800" b="1" dirty="0">
              <a:latin typeface="微软雅黑" panose="020B0503020204020204" pitchFamily="34" charset="-122"/>
              <a:ea typeface="微软雅黑" panose="020B0503020204020204" pitchFamily="34" charset="-122"/>
              <a:cs typeface="FZShuSong-Z01S"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07325" y="1295397"/>
            <a:ext cx="11238931" cy="4946520"/>
            <a:chOff x="1099312" y="1723345"/>
            <a:chExt cx="10062913" cy="3238795"/>
          </a:xfrm>
        </p:grpSpPr>
        <p:sp>
          <p:nvSpPr>
            <p:cNvPr id="3" name="立方体 2"/>
            <p:cNvSpPr/>
            <p:nvPr/>
          </p:nvSpPr>
          <p:spPr>
            <a:xfrm>
              <a:off x="1099312" y="1723345"/>
              <a:ext cx="10062913" cy="3238795"/>
            </a:xfrm>
            <a:prstGeom prst="cube">
              <a:avLst>
                <a:gd name="adj" fmla="val 1445"/>
              </a:avLst>
            </a:prstGeom>
            <a:gradFill>
              <a:gsLst>
                <a:gs pos="0">
                  <a:srgbClr val="7E7847"/>
                </a:gs>
                <a:gs pos="100000">
                  <a:srgbClr val="C5BC78"/>
                </a:gs>
              </a:gsLst>
              <a:lin ang="4800000" scaled="0"/>
            </a:gra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6" name="直接连接符 5"/>
            <p:cNvCxnSpPr/>
            <p:nvPr/>
          </p:nvCxnSpPr>
          <p:spPr>
            <a:xfrm flipV="1">
              <a:off x="10895703" y="1784102"/>
              <a:ext cx="0" cy="2860490"/>
            </a:xfrm>
            <a:prstGeom prst="line">
              <a:avLst/>
            </a:prstGeom>
            <a:ln w="12700">
              <a:gradFill>
                <a:gsLst>
                  <a:gs pos="0">
                    <a:srgbClr val="FFFFFF">
                      <a:alpha val="0"/>
                    </a:srgbClr>
                  </a:gs>
                  <a:gs pos="100000">
                    <a:srgbClr val="847E4B"/>
                  </a:gs>
                </a:gsLst>
                <a:lin ang="5400000" scaled="0"/>
              </a:gra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099312" y="2330862"/>
              <a:ext cx="3220132" cy="2631278"/>
              <a:chOff x="1099312" y="2958042"/>
              <a:chExt cx="3220132" cy="2631278"/>
            </a:xfrm>
          </p:grpSpPr>
          <p:cxnSp>
            <p:nvCxnSpPr>
              <p:cNvPr id="15" name="直接连接符 14"/>
              <p:cNvCxnSpPr/>
              <p:nvPr/>
            </p:nvCxnSpPr>
            <p:spPr>
              <a:xfrm flipH="1">
                <a:off x="1099312" y="5408718"/>
                <a:ext cx="3220132" cy="0"/>
              </a:xfrm>
              <a:prstGeom prst="line">
                <a:avLst/>
              </a:prstGeom>
              <a:ln w="12700">
                <a:gradFill>
                  <a:gsLst>
                    <a:gs pos="0">
                      <a:srgbClr val="FFFFFF">
                        <a:alpha val="0"/>
                      </a:srgbClr>
                    </a:gs>
                    <a:gs pos="100000">
                      <a:srgbClr val="847E4B"/>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296296" y="2958042"/>
                <a:ext cx="0" cy="2631278"/>
              </a:xfrm>
              <a:prstGeom prst="line">
                <a:avLst/>
              </a:prstGeom>
              <a:ln w="12700">
                <a:gradFill>
                  <a:gsLst>
                    <a:gs pos="0">
                      <a:srgbClr val="FFFFFF">
                        <a:alpha val="0"/>
                      </a:srgbClr>
                    </a:gs>
                    <a:gs pos="100000">
                      <a:srgbClr val="847E4B"/>
                    </a:gs>
                  </a:gsLst>
                  <a:lin ang="5400000" scaled="0"/>
                </a:gradFill>
              </a:ln>
            </p:spPr>
            <p:style>
              <a:lnRef idx="1">
                <a:schemeClr val="accent1"/>
              </a:lnRef>
              <a:fillRef idx="0">
                <a:schemeClr val="accent1"/>
              </a:fillRef>
              <a:effectRef idx="0">
                <a:schemeClr val="accent1"/>
              </a:effectRef>
              <a:fontRef idx="minor">
                <a:schemeClr val="tx1"/>
              </a:fontRef>
            </p:style>
          </p:cxnSp>
        </p:grpSp>
        <p:cxnSp>
          <p:nvCxnSpPr>
            <p:cNvPr id="18" name="直接连接符 17"/>
            <p:cNvCxnSpPr/>
            <p:nvPr/>
          </p:nvCxnSpPr>
          <p:spPr>
            <a:xfrm rot="10800000" flipH="1">
              <a:off x="7735545" y="1979513"/>
              <a:ext cx="3372106" cy="0"/>
            </a:xfrm>
            <a:prstGeom prst="line">
              <a:avLst/>
            </a:prstGeom>
            <a:ln w="12700">
              <a:gradFill>
                <a:gsLst>
                  <a:gs pos="0">
                    <a:srgbClr val="FFFFFF">
                      <a:alpha val="0"/>
                    </a:srgbClr>
                  </a:gs>
                  <a:gs pos="100000">
                    <a:srgbClr val="847E4B"/>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2688611" y="616083"/>
            <a:ext cx="8052177" cy="492443"/>
            <a:chOff x="1131850" y="2991164"/>
            <a:chExt cx="4085260" cy="492443"/>
          </a:xfrm>
        </p:grpSpPr>
        <p:sp>
          <p:nvSpPr>
            <p:cNvPr id="9" name="文本框 8"/>
            <p:cNvSpPr txBox="1"/>
            <p:nvPr/>
          </p:nvSpPr>
          <p:spPr>
            <a:xfrm>
              <a:off x="1395184" y="2991164"/>
              <a:ext cx="3821926" cy="492443"/>
            </a:xfrm>
            <a:prstGeom prst="rect">
              <a:avLst/>
            </a:prstGeom>
            <a:noFill/>
          </p:spPr>
          <p:txBody>
            <a:bodyPr wrap="square" rtlCol="0">
              <a:spAutoFit/>
            </a:bodyPr>
            <a:lstStyle/>
            <a:p>
              <a:r>
                <a:rPr kumimoji="1" lang="zh-CN" altLang="en-US" sz="2600" b="1" dirty="0">
                  <a:solidFill>
                    <a:prstClr val="black">
                      <a:lumMod val="95000"/>
                      <a:lumOff val="5000"/>
                    </a:prstClr>
                  </a:solidFill>
                  <a:latin typeface="微软雅黑" panose="020B0503020204020204" pitchFamily="34" charset="-122"/>
                  <a:ea typeface="微软雅黑" panose="020B0503020204020204" pitchFamily="34" charset="-122"/>
                </a:rPr>
                <a:t>矛盾分析方法的时代表达与升华</a:t>
              </a:r>
              <a:r>
                <a:rPr kumimoji="1" lang="en-US" altLang="zh-CN" sz="2600" b="1" dirty="0">
                  <a:solidFill>
                    <a:prstClr val="black">
                      <a:lumMod val="95000"/>
                      <a:lumOff val="5000"/>
                    </a:prstClr>
                  </a:solidFill>
                  <a:latin typeface="微软雅黑" panose="020B0503020204020204" pitchFamily="34" charset="-122"/>
                  <a:ea typeface="微软雅黑" panose="020B0503020204020204" pitchFamily="34" charset="-122"/>
                </a:rPr>
                <a:t>——</a:t>
              </a:r>
              <a:r>
                <a:rPr kumimoji="1" lang="zh-CN" altLang="en-US" sz="2600" b="1" dirty="0">
                  <a:solidFill>
                    <a:prstClr val="black">
                      <a:lumMod val="95000"/>
                      <a:lumOff val="5000"/>
                    </a:prstClr>
                  </a:solidFill>
                  <a:latin typeface="微软雅黑" panose="020B0503020204020204" pitchFamily="34" charset="-122"/>
                  <a:ea typeface="微软雅黑" panose="020B0503020204020204" pitchFamily="34" charset="-122"/>
                </a:rPr>
                <a:t>坚持问题导向</a:t>
              </a:r>
            </a:p>
          </p:txBody>
        </p:sp>
        <p:grpSp>
          <p:nvGrpSpPr>
            <p:cNvPr id="10" name="组合 9"/>
            <p:cNvGrpSpPr/>
            <p:nvPr/>
          </p:nvGrpSpPr>
          <p:grpSpPr>
            <a:xfrm>
              <a:off x="1131850" y="3158981"/>
              <a:ext cx="263338" cy="243183"/>
              <a:chOff x="1164218" y="3158981"/>
              <a:chExt cx="263338" cy="243183"/>
            </a:xfrm>
          </p:grpSpPr>
          <p:grpSp>
            <p:nvGrpSpPr>
              <p:cNvPr id="11" name="组合 10"/>
              <p:cNvGrpSpPr/>
              <p:nvPr/>
            </p:nvGrpSpPr>
            <p:grpSpPr>
              <a:xfrm>
                <a:off x="1164220" y="3158981"/>
                <a:ext cx="263336" cy="240802"/>
                <a:chOff x="1164220" y="3158981"/>
                <a:chExt cx="263336" cy="240802"/>
              </a:xfrm>
            </p:grpSpPr>
            <p:sp>
              <p:nvSpPr>
                <p:cNvPr id="13" name="平行四边形 12"/>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直角三角形 13"/>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平行四边形 18"/>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2" name="直角三角形 11"/>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cxnSp>
        <p:nvCxnSpPr>
          <p:cNvPr id="21" name="直接连接符 20"/>
          <p:cNvCxnSpPr/>
          <p:nvPr/>
        </p:nvCxnSpPr>
        <p:spPr>
          <a:xfrm>
            <a:off x="1092435" y="6311591"/>
            <a:ext cx="10007130" cy="0"/>
          </a:xfrm>
          <a:prstGeom prst="line">
            <a:avLst/>
          </a:prstGeom>
          <a:ln w="25400">
            <a:gradFill>
              <a:gsLst>
                <a:gs pos="0">
                  <a:schemeClr val="accent1">
                    <a:lumMod val="5000"/>
                    <a:lumOff val="95000"/>
                  </a:schemeClr>
                </a:gs>
                <a:gs pos="22000">
                  <a:srgbClr val="9A935B"/>
                </a:gs>
                <a:gs pos="83000">
                  <a:srgbClr val="9A935B"/>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766379" y="1506428"/>
            <a:ext cx="10818295" cy="4885953"/>
          </a:xfrm>
          <a:prstGeom prst="rect">
            <a:avLst/>
          </a:prstGeom>
        </p:spPr>
        <p:txBody>
          <a:bodyPr wrap="square">
            <a:spAutoFit/>
          </a:bodyPr>
          <a:lstStyle/>
          <a:p>
            <a:pPr marL="342900" indent="-342900" algn="just" fontAlgn="base">
              <a:lnSpc>
                <a:spcPct val="125000"/>
              </a:lnSpc>
              <a:spcBef>
                <a:spcPct val="0"/>
              </a:spcBef>
              <a:spcAft>
                <a:spcPct val="0"/>
              </a:spcAft>
              <a:buSzPct val="80000"/>
              <a:buFont typeface="Wingdings" panose="05000000000000000000" pitchFamily="2" charset="2"/>
              <a:buChar char="u"/>
            </a:pPr>
            <a:r>
              <a:rPr lang="zh-CN" altLang="en-US" sz="2800" b="1" dirty="0">
                <a:latin typeface="楷体" panose="02010609060101010101" pitchFamily="49" charset="-122"/>
                <a:ea typeface="楷体" panose="02010609060101010101" pitchFamily="49" charset="-122"/>
                <a:cs typeface="FZShuSong-Z01S" charset="0"/>
              </a:rPr>
              <a:t>坚持问题导向，是习近平新时代中国特色社会主义思想的重要方法。问题是时代的声音，是矛盾的集中体现，发现问题就等于抓住了事物的矛盾。</a:t>
            </a:r>
            <a:endParaRPr lang="en-US" altLang="zh-CN" sz="2800" b="1" dirty="0">
              <a:latin typeface="楷体" panose="02010609060101010101" pitchFamily="49" charset="-122"/>
              <a:ea typeface="楷体" panose="02010609060101010101" pitchFamily="49" charset="-122"/>
              <a:cs typeface="FZShuSong-Z01S" charset="0"/>
            </a:endParaRPr>
          </a:p>
          <a:p>
            <a:pPr marL="342900" indent="-342900" algn="just" fontAlgn="base">
              <a:lnSpc>
                <a:spcPct val="125000"/>
              </a:lnSpc>
              <a:spcBef>
                <a:spcPct val="0"/>
              </a:spcBef>
              <a:spcAft>
                <a:spcPct val="0"/>
              </a:spcAft>
              <a:buSzPct val="80000"/>
              <a:buFont typeface="Wingdings" panose="05000000000000000000" pitchFamily="2" charset="2"/>
              <a:buChar char="u"/>
            </a:pPr>
            <a:r>
              <a:rPr lang="zh-CN" altLang="en-US" sz="2800" b="1" dirty="0">
                <a:latin typeface="楷体" panose="02010609060101010101" pitchFamily="49" charset="-122"/>
                <a:ea typeface="楷体" panose="02010609060101010101" pitchFamily="49" charset="-122"/>
                <a:cs typeface="FZShuSong-Z01S" charset="0"/>
              </a:rPr>
              <a:t>坚持问题导向，就要努力抓住化解矛盾的着力点，找到解决矛盾的新思路和新办法。</a:t>
            </a:r>
            <a:endParaRPr lang="en-US" altLang="zh-CN" sz="2800" b="1" dirty="0">
              <a:latin typeface="楷体" panose="02010609060101010101" pitchFamily="49" charset="-122"/>
              <a:ea typeface="楷体" panose="02010609060101010101" pitchFamily="49" charset="-122"/>
              <a:cs typeface="FZShuSong-Z01S" charset="0"/>
            </a:endParaRPr>
          </a:p>
          <a:p>
            <a:pPr marL="342900" indent="-342900" algn="just" fontAlgn="base">
              <a:lnSpc>
                <a:spcPct val="125000"/>
              </a:lnSpc>
              <a:spcBef>
                <a:spcPct val="0"/>
              </a:spcBef>
              <a:spcAft>
                <a:spcPct val="0"/>
              </a:spcAft>
              <a:buSzPct val="80000"/>
              <a:buFont typeface="Wingdings" panose="05000000000000000000" pitchFamily="2" charset="2"/>
              <a:buChar char="u"/>
            </a:pPr>
            <a:r>
              <a:rPr lang="zh-CN" altLang="en-US" sz="2800" b="1" dirty="0">
                <a:latin typeface="楷体" panose="02010609060101010101" pitchFamily="49" charset="-122"/>
                <a:ea typeface="楷体" panose="02010609060101010101" pitchFamily="49" charset="-122"/>
                <a:cs typeface="FZShuSong-Z01S" charset="0"/>
              </a:rPr>
              <a:t>坚持问题导向，不仅要增强问题意识，还要善于发现问题、敢于正视问题；不仅要科学分析问题、深入研究问题，还要勇于触及矛盾、长于化解矛盾，尤其要善于灵活运用辩证思维、创新思维等科学思维方法解决各种复杂问题。</a:t>
            </a:r>
            <a:endParaRPr lang="en-US" altLang="zh-CN" sz="2800" b="1" dirty="0">
              <a:latin typeface="微软雅黑" panose="020B0503020204020204" pitchFamily="34" charset="-122"/>
              <a:ea typeface="微软雅黑" panose="020B0503020204020204" pitchFamily="34" charset="-122"/>
              <a:cs typeface="FZShuSong-Z01S" charset="0"/>
            </a:endParaRPr>
          </a:p>
        </p:txBody>
      </p:sp>
    </p:spTree>
    <p:extLst>
      <p:ext uri="{BB962C8B-B14F-4D97-AF65-F5344CB8AC3E}">
        <p14:creationId xmlns:p14="http://schemas.microsoft.com/office/powerpoint/2010/main" val="428690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3386455" y="720090"/>
            <a:ext cx="5795645" cy="460375"/>
          </a:xfrm>
          <a:prstGeom prst="rect">
            <a:avLst/>
          </a:prstGeom>
          <a:noFill/>
        </p:spPr>
        <p:txBody>
          <a:bodyPr wrap="square" rtlCol="0">
            <a:spAutoFit/>
          </a:bodyPr>
          <a:lstStyle/>
          <a:p>
            <a:pPr algn="ctr">
              <a:buClr>
                <a:srgbClr val="C00000"/>
              </a:buClr>
              <a:buSzPct val="80000"/>
            </a:pPr>
            <a:r>
              <a:rPr lang="zh-CN" altLang="en-US" sz="2400" b="1" dirty="0">
                <a:solidFill>
                  <a:prstClr val="black">
                    <a:lumMod val="95000"/>
                    <a:lumOff val="5000"/>
                  </a:prstClr>
                </a:solidFill>
                <a:latin typeface="微软雅黑" panose="020B0503020204020204" pitchFamily="34" charset="-122"/>
                <a:ea typeface="微软雅黑" panose="020B0503020204020204" pitchFamily="34" charset="-122"/>
              </a:rPr>
              <a:t>二、学习唯物辩证法，不断增强思维能力</a:t>
            </a:r>
          </a:p>
        </p:txBody>
      </p:sp>
      <p:sp>
        <p:nvSpPr>
          <p:cNvPr id="7" name="矩形 6"/>
          <p:cNvSpPr/>
          <p:nvPr/>
        </p:nvSpPr>
        <p:spPr>
          <a:xfrm>
            <a:off x="1358631" y="1465757"/>
            <a:ext cx="9474739" cy="453394"/>
          </a:xfrm>
          <a:prstGeom prst="rect">
            <a:avLst/>
          </a:prstGeom>
        </p:spPr>
        <p:txBody>
          <a:bodyPr wrap="square">
            <a:spAutoFit/>
          </a:bodyPr>
          <a:lstStyle/>
          <a:p>
            <a:pPr algn="ctr">
              <a:lnSpc>
                <a:spcPct val="130000"/>
              </a:lnSpc>
            </a:pPr>
            <a:r>
              <a:rPr lang="zh-CN" altLang="en-US" sz="2000" dirty="0">
                <a:solidFill>
                  <a:prstClr val="black"/>
                </a:solidFill>
                <a:latin typeface="微软雅黑" panose="020B0503020204020204" pitchFamily="34" charset="-122"/>
                <a:ea typeface="微软雅黑" panose="020B0503020204020204" pitchFamily="34" charset="-122"/>
              </a:rPr>
              <a:t>学习掌握唯物辩证法的根本方法，归根结底要在实践中不断增强思维能力。</a:t>
            </a:r>
          </a:p>
        </p:txBody>
      </p:sp>
      <p:sp>
        <p:nvSpPr>
          <p:cNvPr id="10" name="平行四边形 9"/>
          <p:cNvSpPr/>
          <p:nvPr/>
        </p:nvSpPr>
        <p:spPr>
          <a:xfrm>
            <a:off x="-1906465" y="5031719"/>
            <a:ext cx="15840000" cy="1260000"/>
          </a:xfrm>
          <a:prstGeom prst="parallelogram">
            <a:avLst>
              <a:gd name="adj" fmla="val 165329"/>
            </a:avLst>
          </a:prstGeom>
          <a:solidFill>
            <a:schemeClr val="bg1">
              <a:lumMod val="95000"/>
            </a:schemeClr>
          </a:solidFill>
          <a:ln>
            <a:noFill/>
          </a:ln>
          <a:effectLst>
            <a:outerShdw dist="190500" dir="5400000" algn="t" rotWithShape="0">
              <a:srgbClr val="E4E2E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50184" y="2190591"/>
            <a:ext cx="10691632" cy="3810754"/>
            <a:chOff x="822883" y="3258388"/>
            <a:chExt cx="10691632" cy="3810754"/>
          </a:xfrm>
        </p:grpSpPr>
        <p:grpSp>
          <p:nvGrpSpPr>
            <p:cNvPr id="12" name="组合 11"/>
            <p:cNvGrpSpPr/>
            <p:nvPr/>
          </p:nvGrpSpPr>
          <p:grpSpPr>
            <a:xfrm>
              <a:off x="822883" y="3258388"/>
              <a:ext cx="10691632" cy="3810754"/>
              <a:chOff x="822883" y="1708512"/>
              <a:chExt cx="10691632" cy="3810754"/>
            </a:xfrm>
          </p:grpSpPr>
          <p:grpSp>
            <p:nvGrpSpPr>
              <p:cNvPr id="14" name="组合 13"/>
              <p:cNvGrpSpPr/>
              <p:nvPr/>
            </p:nvGrpSpPr>
            <p:grpSpPr>
              <a:xfrm>
                <a:off x="848660" y="1708512"/>
                <a:ext cx="10665855" cy="3747629"/>
                <a:chOff x="848660" y="1708512"/>
                <a:chExt cx="10665855" cy="3747629"/>
              </a:xfrm>
              <a:effectLst>
                <a:outerShdw blurRad="76200" dir="18900000" sy="23000" kx="-1200000" algn="bl" rotWithShape="0">
                  <a:prstClr val="black">
                    <a:alpha val="20000"/>
                  </a:prstClr>
                </a:outerShdw>
              </a:effectLst>
            </p:grpSpPr>
            <p:sp>
              <p:nvSpPr>
                <p:cNvPr id="16" name="iṩḻíḑe"/>
                <p:cNvSpPr/>
                <p:nvPr/>
              </p:nvSpPr>
              <p:spPr>
                <a:xfrm>
                  <a:off x="848660" y="1753636"/>
                  <a:ext cx="10620000" cy="3702505"/>
                </a:xfrm>
                <a:prstGeom prst="rect">
                  <a:avLst/>
                </a:prstGeom>
                <a:solidFill>
                  <a:schemeClr val="bg1"/>
                </a:solidFill>
                <a:ln w="6350">
                  <a:gradFill>
                    <a:gsLst>
                      <a:gs pos="0">
                        <a:srgbClr val="C00000"/>
                      </a:gs>
                      <a:gs pos="100000">
                        <a:schemeClr val="bg2"/>
                      </a:gs>
                    </a:gsLst>
                    <a:lin ang="5400000" scaled="0"/>
                  </a:gradFill>
                </a:ln>
                <a:effectLst>
                  <a:outerShdw dist="76200" dir="18900000" algn="bl" rotWithShape="0">
                    <a:schemeClr val="bg1">
                      <a:lumMod val="9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sp>
              <p:nvSpPr>
                <p:cNvPr id="17" name="矩形 16"/>
                <p:cNvSpPr/>
                <p:nvPr/>
              </p:nvSpPr>
              <p:spPr>
                <a:xfrm>
                  <a:off x="9354515" y="1708512"/>
                  <a:ext cx="2160000" cy="2160000"/>
                </a:xfrm>
                <a:prstGeom prst="rect">
                  <a:avLst/>
                </a:prstGeom>
                <a:noFill/>
                <a:ln w="6350">
                  <a:gradFill>
                    <a:gsLst>
                      <a:gs pos="60000">
                        <a:schemeClr val="bg1">
                          <a:lumMod val="95000"/>
                          <a:alpha val="0"/>
                        </a:schemeClr>
                      </a:gs>
                      <a:gs pos="100000">
                        <a:srgbClr val="C00000"/>
                      </a:gs>
                    </a:gsLst>
                    <a:lin ang="19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descr="线条02"/>
              <p:cNvPicPr>
                <a:picLocks noChangeAspect="1"/>
              </p:cNvPicPr>
              <p:nvPr/>
            </p:nvPicPr>
            <p:blipFill rotWithShape="1">
              <a:blip r:embed="rId3" cstate="print"/>
              <a:srcRect l="14406" r="14838" b="21917"/>
              <a:stretch>
                <a:fillRect/>
              </a:stretch>
            </p:blipFill>
            <p:spPr>
              <a:xfrm rot="120000" flipH="1">
                <a:off x="822883" y="4105086"/>
                <a:ext cx="3609280" cy="1414180"/>
              </a:xfrm>
              <a:custGeom>
                <a:avLst/>
                <a:gdLst>
                  <a:gd name="connsiteX0" fmla="*/ 3609280 w 3609280"/>
                  <a:gd name="connsiteY0" fmla="*/ 0 h 1414180"/>
                  <a:gd name="connsiteX1" fmla="*/ 45043 w 3609280"/>
                  <a:gd name="connsiteY1" fmla="*/ 0 h 1414180"/>
                  <a:gd name="connsiteX2" fmla="*/ 0 w 3609280"/>
                  <a:gd name="connsiteY2" fmla="*/ 1289866 h 1414180"/>
                  <a:gd name="connsiteX3" fmla="*/ 3559896 w 3609280"/>
                  <a:gd name="connsiteY3" fmla="*/ 1414180 h 1414180"/>
                </a:gdLst>
                <a:ahLst/>
                <a:cxnLst>
                  <a:cxn ang="0">
                    <a:pos x="connsiteX0" y="connsiteY0"/>
                  </a:cxn>
                  <a:cxn ang="0">
                    <a:pos x="connsiteX1" y="connsiteY1"/>
                  </a:cxn>
                  <a:cxn ang="0">
                    <a:pos x="connsiteX2" y="connsiteY2"/>
                  </a:cxn>
                  <a:cxn ang="0">
                    <a:pos x="connsiteX3" y="connsiteY3"/>
                  </a:cxn>
                </a:cxnLst>
                <a:rect l="l" t="t" r="r" b="b"/>
                <a:pathLst>
                  <a:path w="3609280" h="1414180">
                    <a:moveTo>
                      <a:pt x="3609280" y="0"/>
                    </a:moveTo>
                    <a:lnTo>
                      <a:pt x="45043" y="0"/>
                    </a:lnTo>
                    <a:lnTo>
                      <a:pt x="0" y="1289866"/>
                    </a:lnTo>
                    <a:lnTo>
                      <a:pt x="3559896" y="1414180"/>
                    </a:lnTo>
                    <a:close/>
                  </a:path>
                </a:pathLst>
              </a:custGeom>
            </p:spPr>
          </p:pic>
        </p:grpSp>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r="5937"/>
            <a:stretch>
              <a:fillRect/>
            </a:stretch>
          </p:blipFill>
          <p:spPr>
            <a:xfrm>
              <a:off x="9340703" y="3405188"/>
              <a:ext cx="1598324" cy="324000"/>
            </a:xfrm>
            <a:prstGeom prst="rect">
              <a:avLst/>
            </a:prstGeom>
          </p:spPr>
        </p:pic>
      </p:grpSp>
      <p:sp>
        <p:nvSpPr>
          <p:cNvPr id="18" name="文本框 17"/>
          <p:cNvSpPr txBox="1"/>
          <p:nvPr/>
        </p:nvSpPr>
        <p:spPr>
          <a:xfrm>
            <a:off x="1506000" y="2475021"/>
            <a:ext cx="9180000" cy="3212867"/>
          </a:xfrm>
          <a:prstGeom prst="rect">
            <a:avLst/>
          </a:prstGeom>
          <a:noFill/>
        </p:spPr>
        <p:txBody>
          <a:bodyPr wrap="square" rtlCol="0">
            <a:spAutoFit/>
          </a:bodyPr>
          <a:lstStyle/>
          <a:p>
            <a:pPr indent="504190" algn="just">
              <a:lnSpc>
                <a:spcPct val="150000"/>
              </a:lnSpc>
              <a:spcBef>
                <a:spcPts val="1800"/>
              </a:spcBef>
            </a:pPr>
            <a:r>
              <a:rPr lang="zh-CN" altLang="en-US" sz="2200" b="1" dirty="0">
                <a:latin typeface="华文中宋" panose="02010600040101010101" pitchFamily="2" charset="-122"/>
                <a:ea typeface="华文中宋" panose="02010600040101010101" pitchFamily="2" charset="-122"/>
              </a:rPr>
              <a:t>“青年时期是培养和训练科学思维方法和思维能力的关键时期，无论在学校还是在社会，都要把学习同思考、观察同思考、实践同思考紧密结合起来，保持对新事物的敏锐，学会用正确的立场观点方法分析问题，善于把握历史和时代的发展方向，善于把握社会生活的主流和支流、现象和本质。要充分发挥青年的创造精神，勇于开拓实践，勇于探索真理。”</a:t>
            </a:r>
          </a:p>
          <a:p>
            <a:pPr indent="504190" algn="r">
              <a:lnSpc>
                <a:spcPct val="150000"/>
              </a:lnSpc>
              <a:spcBef>
                <a:spcPts val="1800"/>
              </a:spcBef>
            </a:pPr>
            <a:r>
              <a:rPr lang="en-US" altLang="zh-CN" b="1" dirty="0">
                <a:solidFill>
                  <a:schemeClr val="tx1">
                    <a:lumMod val="65000"/>
                    <a:lumOff val="35000"/>
                  </a:schemeClr>
                </a:solidFill>
                <a:latin typeface="楷体" panose="02010609060101010101" pitchFamily="49" charset="-122"/>
                <a:ea typeface="楷体" panose="02010609060101010101" pitchFamily="49" charset="-122"/>
              </a:rPr>
              <a:t>——</a:t>
            </a:r>
            <a:r>
              <a:rPr lang="zh-CN" altLang="en-US" b="1" dirty="0">
                <a:solidFill>
                  <a:prstClr val="black">
                    <a:lumMod val="65000"/>
                    <a:lumOff val="35000"/>
                  </a:prstClr>
                </a:solidFill>
                <a:latin typeface="楷体" panose="02010609060101010101" pitchFamily="49" charset="-122"/>
                <a:ea typeface="楷体" panose="02010609060101010101" pitchFamily="49" charset="-122"/>
              </a:rPr>
              <a:t>习近平在中国政法大学考察时的讲话（</a:t>
            </a:r>
            <a:r>
              <a:rPr lang="en-US" altLang="zh-CN" b="1" dirty="0">
                <a:solidFill>
                  <a:prstClr val="black">
                    <a:lumMod val="65000"/>
                    <a:lumOff val="35000"/>
                  </a:prstClr>
                </a:solidFill>
                <a:latin typeface="楷体" panose="02010609060101010101" pitchFamily="49" charset="-122"/>
                <a:ea typeface="楷体" panose="02010609060101010101" pitchFamily="49" charset="-122"/>
              </a:rPr>
              <a:t>2017</a:t>
            </a:r>
            <a:r>
              <a:rPr lang="zh-CN" altLang="en-US" b="1" dirty="0">
                <a:solidFill>
                  <a:prstClr val="black">
                    <a:lumMod val="65000"/>
                    <a:lumOff val="35000"/>
                  </a:prstClr>
                </a:solidFill>
                <a:latin typeface="楷体" panose="02010609060101010101" pitchFamily="49" charset="-122"/>
                <a:ea typeface="楷体" panose="02010609060101010101" pitchFamily="49" charset="-122"/>
              </a:rPr>
              <a:t>年</a:t>
            </a:r>
            <a:r>
              <a:rPr lang="en-US" altLang="zh-CN" b="1" dirty="0">
                <a:solidFill>
                  <a:prstClr val="black">
                    <a:lumMod val="65000"/>
                    <a:lumOff val="35000"/>
                  </a:prstClr>
                </a:solidFill>
                <a:latin typeface="楷体" panose="02010609060101010101" pitchFamily="49" charset="-122"/>
                <a:ea typeface="楷体" panose="02010609060101010101" pitchFamily="49" charset="-122"/>
              </a:rPr>
              <a:t>5</a:t>
            </a:r>
            <a:r>
              <a:rPr lang="zh-CN" altLang="en-US" b="1" dirty="0">
                <a:solidFill>
                  <a:prstClr val="black">
                    <a:lumMod val="65000"/>
                    <a:lumOff val="35000"/>
                  </a:prstClr>
                </a:solidFill>
                <a:latin typeface="楷体" panose="02010609060101010101" pitchFamily="49" charset="-122"/>
                <a:ea typeface="楷体" panose="02010609060101010101" pitchFamily="49" charset="-122"/>
              </a:rPr>
              <a:t>月</a:t>
            </a:r>
            <a:r>
              <a:rPr lang="en-US" altLang="zh-CN" b="1" dirty="0">
                <a:solidFill>
                  <a:prstClr val="black">
                    <a:lumMod val="65000"/>
                    <a:lumOff val="35000"/>
                  </a:prstClr>
                </a:solidFill>
                <a:latin typeface="楷体" panose="02010609060101010101" pitchFamily="49" charset="-122"/>
                <a:ea typeface="楷体" panose="02010609060101010101" pitchFamily="49" charset="-122"/>
              </a:rPr>
              <a:t>3</a:t>
            </a:r>
            <a:r>
              <a:rPr lang="zh-CN" altLang="en-US" b="1" dirty="0">
                <a:solidFill>
                  <a:prstClr val="black">
                    <a:lumMod val="65000"/>
                    <a:lumOff val="35000"/>
                  </a:prstClr>
                </a:solidFill>
                <a:latin typeface="楷体" panose="02010609060101010101" pitchFamily="49" charset="-122"/>
                <a:ea typeface="楷体" panose="02010609060101010101" pitchFamily="49" charset="-122"/>
              </a:rPr>
              <a:t>日）</a:t>
            </a:r>
            <a:endParaRPr lang="zh-CN" altLang="en-US" b="1" dirty="0">
              <a:solidFill>
                <a:schemeClr val="tx1">
                  <a:lumMod val="65000"/>
                  <a:lumOff val="35000"/>
                </a:schemeClr>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379487" y="2616157"/>
            <a:ext cx="2736944" cy="1651432"/>
            <a:chOff x="1379487" y="2625326"/>
            <a:chExt cx="2736944" cy="1651432"/>
          </a:xfrm>
        </p:grpSpPr>
        <p:sp>
          <p:nvSpPr>
            <p:cNvPr id="22" name="矩形 21"/>
            <p:cNvSpPr/>
            <p:nvPr/>
          </p:nvSpPr>
          <p:spPr>
            <a:xfrm>
              <a:off x="1379487" y="2854758"/>
              <a:ext cx="2736944" cy="1422000"/>
            </a:xfrm>
            <a:prstGeom prst="rect">
              <a:avLst/>
            </a:prstGeom>
            <a:solidFill>
              <a:schemeClr val="bg1"/>
            </a:solidFill>
            <a:ln>
              <a:noFill/>
            </a:ln>
            <a:effectLst>
              <a:outerShdw blurRad="254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文本框 22"/>
            <p:cNvSpPr txBox="1"/>
            <p:nvPr/>
          </p:nvSpPr>
          <p:spPr>
            <a:xfrm>
              <a:off x="1715365" y="3101116"/>
              <a:ext cx="2065189" cy="874407"/>
            </a:xfrm>
            <a:prstGeom prst="rect">
              <a:avLst/>
            </a:prstGeom>
            <a:noFill/>
          </p:spPr>
          <p:txBody>
            <a:bodyPr wrap="square">
              <a:spAutoFit/>
            </a:bodyPr>
            <a:lstStyle/>
            <a:p>
              <a:pPr algn="ctr">
                <a:lnSpc>
                  <a:spcPct val="150000"/>
                </a:lnSpc>
                <a:spcAft>
                  <a:spcPts val="1200"/>
                </a:spcAft>
                <a:buClr>
                  <a:srgbClr val="0076AA"/>
                </a:buClr>
                <a:buSzPct val="110000"/>
              </a:pP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科学思维能力的根本要求和集中体现</a:t>
              </a:r>
              <a:endParaRPr lang="en-US" altLang="zh-CN" dirty="0">
                <a:solidFill>
                  <a:prstClr val="black">
                    <a:lumMod val="85000"/>
                    <a:lumOff val="15000"/>
                  </a:prstClr>
                </a:solidFill>
                <a:latin typeface="微软雅黑" panose="020B0503020204020204" pitchFamily="34" charset="-122"/>
                <a:ea typeface="微软雅黑" panose="020B0503020204020204" pitchFamily="34" charset="-122"/>
              </a:endParaRPr>
            </a:p>
          </p:txBody>
        </p:sp>
        <p:cxnSp>
          <p:nvCxnSpPr>
            <p:cNvPr id="20" name="直接连接符 24"/>
            <p:cNvCxnSpPr/>
            <p:nvPr/>
          </p:nvCxnSpPr>
          <p:spPr>
            <a:xfrm>
              <a:off x="2135959" y="4276758"/>
              <a:ext cx="1224000" cy="0"/>
            </a:xfrm>
            <a:prstGeom prst="line">
              <a:avLst/>
            </a:prstGeom>
            <a:ln w="15875">
              <a:solidFill>
                <a:srgbClr val="E17751"/>
              </a:solidFill>
            </a:ln>
          </p:spPr>
          <p:style>
            <a:lnRef idx="1">
              <a:schemeClr val="accent1"/>
            </a:lnRef>
            <a:fillRef idx="0">
              <a:schemeClr val="accent1"/>
            </a:fillRef>
            <a:effectRef idx="0">
              <a:schemeClr val="accent1"/>
            </a:effectRef>
            <a:fontRef idx="minor">
              <a:schemeClr val="tx1"/>
            </a:fontRef>
          </p:style>
        </p:cxnSp>
        <p:sp>
          <p:nvSpPr>
            <p:cNvPr id="24" name="矩形: 圆角 21"/>
            <p:cNvSpPr/>
            <p:nvPr/>
          </p:nvSpPr>
          <p:spPr>
            <a:xfrm>
              <a:off x="1876753" y="2625326"/>
              <a:ext cx="1742413" cy="468000"/>
            </a:xfrm>
            <a:prstGeom prst="roundRect">
              <a:avLst>
                <a:gd name="adj" fmla="val 50000"/>
              </a:avLst>
            </a:prstGeom>
            <a:gradFill>
              <a:gsLst>
                <a:gs pos="100000">
                  <a:srgbClr val="E17751"/>
                </a:gs>
                <a:gs pos="4000">
                  <a:srgbClr val="FBC98F"/>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Autofit/>
            </a:bodyPr>
            <a:lstStyle/>
            <a:p>
              <a:pPr algn="ctr">
                <a:spcBef>
                  <a:spcPct val="0"/>
                </a:spcBef>
              </a:pPr>
              <a:r>
                <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辩证思维能力</a:t>
              </a:r>
            </a:p>
          </p:txBody>
        </p:sp>
      </p:grpSp>
      <p:grpSp>
        <p:nvGrpSpPr>
          <p:cNvPr id="27" name="组合 26"/>
          <p:cNvGrpSpPr/>
          <p:nvPr/>
        </p:nvGrpSpPr>
        <p:grpSpPr>
          <a:xfrm>
            <a:off x="4727528" y="2616157"/>
            <a:ext cx="2736944" cy="1651432"/>
            <a:chOff x="4727528" y="2625326"/>
            <a:chExt cx="2736944" cy="1651432"/>
          </a:xfrm>
        </p:grpSpPr>
        <p:sp>
          <p:nvSpPr>
            <p:cNvPr id="16" name="矩形 15"/>
            <p:cNvSpPr/>
            <p:nvPr/>
          </p:nvSpPr>
          <p:spPr>
            <a:xfrm>
              <a:off x="4727528" y="2853803"/>
              <a:ext cx="2736944" cy="1422955"/>
            </a:xfrm>
            <a:prstGeom prst="rect">
              <a:avLst/>
            </a:prstGeom>
            <a:solidFill>
              <a:schemeClr val="bg1"/>
            </a:solidFill>
            <a:ln>
              <a:noFill/>
            </a:ln>
            <a:effectLst>
              <a:outerShdw blurRad="254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文本框 16"/>
            <p:cNvSpPr txBox="1"/>
            <p:nvPr/>
          </p:nvSpPr>
          <p:spPr>
            <a:xfrm>
              <a:off x="4981819" y="3120386"/>
              <a:ext cx="2228362" cy="874407"/>
            </a:xfrm>
            <a:prstGeom prst="rect">
              <a:avLst/>
            </a:prstGeom>
            <a:noFill/>
          </p:spPr>
          <p:txBody>
            <a:bodyPr wrap="square">
              <a:spAutoFit/>
            </a:bodyPr>
            <a:lstStyle/>
            <a:p>
              <a:pPr algn="ctr">
                <a:lnSpc>
                  <a:spcPct val="150000"/>
                </a:lnSpc>
                <a:spcAft>
                  <a:spcPts val="1200"/>
                </a:spcAft>
                <a:buClr>
                  <a:srgbClr val="0076AA"/>
                </a:buClr>
                <a:buSzPct val="110000"/>
              </a:pP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辩证思维与历史眼光的结合</a:t>
              </a:r>
              <a:endParaRPr lang="en-US" altLang="zh-CN" dirty="0">
                <a:solidFill>
                  <a:prstClr val="black">
                    <a:lumMod val="85000"/>
                    <a:lumOff val="15000"/>
                  </a:prstClr>
                </a:solidFill>
                <a:latin typeface="微软雅黑" panose="020B0503020204020204" pitchFamily="34" charset="-122"/>
                <a:ea typeface="微软雅黑" panose="020B0503020204020204" pitchFamily="34" charset="-122"/>
              </a:endParaRPr>
            </a:p>
          </p:txBody>
        </p:sp>
        <p:cxnSp>
          <p:nvCxnSpPr>
            <p:cNvPr id="15" name="直接连接符 26"/>
            <p:cNvCxnSpPr/>
            <p:nvPr/>
          </p:nvCxnSpPr>
          <p:spPr>
            <a:xfrm>
              <a:off x="5484000" y="4276758"/>
              <a:ext cx="1224000" cy="0"/>
            </a:xfrm>
            <a:prstGeom prst="line">
              <a:avLst/>
            </a:prstGeom>
            <a:ln w="15875">
              <a:solidFill>
                <a:srgbClr val="A49C61"/>
              </a:solidFill>
            </a:ln>
          </p:spPr>
          <p:style>
            <a:lnRef idx="1">
              <a:schemeClr val="accent1"/>
            </a:lnRef>
            <a:fillRef idx="0">
              <a:schemeClr val="accent1"/>
            </a:fillRef>
            <a:effectRef idx="0">
              <a:schemeClr val="accent1"/>
            </a:effectRef>
            <a:fontRef idx="minor">
              <a:schemeClr val="tx1"/>
            </a:fontRef>
          </p:style>
        </p:cxnSp>
        <p:sp>
          <p:nvSpPr>
            <p:cNvPr id="25" name="矩形: 圆角 22"/>
            <p:cNvSpPr/>
            <p:nvPr/>
          </p:nvSpPr>
          <p:spPr>
            <a:xfrm>
              <a:off x="5224794" y="2625326"/>
              <a:ext cx="1742413" cy="468000"/>
            </a:xfrm>
            <a:prstGeom prst="roundRect">
              <a:avLst>
                <a:gd name="adj" fmla="val 50000"/>
              </a:avLst>
            </a:prstGeom>
            <a:gradFill>
              <a:gsLst>
                <a:gs pos="0">
                  <a:srgbClr val="7E7847"/>
                </a:gs>
                <a:gs pos="100000">
                  <a:srgbClr val="C5BC78"/>
                </a:gs>
              </a:gsLst>
              <a:lin ang="4800000" scaled="0"/>
            </a:gradFill>
            <a:ln>
              <a:noFill/>
            </a:ln>
            <a:effectLst>
              <a:outerShdw blurRad="508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历史思维能力</a:t>
              </a:r>
            </a:p>
          </p:txBody>
        </p:sp>
      </p:grpSp>
      <p:grpSp>
        <p:nvGrpSpPr>
          <p:cNvPr id="28" name="组合 27"/>
          <p:cNvGrpSpPr/>
          <p:nvPr/>
        </p:nvGrpSpPr>
        <p:grpSpPr>
          <a:xfrm>
            <a:off x="8075569" y="2616157"/>
            <a:ext cx="2736944" cy="1651432"/>
            <a:chOff x="8075569" y="2625326"/>
            <a:chExt cx="2736944" cy="1651432"/>
          </a:xfrm>
        </p:grpSpPr>
        <p:sp>
          <p:nvSpPr>
            <p:cNvPr id="11" name="矩形 10"/>
            <p:cNvSpPr/>
            <p:nvPr/>
          </p:nvSpPr>
          <p:spPr>
            <a:xfrm>
              <a:off x="8075569" y="2835850"/>
              <a:ext cx="2736944" cy="1420782"/>
            </a:xfrm>
            <a:prstGeom prst="rect">
              <a:avLst/>
            </a:prstGeom>
            <a:solidFill>
              <a:schemeClr val="bg1"/>
            </a:solidFill>
            <a:ln>
              <a:noFill/>
            </a:ln>
            <a:effectLst>
              <a:outerShdw blurRad="254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文本框 11"/>
            <p:cNvSpPr txBox="1"/>
            <p:nvPr/>
          </p:nvSpPr>
          <p:spPr>
            <a:xfrm>
              <a:off x="8411447" y="3119951"/>
              <a:ext cx="2065189" cy="874407"/>
            </a:xfrm>
            <a:prstGeom prst="rect">
              <a:avLst/>
            </a:prstGeom>
            <a:noFill/>
          </p:spPr>
          <p:txBody>
            <a:bodyPr wrap="square">
              <a:spAutoFit/>
            </a:bodyPr>
            <a:lstStyle/>
            <a:p>
              <a:pPr algn="ctr">
                <a:lnSpc>
                  <a:spcPct val="150000"/>
                </a:lnSpc>
                <a:spcAft>
                  <a:spcPts val="1200"/>
                </a:spcAft>
                <a:buClr>
                  <a:srgbClr val="0076AA"/>
                </a:buClr>
                <a:buSzPct val="110000"/>
              </a:pP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唯物辩证法普遍联系观点的应有之义</a:t>
              </a:r>
              <a:endParaRPr lang="en-US" altLang="zh-CN" dirty="0">
                <a:solidFill>
                  <a:prstClr val="black">
                    <a:lumMod val="85000"/>
                    <a:lumOff val="15000"/>
                  </a:prstClr>
                </a:solidFill>
                <a:latin typeface="微软雅黑" panose="020B0503020204020204" pitchFamily="34" charset="-122"/>
                <a:ea typeface="微软雅黑" panose="020B0503020204020204" pitchFamily="34" charset="-122"/>
              </a:endParaRPr>
            </a:p>
          </p:txBody>
        </p:sp>
        <p:cxnSp>
          <p:nvCxnSpPr>
            <p:cNvPr id="10" name="直接连接符 25"/>
            <p:cNvCxnSpPr/>
            <p:nvPr/>
          </p:nvCxnSpPr>
          <p:spPr>
            <a:xfrm>
              <a:off x="8832041" y="4276758"/>
              <a:ext cx="1224000" cy="0"/>
            </a:xfrm>
            <a:prstGeom prst="line">
              <a:avLst/>
            </a:prstGeom>
            <a:ln w="15875">
              <a:solidFill>
                <a:srgbClr val="E17751"/>
              </a:solidFill>
            </a:ln>
          </p:spPr>
          <p:style>
            <a:lnRef idx="1">
              <a:schemeClr val="accent1"/>
            </a:lnRef>
            <a:fillRef idx="0">
              <a:schemeClr val="accent1"/>
            </a:fillRef>
            <a:effectRef idx="0">
              <a:schemeClr val="accent1"/>
            </a:effectRef>
            <a:fontRef idx="minor">
              <a:schemeClr val="tx1"/>
            </a:fontRef>
          </p:style>
        </p:cxnSp>
        <p:sp>
          <p:nvSpPr>
            <p:cNvPr id="26" name="矩形: 圆角 23"/>
            <p:cNvSpPr/>
            <p:nvPr/>
          </p:nvSpPr>
          <p:spPr>
            <a:xfrm>
              <a:off x="8572835" y="2625326"/>
              <a:ext cx="1742413" cy="468000"/>
            </a:xfrm>
            <a:prstGeom prst="roundRect">
              <a:avLst>
                <a:gd name="adj" fmla="val 50000"/>
              </a:avLst>
            </a:prstGeom>
            <a:gradFill>
              <a:gsLst>
                <a:gs pos="100000">
                  <a:srgbClr val="E17751"/>
                </a:gs>
                <a:gs pos="4000">
                  <a:srgbClr val="FBC98F"/>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Autofit/>
            </a:bodyPr>
            <a:lstStyle/>
            <a:p>
              <a:pPr algn="ctr">
                <a:spcBef>
                  <a:spcPct val="0"/>
                </a:spcBef>
              </a:pPr>
              <a:r>
                <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系统思维能力</a:t>
              </a:r>
            </a:p>
          </p:txBody>
        </p:sp>
      </p:grpSp>
      <p:grpSp>
        <p:nvGrpSpPr>
          <p:cNvPr id="7" name="组合 6"/>
          <p:cNvGrpSpPr/>
          <p:nvPr/>
        </p:nvGrpSpPr>
        <p:grpSpPr>
          <a:xfrm>
            <a:off x="1379487" y="4415243"/>
            <a:ext cx="2736944" cy="1923127"/>
            <a:chOff x="1226012" y="4438689"/>
            <a:chExt cx="2736944" cy="1923127"/>
          </a:xfrm>
        </p:grpSpPr>
        <p:sp>
          <p:nvSpPr>
            <p:cNvPr id="50" name="矩形 49"/>
            <p:cNvSpPr/>
            <p:nvPr/>
          </p:nvSpPr>
          <p:spPr>
            <a:xfrm>
              <a:off x="1226012" y="4637784"/>
              <a:ext cx="2736944" cy="1724032"/>
            </a:xfrm>
            <a:prstGeom prst="rect">
              <a:avLst/>
            </a:prstGeom>
            <a:solidFill>
              <a:schemeClr val="bg1"/>
            </a:solidFill>
            <a:ln>
              <a:noFill/>
            </a:ln>
            <a:effectLst>
              <a:outerShdw blurRad="254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文本框 50"/>
            <p:cNvSpPr txBox="1"/>
            <p:nvPr/>
          </p:nvSpPr>
          <p:spPr>
            <a:xfrm>
              <a:off x="1480303" y="4925909"/>
              <a:ext cx="2228362" cy="1338828"/>
            </a:xfrm>
            <a:prstGeom prst="rect">
              <a:avLst/>
            </a:prstGeom>
            <a:noFill/>
          </p:spPr>
          <p:txBody>
            <a:bodyPr wrap="square">
              <a:spAutoFit/>
            </a:bodyPr>
            <a:lstStyle/>
            <a:p>
              <a:pPr algn="ctr">
                <a:lnSpc>
                  <a:spcPct val="150000"/>
                </a:lnSpc>
                <a:spcAft>
                  <a:spcPts val="1200"/>
                </a:spcAft>
                <a:buClr>
                  <a:srgbClr val="0076AA"/>
                </a:buClr>
                <a:buSzPct val="110000"/>
              </a:pP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唯物辩证法永恒发展过程中把握发展的总体趋势和方向</a:t>
              </a:r>
              <a:endParaRPr lang="en-US" altLang="zh-CN" dirty="0">
                <a:solidFill>
                  <a:prstClr val="black">
                    <a:lumMod val="85000"/>
                    <a:lumOff val="15000"/>
                  </a:prstClr>
                </a:solidFill>
                <a:latin typeface="微软雅黑" panose="020B0503020204020204" pitchFamily="34" charset="-122"/>
                <a:ea typeface="微软雅黑" panose="020B0503020204020204" pitchFamily="34" charset="-122"/>
              </a:endParaRPr>
            </a:p>
          </p:txBody>
        </p:sp>
        <p:cxnSp>
          <p:nvCxnSpPr>
            <p:cNvPr id="49" name="直接连接符 26"/>
            <p:cNvCxnSpPr/>
            <p:nvPr/>
          </p:nvCxnSpPr>
          <p:spPr>
            <a:xfrm>
              <a:off x="1982484" y="6337735"/>
              <a:ext cx="1224000" cy="0"/>
            </a:xfrm>
            <a:prstGeom prst="line">
              <a:avLst/>
            </a:prstGeom>
            <a:ln w="15875">
              <a:solidFill>
                <a:srgbClr val="A49C61"/>
              </a:solidFill>
            </a:ln>
          </p:spPr>
          <p:style>
            <a:lnRef idx="1">
              <a:schemeClr val="accent1"/>
            </a:lnRef>
            <a:fillRef idx="0">
              <a:schemeClr val="accent1"/>
            </a:fillRef>
            <a:effectRef idx="0">
              <a:schemeClr val="accent1"/>
            </a:effectRef>
            <a:fontRef idx="minor">
              <a:schemeClr val="tx1"/>
            </a:fontRef>
          </p:style>
        </p:cxnSp>
        <p:sp>
          <p:nvSpPr>
            <p:cNvPr id="52" name="矩形: 圆角 22"/>
            <p:cNvSpPr/>
            <p:nvPr/>
          </p:nvSpPr>
          <p:spPr>
            <a:xfrm>
              <a:off x="1723278" y="4438689"/>
              <a:ext cx="1742413" cy="468000"/>
            </a:xfrm>
            <a:prstGeom prst="roundRect">
              <a:avLst>
                <a:gd name="adj" fmla="val 50000"/>
              </a:avLst>
            </a:prstGeom>
            <a:gradFill>
              <a:gsLst>
                <a:gs pos="0">
                  <a:srgbClr val="7E7847"/>
                </a:gs>
                <a:gs pos="100000">
                  <a:srgbClr val="C5BC78"/>
                </a:gs>
              </a:gsLst>
              <a:lin ang="4800000" scaled="0"/>
            </a:gradFill>
            <a:ln>
              <a:noFill/>
            </a:ln>
            <a:effectLst>
              <a:outerShdw blurRad="508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战略思维能力</a:t>
              </a:r>
            </a:p>
          </p:txBody>
        </p:sp>
      </p:grpSp>
      <p:grpSp>
        <p:nvGrpSpPr>
          <p:cNvPr id="2" name="组合 1"/>
          <p:cNvGrpSpPr/>
          <p:nvPr/>
        </p:nvGrpSpPr>
        <p:grpSpPr>
          <a:xfrm>
            <a:off x="8075569" y="4415243"/>
            <a:ext cx="2736944" cy="1899046"/>
            <a:chOff x="8075569" y="4438689"/>
            <a:chExt cx="2736944" cy="1899046"/>
          </a:xfrm>
        </p:grpSpPr>
        <p:sp>
          <p:nvSpPr>
            <p:cNvPr id="56" name="矩形 55"/>
            <p:cNvSpPr/>
            <p:nvPr/>
          </p:nvSpPr>
          <p:spPr>
            <a:xfrm>
              <a:off x="8075569" y="4637783"/>
              <a:ext cx="2736944" cy="1699952"/>
            </a:xfrm>
            <a:prstGeom prst="rect">
              <a:avLst/>
            </a:prstGeom>
            <a:solidFill>
              <a:schemeClr val="bg1"/>
            </a:solidFill>
            <a:ln>
              <a:noFill/>
            </a:ln>
            <a:effectLst>
              <a:outerShdw blurRad="254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文本框 56"/>
            <p:cNvSpPr txBox="1"/>
            <p:nvPr/>
          </p:nvSpPr>
          <p:spPr>
            <a:xfrm>
              <a:off x="8451347" y="4921884"/>
              <a:ext cx="1985388" cy="1338828"/>
            </a:xfrm>
            <a:prstGeom prst="rect">
              <a:avLst/>
            </a:prstGeom>
            <a:noFill/>
          </p:spPr>
          <p:txBody>
            <a:bodyPr wrap="square">
              <a:spAutoFit/>
            </a:bodyPr>
            <a:lstStyle/>
            <a:p>
              <a:pPr algn="ctr">
                <a:lnSpc>
                  <a:spcPct val="150000"/>
                </a:lnSpc>
                <a:spcAft>
                  <a:spcPts val="1200"/>
                </a:spcAft>
                <a:buClr>
                  <a:srgbClr val="0076AA"/>
                </a:buClr>
                <a:buSzPct val="110000"/>
              </a:pP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唯物辩证法批判性和革命性本质的要求</a:t>
              </a:r>
              <a:endParaRPr lang="en-US" altLang="zh-CN" dirty="0">
                <a:solidFill>
                  <a:prstClr val="black">
                    <a:lumMod val="85000"/>
                    <a:lumOff val="15000"/>
                  </a:prstClr>
                </a:solidFill>
                <a:latin typeface="微软雅黑" panose="020B0503020204020204" pitchFamily="34" charset="-122"/>
                <a:ea typeface="微软雅黑" panose="020B0503020204020204" pitchFamily="34" charset="-122"/>
              </a:endParaRPr>
            </a:p>
          </p:txBody>
        </p:sp>
        <p:cxnSp>
          <p:nvCxnSpPr>
            <p:cNvPr id="55" name="直接连接符 26"/>
            <p:cNvCxnSpPr/>
            <p:nvPr/>
          </p:nvCxnSpPr>
          <p:spPr>
            <a:xfrm>
              <a:off x="8832041" y="6337735"/>
              <a:ext cx="1224000" cy="0"/>
            </a:xfrm>
            <a:prstGeom prst="line">
              <a:avLst/>
            </a:prstGeom>
            <a:ln w="15875">
              <a:solidFill>
                <a:srgbClr val="A49C61"/>
              </a:solidFill>
            </a:ln>
          </p:spPr>
          <p:style>
            <a:lnRef idx="1">
              <a:schemeClr val="accent1"/>
            </a:lnRef>
            <a:fillRef idx="0">
              <a:schemeClr val="accent1"/>
            </a:fillRef>
            <a:effectRef idx="0">
              <a:schemeClr val="accent1"/>
            </a:effectRef>
            <a:fontRef idx="minor">
              <a:schemeClr val="tx1"/>
            </a:fontRef>
          </p:style>
        </p:cxnSp>
        <p:sp>
          <p:nvSpPr>
            <p:cNvPr id="58" name="矩形: 圆角 22"/>
            <p:cNvSpPr/>
            <p:nvPr/>
          </p:nvSpPr>
          <p:spPr>
            <a:xfrm>
              <a:off x="8572835" y="4438689"/>
              <a:ext cx="1742413" cy="468000"/>
            </a:xfrm>
            <a:prstGeom prst="roundRect">
              <a:avLst>
                <a:gd name="adj" fmla="val 50000"/>
              </a:avLst>
            </a:prstGeom>
            <a:gradFill>
              <a:gsLst>
                <a:gs pos="0">
                  <a:srgbClr val="7E7847"/>
                </a:gs>
                <a:gs pos="100000">
                  <a:srgbClr val="C5BC78"/>
                </a:gs>
              </a:gsLst>
              <a:lin ang="4800000" scaled="0"/>
            </a:gradFill>
            <a:ln>
              <a:noFill/>
            </a:ln>
            <a:effectLst>
              <a:outerShdw blurRad="508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创新思维能力</a:t>
              </a:r>
            </a:p>
          </p:txBody>
        </p:sp>
      </p:grpSp>
      <p:grpSp>
        <p:nvGrpSpPr>
          <p:cNvPr id="5" name="组合 4"/>
          <p:cNvGrpSpPr/>
          <p:nvPr/>
        </p:nvGrpSpPr>
        <p:grpSpPr>
          <a:xfrm>
            <a:off x="4727528" y="4415243"/>
            <a:ext cx="2736944" cy="1923127"/>
            <a:chOff x="4727528" y="4438689"/>
            <a:chExt cx="2736944" cy="1923127"/>
          </a:xfrm>
        </p:grpSpPr>
        <p:sp>
          <p:nvSpPr>
            <p:cNvPr id="62" name="矩形 61"/>
            <p:cNvSpPr/>
            <p:nvPr/>
          </p:nvSpPr>
          <p:spPr>
            <a:xfrm>
              <a:off x="4727528" y="4637784"/>
              <a:ext cx="2736944" cy="1724032"/>
            </a:xfrm>
            <a:prstGeom prst="rect">
              <a:avLst/>
            </a:prstGeom>
            <a:solidFill>
              <a:schemeClr val="bg1"/>
            </a:solidFill>
            <a:ln>
              <a:noFill/>
            </a:ln>
            <a:effectLst>
              <a:outerShdw blurRad="254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3" name="文本框 62"/>
            <p:cNvSpPr txBox="1"/>
            <p:nvPr/>
          </p:nvSpPr>
          <p:spPr>
            <a:xfrm>
              <a:off x="5063406" y="4925909"/>
              <a:ext cx="2065189" cy="1338828"/>
            </a:xfrm>
            <a:prstGeom prst="rect">
              <a:avLst/>
            </a:prstGeom>
            <a:noFill/>
          </p:spPr>
          <p:txBody>
            <a:bodyPr wrap="square">
              <a:spAutoFit/>
            </a:bodyPr>
            <a:lstStyle/>
            <a:p>
              <a:pPr algn="ctr">
                <a:lnSpc>
                  <a:spcPct val="150000"/>
                </a:lnSpc>
                <a:spcAft>
                  <a:spcPts val="1200"/>
                </a:spcAft>
                <a:buClr>
                  <a:srgbClr val="0076AA"/>
                </a:buClr>
                <a:buSzPct val="110000"/>
              </a:pP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对量变引起质变的“度”的把握和对矛盾分析法的运用</a:t>
              </a:r>
              <a:endParaRPr lang="en-US" altLang="zh-CN" dirty="0">
                <a:solidFill>
                  <a:prstClr val="black">
                    <a:lumMod val="85000"/>
                    <a:lumOff val="15000"/>
                  </a:prstClr>
                </a:solidFill>
                <a:latin typeface="微软雅黑" panose="020B0503020204020204" pitchFamily="34" charset="-122"/>
                <a:ea typeface="微软雅黑" panose="020B0503020204020204" pitchFamily="34" charset="-122"/>
              </a:endParaRPr>
            </a:p>
          </p:txBody>
        </p:sp>
        <p:cxnSp>
          <p:nvCxnSpPr>
            <p:cNvPr id="61" name="直接连接符 25"/>
            <p:cNvCxnSpPr/>
            <p:nvPr/>
          </p:nvCxnSpPr>
          <p:spPr>
            <a:xfrm>
              <a:off x="5484000" y="6337735"/>
              <a:ext cx="1224000" cy="0"/>
            </a:xfrm>
            <a:prstGeom prst="line">
              <a:avLst/>
            </a:prstGeom>
            <a:ln w="15875">
              <a:solidFill>
                <a:srgbClr val="E17751"/>
              </a:solidFill>
            </a:ln>
          </p:spPr>
          <p:style>
            <a:lnRef idx="1">
              <a:schemeClr val="accent1"/>
            </a:lnRef>
            <a:fillRef idx="0">
              <a:schemeClr val="accent1"/>
            </a:fillRef>
            <a:effectRef idx="0">
              <a:schemeClr val="accent1"/>
            </a:effectRef>
            <a:fontRef idx="minor">
              <a:schemeClr val="tx1"/>
            </a:fontRef>
          </p:style>
        </p:cxnSp>
        <p:sp>
          <p:nvSpPr>
            <p:cNvPr id="64" name="矩形: 圆角 23"/>
            <p:cNvSpPr/>
            <p:nvPr/>
          </p:nvSpPr>
          <p:spPr>
            <a:xfrm>
              <a:off x="5224794" y="4438689"/>
              <a:ext cx="1742413" cy="468000"/>
            </a:xfrm>
            <a:prstGeom prst="roundRect">
              <a:avLst>
                <a:gd name="adj" fmla="val 50000"/>
              </a:avLst>
            </a:prstGeom>
            <a:gradFill>
              <a:gsLst>
                <a:gs pos="100000">
                  <a:srgbClr val="E17751"/>
                </a:gs>
                <a:gs pos="4000">
                  <a:srgbClr val="FBC98F"/>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Autofit/>
            </a:bodyPr>
            <a:lstStyle/>
            <a:p>
              <a:pPr algn="ctr">
                <a:spcBef>
                  <a:spcPct val="0"/>
                </a:spcBef>
              </a:pPr>
              <a:r>
                <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底线思维能力</a:t>
              </a:r>
            </a:p>
          </p:txBody>
        </p:sp>
      </p:grpSp>
      <p:grpSp>
        <p:nvGrpSpPr>
          <p:cNvPr id="41" name="组合 40"/>
          <p:cNvGrpSpPr/>
          <p:nvPr/>
        </p:nvGrpSpPr>
        <p:grpSpPr>
          <a:xfrm>
            <a:off x="5098887" y="720000"/>
            <a:ext cx="1994227" cy="400110"/>
            <a:chOff x="1131850" y="3079821"/>
            <a:chExt cx="1994227" cy="400110"/>
          </a:xfrm>
        </p:grpSpPr>
        <p:sp>
          <p:nvSpPr>
            <p:cNvPr id="42" name="文本框 41"/>
            <p:cNvSpPr txBox="1"/>
            <p:nvPr/>
          </p:nvSpPr>
          <p:spPr>
            <a:xfrm>
              <a:off x="1383664" y="3079821"/>
              <a:ext cx="1742413" cy="400110"/>
            </a:xfrm>
            <a:prstGeom prst="rect">
              <a:avLst/>
            </a:prstGeom>
            <a:noFill/>
          </p:spPr>
          <p:txBody>
            <a:bodyPr wrap="square" rtlCol="0">
              <a:spAutoFit/>
            </a:bodyPr>
            <a:lstStyle/>
            <a:p>
              <a:r>
                <a:rPr kumimoji="1" lang="zh-CN" altLang="en-US" sz="2000" b="1" dirty="0">
                  <a:solidFill>
                    <a:prstClr val="black">
                      <a:lumMod val="95000"/>
                      <a:lumOff val="5000"/>
                    </a:prstClr>
                  </a:solidFill>
                  <a:latin typeface="微软雅黑" panose="020B0503020204020204" pitchFamily="34" charset="-122"/>
                  <a:ea typeface="微软雅黑" panose="020B0503020204020204" pitchFamily="34" charset="-122"/>
                </a:rPr>
                <a:t>六大思维能力</a:t>
              </a:r>
            </a:p>
          </p:txBody>
        </p:sp>
        <p:grpSp>
          <p:nvGrpSpPr>
            <p:cNvPr id="43" name="组合 42"/>
            <p:cNvGrpSpPr/>
            <p:nvPr/>
          </p:nvGrpSpPr>
          <p:grpSpPr>
            <a:xfrm>
              <a:off x="1131850" y="3158981"/>
              <a:ext cx="263336" cy="243183"/>
              <a:chOff x="1164218" y="3158981"/>
              <a:chExt cx="263336" cy="243183"/>
            </a:xfrm>
          </p:grpSpPr>
          <p:grpSp>
            <p:nvGrpSpPr>
              <p:cNvPr id="44" name="组合 43"/>
              <p:cNvGrpSpPr/>
              <p:nvPr/>
            </p:nvGrpSpPr>
            <p:grpSpPr>
              <a:xfrm>
                <a:off x="1164220" y="3158981"/>
                <a:ext cx="263334" cy="240802"/>
                <a:chOff x="1164220" y="3158981"/>
                <a:chExt cx="263334" cy="240802"/>
              </a:xfrm>
            </p:grpSpPr>
            <p:sp>
              <p:nvSpPr>
                <p:cNvPr id="46" name="平行四边形 45"/>
                <p:cNvSpPr/>
                <p:nvPr/>
              </p:nvSpPr>
              <p:spPr>
                <a:xfrm flipH="1">
                  <a:off x="1251999" y="3159969"/>
                  <a:ext cx="147478"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直角三角形 64"/>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6" name="平行四边形 65"/>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5" name="直角三角形 44"/>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67" name="文本框 66"/>
          <p:cNvSpPr txBox="1"/>
          <p:nvPr/>
        </p:nvSpPr>
        <p:spPr>
          <a:xfrm>
            <a:off x="1485307" y="1177432"/>
            <a:ext cx="9221386" cy="1289905"/>
          </a:xfrm>
          <a:prstGeom prst="rect">
            <a:avLst/>
          </a:prstGeom>
          <a:noFill/>
        </p:spPr>
        <p:txBody>
          <a:bodyPr wrap="square">
            <a:spAutoFit/>
          </a:bodyPr>
          <a:lstStyle/>
          <a:p>
            <a:pPr indent="457200" algn="just">
              <a:lnSpc>
                <a:spcPct val="150000"/>
              </a:lnSpc>
            </a:pPr>
            <a:r>
              <a:rPr lang="zh-CN" altLang="en-US" dirty="0">
                <a:solidFill>
                  <a:prstClr val="black"/>
                </a:solidFill>
                <a:latin typeface="微软雅黑" panose="020B0503020204020204" pitchFamily="34" charset="-122"/>
                <a:ea typeface="微软雅黑" panose="020B0503020204020204" pitchFamily="34" charset="-122"/>
              </a:rPr>
              <a:t> 辩证思维能力是唯物辩证法在思维中的运用，中国共产党将辩证思维能力运用于治国理政的实践，形成了思维能力的新形态，它们是辩证思维能力的运用和体现，是当代中国共产党人对唯物辩证法的丰富和发展。</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12192000" cy="6858001"/>
          </a:xfrm>
          <a:prstGeom prst="rect">
            <a:avLst/>
          </a:prstGeom>
          <a:gradFill flip="none" rotWithShape="1">
            <a:gsLst>
              <a:gs pos="80000">
                <a:srgbClr val="F1E9D2"/>
              </a:gs>
              <a:gs pos="100000">
                <a:srgbClr val="FEF6E1"/>
              </a:gs>
              <a:gs pos="0">
                <a:srgbClr val="ECA285"/>
              </a:gs>
              <a:gs pos="27000">
                <a:srgbClr val="FCCB90"/>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nvGrpSpPr>
          <p:cNvPr id="16" name="组合 15"/>
          <p:cNvGrpSpPr/>
          <p:nvPr/>
        </p:nvGrpSpPr>
        <p:grpSpPr>
          <a:xfrm>
            <a:off x="-5265" y="3123171"/>
            <a:ext cx="12192000" cy="3734829"/>
            <a:chOff x="-5265" y="3509276"/>
            <a:chExt cx="12192000" cy="3734829"/>
          </a:xfrm>
        </p:grpSpPr>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5" y="3509276"/>
              <a:ext cx="12192000" cy="3734829"/>
            </a:xfrm>
            <a:prstGeom prst="rect">
              <a:avLst/>
            </a:prstGeom>
          </p:spPr>
        </p:pic>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5" y="3509276"/>
              <a:ext cx="12192000" cy="3734829"/>
            </a:xfrm>
            <a:prstGeom prst="rect">
              <a:avLst/>
            </a:prstGeom>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5" y="3509276"/>
              <a:ext cx="12192000" cy="3734829"/>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5" y="3509276"/>
              <a:ext cx="12192000" cy="3734829"/>
            </a:xfrm>
            <a:prstGeom prst="rect">
              <a:avLst/>
            </a:prstGeom>
          </p:spPr>
        </p:pic>
      </p:grpSp>
      <p:sp>
        <p:nvSpPr>
          <p:cNvPr id="23" name="iṩḻíḑe"/>
          <p:cNvSpPr/>
          <p:nvPr/>
        </p:nvSpPr>
        <p:spPr>
          <a:xfrm>
            <a:off x="669939" y="709412"/>
            <a:ext cx="10852123" cy="5439177"/>
          </a:xfrm>
          <a:prstGeom prst="snip2DiagRect">
            <a:avLst>
              <a:gd name="adj1" fmla="val 0"/>
              <a:gd name="adj2" fmla="val 0"/>
            </a:avLst>
          </a:prstGeom>
          <a:solidFill>
            <a:srgbClr val="E17751">
              <a:alpha val="10000"/>
            </a:srgbClr>
          </a:solidFill>
          <a:ln>
            <a:gradFill flip="none" rotWithShape="1">
              <a:gsLst>
                <a:gs pos="100000">
                  <a:srgbClr val="E17751"/>
                </a:gs>
                <a:gs pos="67000">
                  <a:srgbClr val="FDD5A6">
                    <a:alpha val="0"/>
                  </a:srgbClr>
                </a:gs>
                <a:gs pos="34000">
                  <a:srgbClr val="FDD5A6">
                    <a:alpha val="0"/>
                  </a:srgbClr>
                </a:gs>
                <a:gs pos="0">
                  <a:srgbClr val="E17751"/>
                </a:gs>
              </a:gsLst>
              <a:lin ang="3600000" scaled="0"/>
              <a:tileRect/>
            </a:gradFill>
          </a:ln>
          <a:effectLst>
            <a:outerShdw blurRad="50800" dist="50800" dir="2700000" algn="tl" rotWithShape="0">
              <a:srgbClr val="E89779">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lt1"/>
              </a:solidFill>
            </a:endParaRPr>
          </a:p>
        </p:txBody>
      </p:sp>
      <p:sp>
        <p:nvSpPr>
          <p:cNvPr id="25" name="矩形 24"/>
          <p:cNvSpPr/>
          <p:nvPr/>
        </p:nvSpPr>
        <p:spPr>
          <a:xfrm>
            <a:off x="1056000" y="1127090"/>
            <a:ext cx="10080000" cy="4603820"/>
          </a:xfrm>
          <a:prstGeom prst="rect">
            <a:avLst/>
          </a:prstGeom>
          <a:solidFill>
            <a:srgbClr val="FFFDF7"/>
          </a:solidFill>
          <a:ln>
            <a:noFill/>
          </a:ln>
          <a:effectLst>
            <a:outerShdw blurRad="190500" dist="38100" dir="2700000" algn="tl" rotWithShape="0">
              <a:srgbClr val="C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1984528" y="2303045"/>
            <a:ext cx="8222945" cy="2816156"/>
          </a:xfrm>
          <a:prstGeom prst="rect">
            <a:avLst/>
          </a:prstGeom>
          <a:noFill/>
        </p:spPr>
        <p:txBody>
          <a:bodyPr wrap="square" rtlCol="0">
            <a:spAutoFit/>
          </a:bodyPr>
          <a:lstStyle/>
          <a:p>
            <a:pPr indent="575945" algn="just">
              <a:lnSpc>
                <a:spcPct val="150000"/>
              </a:lnSpc>
              <a:spcBef>
                <a:spcPts val="1800"/>
              </a:spcBef>
            </a:pPr>
            <a:r>
              <a:rPr lang="zh-CN" altLang="en-US" sz="2200" b="1" dirty="0">
                <a:solidFill>
                  <a:schemeClr val="tx1">
                    <a:lumMod val="85000"/>
                    <a:lumOff val="15000"/>
                  </a:schemeClr>
                </a:solidFill>
                <a:latin typeface="华文中宋" panose="02010600040101010101" pitchFamily="2" charset="-122"/>
                <a:ea typeface="华文中宋" panose="02010600040101010101" pitchFamily="2" charset="-122"/>
              </a:rPr>
              <a:t>“要学习掌握唯物辩证法的根本方法，不断增强辩证思维能力，提高驾驭复杂局面、处理复杂问题的本领。我们的事业越是向纵深发展，就越要不断增强辩证思维能力。”</a:t>
            </a:r>
          </a:p>
          <a:p>
            <a:pPr indent="575945" algn="r">
              <a:lnSpc>
                <a:spcPct val="150000"/>
              </a:lnSpc>
              <a:spcBef>
                <a:spcPts val="1800"/>
              </a:spcBef>
            </a:pPr>
            <a:r>
              <a:rPr lang="en-US" altLang="zh-CN" sz="2400" b="1" dirty="0">
                <a:solidFill>
                  <a:schemeClr val="tx1">
                    <a:lumMod val="65000"/>
                    <a:lumOff val="35000"/>
                  </a:schemeClr>
                </a:solidFill>
                <a:latin typeface="楷体" panose="02010609060101010101" pitchFamily="49" charset="-122"/>
                <a:ea typeface="楷体" panose="02010609060101010101" pitchFamily="49" charset="-122"/>
              </a:rPr>
              <a:t>      </a:t>
            </a:r>
            <a:r>
              <a:rPr lang="en-US" altLang="zh-CN" b="1" dirty="0">
                <a:solidFill>
                  <a:schemeClr val="tx1">
                    <a:lumMod val="65000"/>
                    <a:lumOff val="35000"/>
                  </a:schemeClr>
                </a:solidFill>
                <a:latin typeface="楷体" panose="02010609060101010101" pitchFamily="49" charset="-122"/>
                <a:ea typeface="楷体" panose="02010609060101010101" pitchFamily="49" charset="-122"/>
              </a:rPr>
              <a:t>——</a:t>
            </a:r>
            <a:r>
              <a:rPr lang="zh-CN" altLang="en-US" b="1" dirty="0">
                <a:solidFill>
                  <a:schemeClr val="tx1">
                    <a:lumMod val="65000"/>
                    <a:lumOff val="35000"/>
                  </a:schemeClr>
                </a:solidFill>
                <a:latin typeface="楷体" panose="02010609060101010101" pitchFamily="49" charset="-122"/>
                <a:ea typeface="楷体" panose="02010609060101010101" pitchFamily="49" charset="-122"/>
              </a:rPr>
              <a:t>习近平在十八届中央政治局第二十次集体学习时的讲话（</a:t>
            </a:r>
            <a:r>
              <a:rPr lang="en-US" altLang="zh-CN" b="1" dirty="0">
                <a:solidFill>
                  <a:schemeClr val="tx1">
                    <a:lumMod val="65000"/>
                    <a:lumOff val="35000"/>
                  </a:schemeClr>
                </a:solidFill>
                <a:latin typeface="楷体" panose="02010609060101010101" pitchFamily="49" charset="-122"/>
                <a:ea typeface="楷体" panose="02010609060101010101" pitchFamily="49" charset="-122"/>
              </a:rPr>
              <a:t>2015</a:t>
            </a:r>
            <a:r>
              <a:rPr lang="zh-CN" altLang="en-US" b="1" dirty="0">
                <a:solidFill>
                  <a:schemeClr val="tx1">
                    <a:lumMod val="65000"/>
                    <a:lumOff val="35000"/>
                  </a:schemeClr>
                </a:solidFill>
                <a:latin typeface="楷体" panose="02010609060101010101" pitchFamily="49" charset="-122"/>
                <a:ea typeface="楷体" panose="02010609060101010101" pitchFamily="49" charset="-122"/>
              </a:rPr>
              <a:t>年</a:t>
            </a:r>
            <a:r>
              <a:rPr lang="en-US" altLang="zh-CN" b="1" dirty="0">
                <a:solidFill>
                  <a:schemeClr val="tx1">
                    <a:lumMod val="65000"/>
                    <a:lumOff val="35000"/>
                  </a:schemeClr>
                </a:solidFill>
                <a:latin typeface="楷体" panose="02010609060101010101" pitchFamily="49" charset="-122"/>
                <a:ea typeface="楷体" panose="02010609060101010101" pitchFamily="49" charset="-122"/>
              </a:rPr>
              <a:t>1</a:t>
            </a:r>
            <a:r>
              <a:rPr lang="zh-CN" altLang="en-US" b="1" dirty="0">
                <a:solidFill>
                  <a:schemeClr val="tx1">
                    <a:lumMod val="65000"/>
                    <a:lumOff val="35000"/>
                  </a:schemeClr>
                </a:solidFill>
                <a:latin typeface="楷体" panose="02010609060101010101" pitchFamily="49" charset="-122"/>
                <a:ea typeface="楷体" panose="02010609060101010101" pitchFamily="49" charset="-122"/>
              </a:rPr>
              <a:t>月</a:t>
            </a:r>
            <a:r>
              <a:rPr lang="en-US" altLang="zh-CN" b="1" dirty="0">
                <a:solidFill>
                  <a:schemeClr val="tx1">
                    <a:lumMod val="65000"/>
                    <a:lumOff val="35000"/>
                  </a:schemeClr>
                </a:solidFill>
                <a:latin typeface="楷体" panose="02010609060101010101" pitchFamily="49" charset="-122"/>
                <a:ea typeface="楷体" panose="02010609060101010101" pitchFamily="49" charset="-122"/>
              </a:rPr>
              <a:t>23</a:t>
            </a:r>
            <a:r>
              <a:rPr lang="zh-CN" altLang="en-US" b="1" dirty="0">
                <a:solidFill>
                  <a:schemeClr val="tx1">
                    <a:lumMod val="65000"/>
                    <a:lumOff val="35000"/>
                  </a:schemeClr>
                </a:solidFill>
                <a:latin typeface="楷体" panose="02010609060101010101" pitchFamily="49" charset="-122"/>
                <a:ea typeface="楷体" panose="02010609060101010101" pitchFamily="49" charset="-122"/>
              </a:rPr>
              <a:t>日）</a:t>
            </a:r>
          </a:p>
        </p:txBody>
      </p:sp>
      <p:sp>
        <p:nvSpPr>
          <p:cNvPr id="27" name="文本框 26"/>
          <p:cNvSpPr txBox="1"/>
          <p:nvPr/>
        </p:nvSpPr>
        <p:spPr>
          <a:xfrm>
            <a:off x="9762565" y="6440536"/>
            <a:ext cx="2364096"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马克思主义基本原理</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9082408" y="202812"/>
            <a:ext cx="3007432" cy="261610"/>
          </a:xfrm>
          <a:prstGeom prst="rect">
            <a:avLst/>
          </a:prstGeom>
        </p:spPr>
        <p:txBody>
          <a:bodyPr wrap="square">
            <a:spAutoFit/>
          </a:bodyPr>
          <a:lstStyle/>
          <a:p>
            <a:pPr algn="r"/>
            <a:r>
              <a:rPr lang="zh-CN" altLang="en-US" sz="1100" dirty="0">
                <a:solidFill>
                  <a:schemeClr val="bg1">
                    <a:lumMod val="50000"/>
                  </a:schemeClr>
                </a:solidFill>
                <a:latin typeface="微软雅黑" panose="020B0503020204020204" pitchFamily="34" charset="-122"/>
                <a:ea typeface="微软雅黑" panose="020B0503020204020204" pitchFamily="34" charset="-122"/>
              </a:rPr>
              <a:t>专题二  辩证唯物主义世界观</a:t>
            </a:r>
          </a:p>
        </p:txBody>
      </p:sp>
      <p:sp>
        <p:nvSpPr>
          <p:cNvPr id="29" name="文本框 28"/>
          <p:cNvSpPr txBox="1"/>
          <p:nvPr/>
        </p:nvSpPr>
        <p:spPr>
          <a:xfrm>
            <a:off x="45719" y="194477"/>
            <a:ext cx="7156536" cy="278281"/>
          </a:xfrm>
          <a:prstGeom prst="rect">
            <a:avLst/>
          </a:prstGeom>
          <a:noFill/>
        </p:spPr>
        <p:txBody>
          <a:bodyPr wrap="square" rtlCol="0">
            <a:spAutoFit/>
          </a:bodyPr>
          <a:lstStyle/>
          <a:p>
            <a:pPr algn="just">
              <a:lnSpc>
                <a:spcPct val="120000"/>
              </a:lnSpc>
            </a:pPr>
            <a:r>
              <a:rPr lang="zh-CN" altLang="en-US" sz="1100" dirty="0">
                <a:solidFill>
                  <a:prstClr val="white">
                    <a:lumMod val="50000"/>
                  </a:prstClr>
                </a:solidFill>
                <a:latin typeface="微软雅黑" panose="020B0503020204020204" pitchFamily="34" charset="-122"/>
                <a:ea typeface="微软雅黑" panose="020B0503020204020204" pitchFamily="34" charset="-122"/>
              </a:rPr>
              <a:t>第四讲  辩证思维方法</a:t>
            </a:r>
          </a:p>
        </p:txBody>
      </p:sp>
      <p:sp>
        <p:nvSpPr>
          <p:cNvPr id="30" name="矩形 29"/>
          <p:cNvSpPr/>
          <p:nvPr/>
        </p:nvSpPr>
        <p:spPr>
          <a:xfrm>
            <a:off x="0" y="184281"/>
            <a:ext cx="45719" cy="298672"/>
          </a:xfrm>
          <a:prstGeom prst="rect">
            <a:avLst/>
          </a:prstGeom>
          <a:solidFill>
            <a:srgbClr val="E17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剪去对角 2"/>
          <p:cNvSpPr/>
          <p:nvPr/>
        </p:nvSpPr>
        <p:spPr bwMode="auto">
          <a:xfrm flipH="1">
            <a:off x="1435642" y="2980465"/>
            <a:ext cx="9320717" cy="3252823"/>
          </a:xfrm>
          <a:prstGeom prst="snip2DiagRect">
            <a:avLst>
              <a:gd name="adj1" fmla="val 0"/>
              <a:gd name="adj2" fmla="val 11548"/>
            </a:avLst>
          </a:prstGeom>
          <a:gradFill>
            <a:gsLst>
              <a:gs pos="100000">
                <a:srgbClr val="E17751"/>
              </a:gs>
              <a:gs pos="4000">
                <a:srgbClr val="FDA963"/>
              </a:gs>
            </a:gsLst>
            <a:lin ang="12000000" scaled="0"/>
          </a:gradFill>
          <a:ln w="22225">
            <a:noFill/>
          </a:ln>
          <a:effectLst>
            <a:outerShdw dist="127000" dir="2700000" algn="tl" rotWithShape="0">
              <a:srgbClr val="D25224"/>
            </a:outerShdw>
          </a:effectLst>
        </p:spPr>
        <p:txBody>
          <a:bodyPr anchor="ctr">
            <a:normAutofit/>
          </a:bodyPr>
          <a:lstStyle/>
          <a:p>
            <a:pPr algn="ctr">
              <a:lnSpc>
                <a:spcPct val="90000"/>
              </a:lnSpc>
              <a:spcBef>
                <a:spcPct val="0"/>
              </a:spcBef>
            </a:pP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文本框 5"/>
          <p:cNvSpPr txBox="1"/>
          <p:nvPr/>
        </p:nvSpPr>
        <p:spPr>
          <a:xfrm>
            <a:off x="8649677" y="4278445"/>
            <a:ext cx="1753268" cy="1048172"/>
          </a:xfrm>
          <a:prstGeom prst="rect">
            <a:avLst/>
          </a:prstGeom>
          <a:noFill/>
        </p:spPr>
        <p:txBody>
          <a:bodyPr wrap="square">
            <a:spAutoFit/>
          </a:bodyPr>
          <a:lstStyle/>
          <a:p>
            <a:pPr>
              <a:lnSpc>
                <a:spcPct val="150000"/>
              </a:lnSpc>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分析问题</a:t>
            </a:r>
          </a:p>
          <a:p>
            <a:pPr>
              <a:lnSpc>
                <a:spcPct val="150000"/>
              </a:lnSpc>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解决问题</a:t>
            </a:r>
          </a:p>
        </p:txBody>
      </p:sp>
      <p:grpSp>
        <p:nvGrpSpPr>
          <p:cNvPr id="8" name="组合 7"/>
          <p:cNvGrpSpPr/>
          <p:nvPr/>
        </p:nvGrpSpPr>
        <p:grpSpPr>
          <a:xfrm>
            <a:off x="2397189" y="3468118"/>
            <a:ext cx="5310147" cy="2668827"/>
            <a:chOff x="2604659" y="3349584"/>
            <a:chExt cx="5310147" cy="2668827"/>
          </a:xfrm>
        </p:grpSpPr>
        <p:sp>
          <p:nvSpPr>
            <p:cNvPr id="9" name="Shape 7163"/>
            <p:cNvSpPr/>
            <p:nvPr/>
          </p:nvSpPr>
          <p:spPr>
            <a:xfrm>
              <a:off x="2604659" y="3349584"/>
              <a:ext cx="5310147" cy="576000"/>
            </a:xfrm>
            <a:prstGeom prst="rect">
              <a:avLst/>
            </a:prstGeom>
            <a:gradFill>
              <a:gsLst>
                <a:gs pos="100000">
                  <a:schemeClr val="bg1"/>
                </a:gs>
                <a:gs pos="0">
                  <a:schemeClr val="bg1">
                    <a:alpha val="0"/>
                  </a:schemeClr>
                </a:gs>
                <a:gs pos="48000">
                  <a:srgbClr val="FFFFFF"/>
                </a:gs>
                <a:gs pos="25000">
                  <a:schemeClr val="bg1"/>
                </a:gs>
              </a:gsLst>
              <a:lin ang="12000000" scaled="0"/>
            </a:gradFill>
            <a:ln>
              <a:no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9750" marR="0" lvl="0" indent="-342900" algn="just" defTabSz="914400" rtl="0" eaLnBrk="1" fontAlgn="auto" latinLnBrk="0" hangingPunct="1">
                <a:lnSpc>
                  <a:spcPct val="100000"/>
                </a:lnSpc>
                <a:spcBef>
                  <a:spcPts val="0"/>
                </a:spcBef>
                <a:spcAft>
                  <a:spcPts val="0"/>
                </a:spcAft>
                <a:buClr>
                  <a:srgbClr val="E17751"/>
                </a:buClr>
                <a:buSzPct val="80000"/>
                <a:buFont typeface="Wingdings" panose="05000000000000000000" pitchFamily="2" charset="2"/>
                <a:buChar char="u"/>
                <a:defRPr/>
              </a:pPr>
              <a:r>
                <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用批判的和革命的精神</a:t>
              </a:r>
              <a:endParaRPr kumimoji="0" lang="en-US" altLang="zh-CN"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11" name="Shape 7165"/>
            <p:cNvSpPr/>
            <p:nvPr/>
          </p:nvSpPr>
          <p:spPr>
            <a:xfrm>
              <a:off x="2604659" y="4047193"/>
              <a:ext cx="5310147" cy="576000"/>
            </a:xfrm>
            <a:prstGeom prst="rect">
              <a:avLst/>
            </a:prstGeom>
            <a:gradFill>
              <a:gsLst>
                <a:gs pos="100000">
                  <a:schemeClr val="bg1"/>
                </a:gs>
                <a:gs pos="0">
                  <a:schemeClr val="bg1">
                    <a:alpha val="0"/>
                  </a:schemeClr>
                </a:gs>
                <a:gs pos="48000">
                  <a:srgbClr val="FFFFFF"/>
                </a:gs>
                <a:gs pos="25000">
                  <a:schemeClr val="bg1"/>
                </a:gs>
              </a:gsLst>
              <a:lin ang="12000000" scaled="0"/>
            </a:gradFill>
            <a:ln>
              <a:no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9750" indent="-342900" algn="just">
                <a:buClr>
                  <a:srgbClr val="E17751"/>
                </a:buClr>
                <a:buSzPct val="80000"/>
                <a:buFont typeface="Wingdings" panose="05000000000000000000" pitchFamily="2" charset="2"/>
                <a:buChar char="u"/>
              </a:pP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sym typeface="Helvetica"/>
                </a:rPr>
                <a:t>用联系和发展的观点</a:t>
              </a:r>
            </a:p>
          </p:txBody>
        </p:sp>
        <p:sp>
          <p:nvSpPr>
            <p:cNvPr id="12" name="Shape 7163"/>
            <p:cNvSpPr/>
            <p:nvPr/>
          </p:nvSpPr>
          <p:spPr>
            <a:xfrm>
              <a:off x="2604659" y="4744802"/>
              <a:ext cx="5310147" cy="576000"/>
            </a:xfrm>
            <a:prstGeom prst="rect">
              <a:avLst/>
            </a:prstGeom>
            <a:gradFill>
              <a:gsLst>
                <a:gs pos="100000">
                  <a:schemeClr val="bg1"/>
                </a:gs>
                <a:gs pos="0">
                  <a:schemeClr val="bg1">
                    <a:alpha val="0"/>
                  </a:schemeClr>
                </a:gs>
                <a:gs pos="48000">
                  <a:srgbClr val="FFFFFF"/>
                </a:gs>
                <a:gs pos="25000">
                  <a:schemeClr val="bg1"/>
                </a:gs>
              </a:gsLst>
              <a:lin ang="12000000" scaled="0"/>
            </a:gradFill>
            <a:ln>
              <a:no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9750" indent="-342900" algn="just">
                <a:buClr>
                  <a:srgbClr val="E17751"/>
                </a:buClr>
                <a:buSzPct val="80000"/>
                <a:buFont typeface="Wingdings" panose="05000000000000000000" pitchFamily="2" charset="2"/>
                <a:buChar char="u"/>
              </a:pP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用唯物辩证法基本规律</a:t>
              </a:r>
              <a:r>
                <a:rPr lang="zh-CN" altLang="en-US" sz="2000">
                  <a:solidFill>
                    <a:prstClr val="black">
                      <a:lumMod val="85000"/>
                      <a:lumOff val="15000"/>
                    </a:prstClr>
                  </a:solidFill>
                  <a:latin typeface="微软雅黑" panose="020B0503020204020204" pitchFamily="34" charset="-122"/>
                  <a:ea typeface="微软雅黑" panose="020B0503020204020204" pitchFamily="34" charset="-122"/>
                </a:rPr>
                <a:t>、范畴</a:t>
              </a:r>
              <a:endParaRPr lang="en-US" altLang="zh-CN" sz="2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3" name="Shape 7165"/>
            <p:cNvSpPr/>
            <p:nvPr/>
          </p:nvSpPr>
          <p:spPr>
            <a:xfrm>
              <a:off x="2604659" y="5442411"/>
              <a:ext cx="5310147" cy="576000"/>
            </a:xfrm>
            <a:prstGeom prst="rect">
              <a:avLst/>
            </a:prstGeom>
            <a:gradFill>
              <a:gsLst>
                <a:gs pos="100000">
                  <a:schemeClr val="bg1"/>
                </a:gs>
                <a:gs pos="0">
                  <a:schemeClr val="bg1">
                    <a:alpha val="0"/>
                  </a:schemeClr>
                </a:gs>
                <a:gs pos="48000">
                  <a:srgbClr val="FFFFFF"/>
                </a:gs>
                <a:gs pos="25000">
                  <a:schemeClr val="bg1"/>
                </a:gs>
              </a:gsLst>
              <a:lin ang="12000000" scaled="0"/>
            </a:gradFill>
            <a:ln>
              <a:no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9750" indent="-342900" algn="just">
                <a:buClr>
                  <a:srgbClr val="E17751"/>
                </a:buClr>
                <a:buSzPct val="80000"/>
                <a:buFont typeface="Wingdings" panose="05000000000000000000" pitchFamily="2" charset="2"/>
                <a:buChar char="u"/>
              </a:pP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用辩证思维方法</a:t>
              </a:r>
            </a:p>
          </p:txBody>
        </p:sp>
      </p:grpSp>
      <p:sp>
        <p:nvSpPr>
          <p:cNvPr id="18" name="矩形 17"/>
          <p:cNvSpPr/>
          <p:nvPr/>
        </p:nvSpPr>
        <p:spPr>
          <a:xfrm>
            <a:off x="586412" y="896151"/>
            <a:ext cx="11019176" cy="1894169"/>
          </a:xfrm>
          <a:prstGeom prst="rect">
            <a:avLst/>
          </a:prstGeom>
          <a:gradFill>
            <a:gsLst>
              <a:gs pos="100000">
                <a:srgbClr val="E17751"/>
              </a:gs>
              <a:gs pos="4000">
                <a:srgbClr val="FDB67B"/>
              </a:gs>
            </a:gsLst>
            <a:lin ang="12000000" scaled="0"/>
          </a:gradFill>
          <a:ln w="22225">
            <a:noFill/>
          </a:ln>
          <a:effectLst>
            <a:outerShdw blurRad="76200" dir="18900000" sy="23000" kx="-1200000" algn="bl" rotWithShape="0">
              <a:prstClr val="black">
                <a:alpha val="20000"/>
              </a:prstClr>
            </a:outerShdw>
          </a:effectLst>
        </p:spPr>
        <p:txBody>
          <a:bodyPr anchor="ctr">
            <a:normAutofit/>
          </a:bodyPr>
          <a:lstStyle/>
          <a:p>
            <a:pPr algn="ctr">
              <a:lnSpc>
                <a:spcPct val="90000"/>
              </a:lnSpc>
              <a:spcBef>
                <a:spcPct val="0"/>
              </a:spcBef>
            </a:pPr>
            <a:endParaRPr lang="zh-CN" altLang="en-US" b="1">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9" name="组合 18"/>
          <p:cNvGrpSpPr/>
          <p:nvPr/>
        </p:nvGrpSpPr>
        <p:grpSpPr>
          <a:xfrm>
            <a:off x="5480091" y="1234039"/>
            <a:ext cx="5819266" cy="1218392"/>
            <a:chOff x="4413121" y="1125753"/>
            <a:chExt cx="6657598" cy="1218392"/>
          </a:xfrm>
        </p:grpSpPr>
        <p:sp>
          <p:nvSpPr>
            <p:cNvPr id="20" name="矩形: 圆角 19"/>
            <p:cNvSpPr/>
            <p:nvPr/>
          </p:nvSpPr>
          <p:spPr>
            <a:xfrm>
              <a:off x="5007925" y="1125753"/>
              <a:ext cx="6062794" cy="1218392"/>
            </a:xfrm>
            <a:prstGeom prst="roundRect">
              <a:avLst>
                <a:gd name="adj" fmla="val 8661"/>
              </a:avLst>
            </a:prstGeom>
            <a:solidFill>
              <a:schemeClr val="bg1"/>
            </a:solidFill>
            <a:ln w="9525">
              <a:noFill/>
            </a:ln>
            <a:effectLst>
              <a:outerShdw blurRad="393700" dist="63500" sx="102000" sy="102000" algn="ctr" rotWithShape="0">
                <a:srgbClr val="14201E">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dirty="0">
                <a:solidFill>
                  <a:prstClr val="white"/>
                </a:solidFill>
                <a:latin typeface="Calibri" panose="020F0502020204030204"/>
              </a:endParaRPr>
            </a:p>
          </p:txBody>
        </p:sp>
        <p:grpSp>
          <p:nvGrpSpPr>
            <p:cNvPr id="21" name="组合 20"/>
            <p:cNvGrpSpPr/>
            <p:nvPr/>
          </p:nvGrpSpPr>
          <p:grpSpPr>
            <a:xfrm>
              <a:off x="4413121" y="1267973"/>
              <a:ext cx="763632" cy="933953"/>
              <a:chOff x="3798735" y="2016971"/>
              <a:chExt cx="1848354" cy="2812480"/>
            </a:xfrm>
          </p:grpSpPr>
          <p:grpSp>
            <p:nvGrpSpPr>
              <p:cNvPr id="22" name="组合 21"/>
              <p:cNvGrpSpPr/>
              <p:nvPr/>
            </p:nvGrpSpPr>
            <p:grpSpPr>
              <a:xfrm>
                <a:off x="3798735" y="2016971"/>
                <a:ext cx="1736423" cy="757631"/>
                <a:chOff x="4476750" y="1600200"/>
                <a:chExt cx="1736423" cy="952500"/>
              </a:xfrm>
            </p:grpSpPr>
            <p:cxnSp>
              <p:nvCxnSpPr>
                <p:cNvPr id="27" name="直接连接符 26"/>
                <p:cNvCxnSpPr/>
                <p:nvPr/>
              </p:nvCxnSpPr>
              <p:spPr>
                <a:xfrm flipV="1">
                  <a:off x="4476750" y="1600200"/>
                  <a:ext cx="1093157" cy="952500"/>
                </a:xfrm>
                <a:prstGeom prst="line">
                  <a:avLst/>
                </a:prstGeom>
                <a:ln cap="rnd">
                  <a:solidFill>
                    <a:schemeClr val="bg1"/>
                  </a:solidFill>
                  <a:prstDash val="solid"/>
                  <a:round/>
                  <a:headEnd type="ova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5569907" y="1600200"/>
                  <a:ext cx="643266" cy="0"/>
                </a:xfrm>
                <a:prstGeom prst="line">
                  <a:avLst/>
                </a:prstGeom>
                <a:ln cap="rnd">
                  <a:solidFill>
                    <a:schemeClr val="bg1"/>
                  </a:solidFill>
                  <a:prstDash val="solid"/>
                  <a:round/>
                </a:ln>
              </p:spPr>
              <p:style>
                <a:lnRef idx="1">
                  <a:schemeClr val="accent1"/>
                </a:lnRef>
                <a:fillRef idx="0">
                  <a:schemeClr val="accent1"/>
                </a:fillRef>
                <a:effectRef idx="0">
                  <a:schemeClr val="accent1"/>
                </a:effectRef>
                <a:fontRef idx="minor">
                  <a:schemeClr val="tx1"/>
                </a:fontRef>
              </p:style>
            </p:cxnSp>
          </p:grpSp>
          <p:cxnSp>
            <p:nvCxnSpPr>
              <p:cNvPr id="23" name="直接连接符 22"/>
              <p:cNvCxnSpPr/>
              <p:nvPr/>
            </p:nvCxnSpPr>
            <p:spPr>
              <a:xfrm>
                <a:off x="3798735" y="3471622"/>
                <a:ext cx="1848354" cy="0"/>
              </a:xfrm>
              <a:prstGeom prst="line">
                <a:avLst/>
              </a:prstGeom>
              <a:ln cap="rnd">
                <a:solidFill>
                  <a:schemeClr val="bg1"/>
                </a:solidFill>
                <a:prstDash val="solid"/>
                <a:round/>
                <a:headEnd type="ova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flipV="1">
                <a:off x="3798735" y="4071820"/>
                <a:ext cx="1736423" cy="757631"/>
                <a:chOff x="4476750" y="1600200"/>
                <a:chExt cx="1736423" cy="952500"/>
              </a:xfrm>
            </p:grpSpPr>
            <p:cxnSp>
              <p:nvCxnSpPr>
                <p:cNvPr id="25" name="直接连接符 24"/>
                <p:cNvCxnSpPr/>
                <p:nvPr/>
              </p:nvCxnSpPr>
              <p:spPr>
                <a:xfrm flipV="1">
                  <a:off x="4476750" y="1600200"/>
                  <a:ext cx="1093157" cy="952500"/>
                </a:xfrm>
                <a:prstGeom prst="line">
                  <a:avLst/>
                </a:prstGeom>
                <a:ln cap="rnd">
                  <a:solidFill>
                    <a:schemeClr val="bg1"/>
                  </a:solidFill>
                  <a:prstDash val="solid"/>
                  <a:round/>
                  <a:headEnd type="ova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5569907" y="1600200"/>
                  <a:ext cx="643266" cy="0"/>
                </a:xfrm>
                <a:prstGeom prst="line">
                  <a:avLst/>
                </a:prstGeom>
                <a:ln cap="rnd">
                  <a:solidFill>
                    <a:schemeClr val="bg1"/>
                  </a:solidFill>
                  <a:prstDash val="solid"/>
                  <a:round/>
                </a:ln>
              </p:spPr>
              <p:style>
                <a:lnRef idx="1">
                  <a:schemeClr val="accent1"/>
                </a:lnRef>
                <a:fillRef idx="0">
                  <a:schemeClr val="accent1"/>
                </a:fillRef>
                <a:effectRef idx="0">
                  <a:schemeClr val="accent1"/>
                </a:effectRef>
                <a:fontRef idx="minor">
                  <a:schemeClr val="tx1"/>
                </a:fontRef>
              </p:style>
            </p:cxnSp>
          </p:grpSp>
        </p:grpSp>
      </p:grpSp>
      <p:sp>
        <p:nvSpPr>
          <p:cNvPr id="29" name="TextBox 15"/>
          <p:cNvSpPr txBox="1"/>
          <p:nvPr/>
        </p:nvSpPr>
        <p:spPr>
          <a:xfrm>
            <a:off x="6096000" y="1415589"/>
            <a:ext cx="4993556" cy="777455"/>
          </a:xfrm>
          <a:prstGeom prst="rect">
            <a:avLst/>
          </a:prstGeom>
          <a:noFill/>
        </p:spPr>
        <p:txBody>
          <a:bodyPr wrap="square" lIns="91438" tIns="45719" rIns="91438" bIns="45719" rtlCol="0">
            <a:spAutoFit/>
          </a:bodyPr>
          <a:lstStyle/>
          <a:p>
            <a:pPr>
              <a:lnSpc>
                <a:spcPct val="130000"/>
              </a:lnSpc>
            </a:pP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以唯物辩证法为指导，发现矛盾、分析矛盾、解决矛盾，把握本质、遵循规律、推动工作的能力。</a:t>
            </a:r>
          </a:p>
        </p:txBody>
      </p:sp>
      <p:grpSp>
        <p:nvGrpSpPr>
          <p:cNvPr id="46" name="组合 45"/>
          <p:cNvGrpSpPr/>
          <p:nvPr/>
        </p:nvGrpSpPr>
        <p:grpSpPr>
          <a:xfrm>
            <a:off x="848105" y="1411659"/>
            <a:ext cx="4428101" cy="830997"/>
            <a:chOff x="1098935" y="1686285"/>
            <a:chExt cx="4428101" cy="830997"/>
          </a:xfrm>
        </p:grpSpPr>
        <p:grpSp>
          <p:nvGrpSpPr>
            <p:cNvPr id="47" name="组合 46"/>
            <p:cNvGrpSpPr/>
            <p:nvPr/>
          </p:nvGrpSpPr>
          <p:grpSpPr>
            <a:xfrm>
              <a:off x="1859831" y="1736977"/>
              <a:ext cx="729611" cy="729612"/>
              <a:chOff x="1908810" y="1131040"/>
              <a:chExt cx="777240" cy="777240"/>
            </a:xfrm>
          </p:grpSpPr>
          <p:sp>
            <p:nvSpPr>
              <p:cNvPr id="87" name="矩形 86"/>
              <p:cNvSpPr/>
              <p:nvPr/>
            </p:nvSpPr>
            <p:spPr>
              <a:xfrm>
                <a:off x="1908810" y="1131040"/>
                <a:ext cx="777240" cy="777240"/>
              </a:xfrm>
              <a:prstGeom prst="rect">
                <a:avLst/>
              </a:prstGeom>
              <a:noFill/>
              <a:ln>
                <a:solidFill>
                  <a:schemeClr val="bg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ffectLst>
                    <a:outerShdw blurRad="38100" dist="38100" dir="2700000" algn="tl">
                      <a:srgbClr val="000000">
                        <a:alpha val="43137"/>
                      </a:srgbClr>
                    </a:outerShdw>
                  </a:effectLst>
                </a:endParaRPr>
              </a:p>
            </p:txBody>
          </p:sp>
          <p:cxnSp>
            <p:nvCxnSpPr>
              <p:cNvPr id="88" name="直接连接符 65"/>
              <p:cNvCxnSpPr/>
              <p:nvPr/>
            </p:nvCxnSpPr>
            <p:spPr>
              <a:xfrm>
                <a:off x="1908810" y="1131040"/>
                <a:ext cx="777240" cy="777240"/>
              </a:xfrm>
              <a:prstGeom prst="line">
                <a:avLst/>
              </a:prstGeom>
              <a:ln w="12700">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直接连接符 66"/>
              <p:cNvCxnSpPr/>
              <p:nvPr/>
            </p:nvCxnSpPr>
            <p:spPr>
              <a:xfrm flipV="1">
                <a:off x="1908810" y="1131040"/>
                <a:ext cx="777240" cy="777240"/>
              </a:xfrm>
              <a:prstGeom prst="line">
                <a:avLst/>
              </a:prstGeom>
              <a:ln w="12700">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0" name="直接连接符 67"/>
              <p:cNvCxnSpPr>
                <a:endCxn id="87" idx="3"/>
              </p:cNvCxnSpPr>
              <p:nvPr/>
            </p:nvCxnSpPr>
            <p:spPr>
              <a:xfrm>
                <a:off x="1922417" y="1519660"/>
                <a:ext cx="763633" cy="0"/>
              </a:xfrm>
              <a:prstGeom prst="line">
                <a:avLst/>
              </a:prstGeom>
              <a:ln w="12700">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直接连接符 68"/>
              <p:cNvCxnSpPr>
                <a:endCxn id="87" idx="2"/>
              </p:cNvCxnSpPr>
              <p:nvPr/>
            </p:nvCxnSpPr>
            <p:spPr>
              <a:xfrm flipH="1">
                <a:off x="2297430" y="1131040"/>
                <a:ext cx="6804" cy="777240"/>
              </a:xfrm>
              <a:prstGeom prst="line">
                <a:avLst/>
              </a:prstGeom>
              <a:ln w="12700">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8" name="矩形 47"/>
            <p:cNvSpPr/>
            <p:nvPr/>
          </p:nvSpPr>
          <p:spPr>
            <a:xfrm>
              <a:off x="1828065" y="1686285"/>
              <a:ext cx="800219" cy="830997"/>
            </a:xfrm>
            <a:prstGeom prst="rect">
              <a:avLst/>
            </a:prstGeom>
            <a:ln>
              <a:noFill/>
            </a:ln>
          </p:spPr>
          <p:txBody>
            <a:bodyPr wrap="none">
              <a:spAutoFit/>
            </a:bodyPr>
            <a:lstStyle/>
            <a:p>
              <a:r>
                <a:rPr lang="zh-CN" altLang="en-US" sz="4800" dirty="0">
                  <a:solidFill>
                    <a:prstClr val="white"/>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证</a:t>
              </a:r>
            </a:p>
          </p:txBody>
        </p:sp>
        <p:grpSp>
          <p:nvGrpSpPr>
            <p:cNvPr id="49" name="组合 48"/>
            <p:cNvGrpSpPr/>
            <p:nvPr/>
          </p:nvGrpSpPr>
          <p:grpSpPr>
            <a:xfrm>
              <a:off x="2588316" y="1736977"/>
              <a:ext cx="729611" cy="729612"/>
              <a:chOff x="1908810" y="1131040"/>
              <a:chExt cx="777240" cy="777240"/>
            </a:xfrm>
          </p:grpSpPr>
          <p:sp>
            <p:nvSpPr>
              <p:cNvPr id="82" name="矩形 81"/>
              <p:cNvSpPr/>
              <p:nvPr/>
            </p:nvSpPr>
            <p:spPr>
              <a:xfrm>
                <a:off x="1908810" y="1131040"/>
                <a:ext cx="777240" cy="777240"/>
              </a:xfrm>
              <a:prstGeom prst="rect">
                <a:avLst/>
              </a:prstGeom>
              <a:noFill/>
              <a:ln>
                <a:solidFill>
                  <a:schemeClr val="bg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ffectLst>
                    <a:outerShdw blurRad="38100" dist="38100" dir="2700000" algn="tl">
                      <a:srgbClr val="000000">
                        <a:alpha val="43137"/>
                      </a:srgbClr>
                    </a:outerShdw>
                  </a:effectLst>
                </a:endParaRPr>
              </a:p>
            </p:txBody>
          </p:sp>
          <p:cxnSp>
            <p:nvCxnSpPr>
              <p:cNvPr id="83" name="直接连接符 60"/>
              <p:cNvCxnSpPr/>
              <p:nvPr/>
            </p:nvCxnSpPr>
            <p:spPr>
              <a:xfrm>
                <a:off x="1908810" y="1131040"/>
                <a:ext cx="777240" cy="777240"/>
              </a:xfrm>
              <a:prstGeom prst="line">
                <a:avLst/>
              </a:prstGeom>
              <a:ln w="12700">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直接连接符 61"/>
              <p:cNvCxnSpPr/>
              <p:nvPr/>
            </p:nvCxnSpPr>
            <p:spPr>
              <a:xfrm flipV="1">
                <a:off x="1908810" y="1131040"/>
                <a:ext cx="777240" cy="777240"/>
              </a:xfrm>
              <a:prstGeom prst="line">
                <a:avLst/>
              </a:prstGeom>
              <a:ln w="12700">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直接连接符 62"/>
              <p:cNvCxnSpPr>
                <a:endCxn id="82" idx="3"/>
              </p:cNvCxnSpPr>
              <p:nvPr/>
            </p:nvCxnSpPr>
            <p:spPr>
              <a:xfrm>
                <a:off x="1922417" y="1519660"/>
                <a:ext cx="763633" cy="0"/>
              </a:xfrm>
              <a:prstGeom prst="line">
                <a:avLst/>
              </a:prstGeom>
              <a:ln w="12700">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直接连接符 63"/>
              <p:cNvCxnSpPr>
                <a:endCxn id="82" idx="2"/>
              </p:cNvCxnSpPr>
              <p:nvPr/>
            </p:nvCxnSpPr>
            <p:spPr>
              <a:xfrm flipH="1">
                <a:off x="2297430" y="1131040"/>
                <a:ext cx="6804" cy="777240"/>
              </a:xfrm>
              <a:prstGeom prst="line">
                <a:avLst/>
              </a:prstGeom>
              <a:ln w="12700">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a:off x="3317239" y="1736977"/>
              <a:ext cx="729611" cy="729612"/>
              <a:chOff x="1908810" y="1131040"/>
              <a:chExt cx="777240" cy="777240"/>
            </a:xfrm>
          </p:grpSpPr>
          <p:sp>
            <p:nvSpPr>
              <p:cNvPr id="77" name="矩形 76"/>
              <p:cNvSpPr/>
              <p:nvPr/>
            </p:nvSpPr>
            <p:spPr>
              <a:xfrm>
                <a:off x="1908810" y="1131040"/>
                <a:ext cx="777240" cy="777240"/>
              </a:xfrm>
              <a:prstGeom prst="rect">
                <a:avLst/>
              </a:prstGeom>
              <a:noFill/>
              <a:ln>
                <a:solidFill>
                  <a:schemeClr val="bg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ffectLst>
                    <a:outerShdw blurRad="38100" dist="38100" dir="2700000" algn="tl">
                      <a:srgbClr val="000000">
                        <a:alpha val="43137"/>
                      </a:srgbClr>
                    </a:outerShdw>
                  </a:effectLst>
                </a:endParaRPr>
              </a:p>
            </p:txBody>
          </p:sp>
          <p:cxnSp>
            <p:nvCxnSpPr>
              <p:cNvPr id="78" name="直接连接符 55"/>
              <p:cNvCxnSpPr/>
              <p:nvPr/>
            </p:nvCxnSpPr>
            <p:spPr>
              <a:xfrm>
                <a:off x="1908810" y="1131040"/>
                <a:ext cx="777240" cy="777240"/>
              </a:xfrm>
              <a:prstGeom prst="line">
                <a:avLst/>
              </a:prstGeom>
              <a:ln w="12700">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直接连接符 56"/>
              <p:cNvCxnSpPr/>
              <p:nvPr/>
            </p:nvCxnSpPr>
            <p:spPr>
              <a:xfrm flipV="1">
                <a:off x="1908810" y="1131040"/>
                <a:ext cx="777240" cy="777240"/>
              </a:xfrm>
              <a:prstGeom prst="line">
                <a:avLst/>
              </a:prstGeom>
              <a:ln w="12700">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接连接符 57"/>
              <p:cNvCxnSpPr>
                <a:endCxn id="77" idx="3"/>
              </p:cNvCxnSpPr>
              <p:nvPr/>
            </p:nvCxnSpPr>
            <p:spPr>
              <a:xfrm>
                <a:off x="1922417" y="1519660"/>
                <a:ext cx="763633" cy="0"/>
              </a:xfrm>
              <a:prstGeom prst="line">
                <a:avLst/>
              </a:prstGeom>
              <a:ln w="12700">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58"/>
              <p:cNvCxnSpPr>
                <a:endCxn id="77" idx="2"/>
              </p:cNvCxnSpPr>
              <p:nvPr/>
            </p:nvCxnSpPr>
            <p:spPr>
              <a:xfrm flipH="1">
                <a:off x="2297430" y="1131040"/>
                <a:ext cx="6804" cy="777240"/>
              </a:xfrm>
              <a:prstGeom prst="line">
                <a:avLst/>
              </a:prstGeom>
              <a:ln w="12700">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1" name="矩形 50"/>
            <p:cNvSpPr/>
            <p:nvPr/>
          </p:nvSpPr>
          <p:spPr>
            <a:xfrm>
              <a:off x="2555689" y="1686285"/>
              <a:ext cx="800219" cy="830997"/>
            </a:xfrm>
            <a:prstGeom prst="rect">
              <a:avLst/>
            </a:prstGeom>
            <a:ln>
              <a:noFill/>
            </a:ln>
          </p:spPr>
          <p:txBody>
            <a:bodyPr wrap="none">
              <a:spAutoFit/>
            </a:bodyPr>
            <a:lstStyle/>
            <a:p>
              <a:r>
                <a:rPr lang="zh-CN" altLang="en-US" sz="4800" dirty="0">
                  <a:solidFill>
                    <a:prstClr val="white"/>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思</a:t>
              </a:r>
            </a:p>
          </p:txBody>
        </p:sp>
        <p:sp>
          <p:nvSpPr>
            <p:cNvPr id="55" name="矩形 54"/>
            <p:cNvSpPr/>
            <p:nvPr/>
          </p:nvSpPr>
          <p:spPr>
            <a:xfrm>
              <a:off x="3270740" y="1686285"/>
              <a:ext cx="800219" cy="830997"/>
            </a:xfrm>
            <a:prstGeom prst="rect">
              <a:avLst/>
            </a:prstGeom>
            <a:ln>
              <a:noFill/>
            </a:ln>
          </p:spPr>
          <p:txBody>
            <a:bodyPr wrap="none">
              <a:spAutoFit/>
            </a:bodyPr>
            <a:lstStyle/>
            <a:p>
              <a:r>
                <a:rPr lang="zh-CN" altLang="en-US" sz="4800" dirty="0">
                  <a:solidFill>
                    <a:prstClr val="white"/>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维</a:t>
              </a:r>
            </a:p>
          </p:txBody>
        </p:sp>
        <p:grpSp>
          <p:nvGrpSpPr>
            <p:cNvPr id="56" name="组合 55"/>
            <p:cNvGrpSpPr/>
            <p:nvPr/>
          </p:nvGrpSpPr>
          <p:grpSpPr>
            <a:xfrm>
              <a:off x="1130700" y="1736977"/>
              <a:ext cx="729611" cy="729612"/>
              <a:chOff x="1908810" y="1131040"/>
              <a:chExt cx="777240" cy="777240"/>
            </a:xfrm>
          </p:grpSpPr>
          <p:sp>
            <p:nvSpPr>
              <p:cNvPr id="72" name="矩形 71"/>
              <p:cNvSpPr/>
              <p:nvPr/>
            </p:nvSpPr>
            <p:spPr>
              <a:xfrm>
                <a:off x="1908810" y="1131040"/>
                <a:ext cx="777240" cy="777240"/>
              </a:xfrm>
              <a:prstGeom prst="rect">
                <a:avLst/>
              </a:prstGeom>
              <a:noFill/>
              <a:ln>
                <a:solidFill>
                  <a:schemeClr val="bg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ffectLst>
                    <a:outerShdw blurRad="38100" dist="38100" dir="2700000" algn="tl">
                      <a:srgbClr val="000000">
                        <a:alpha val="43137"/>
                      </a:srgbClr>
                    </a:outerShdw>
                  </a:effectLst>
                </a:endParaRPr>
              </a:p>
            </p:txBody>
          </p:sp>
          <p:cxnSp>
            <p:nvCxnSpPr>
              <p:cNvPr id="73" name="直接连接符 50"/>
              <p:cNvCxnSpPr/>
              <p:nvPr/>
            </p:nvCxnSpPr>
            <p:spPr>
              <a:xfrm>
                <a:off x="1908810" y="1131040"/>
                <a:ext cx="777240" cy="777240"/>
              </a:xfrm>
              <a:prstGeom prst="line">
                <a:avLst/>
              </a:prstGeom>
              <a:ln w="12700">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接连接符 51"/>
              <p:cNvCxnSpPr/>
              <p:nvPr/>
            </p:nvCxnSpPr>
            <p:spPr>
              <a:xfrm flipV="1">
                <a:off x="1908810" y="1131040"/>
                <a:ext cx="777240" cy="777240"/>
              </a:xfrm>
              <a:prstGeom prst="line">
                <a:avLst/>
              </a:prstGeom>
              <a:ln w="12700">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52"/>
              <p:cNvCxnSpPr>
                <a:endCxn id="72" idx="3"/>
              </p:cNvCxnSpPr>
              <p:nvPr/>
            </p:nvCxnSpPr>
            <p:spPr>
              <a:xfrm>
                <a:off x="1922417" y="1519660"/>
                <a:ext cx="763633" cy="0"/>
              </a:xfrm>
              <a:prstGeom prst="line">
                <a:avLst/>
              </a:prstGeom>
              <a:ln w="12700">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53"/>
              <p:cNvCxnSpPr>
                <a:endCxn id="72" idx="2"/>
              </p:cNvCxnSpPr>
              <p:nvPr/>
            </p:nvCxnSpPr>
            <p:spPr>
              <a:xfrm flipH="1">
                <a:off x="2297430" y="1131040"/>
                <a:ext cx="6804" cy="777240"/>
              </a:xfrm>
              <a:prstGeom prst="line">
                <a:avLst/>
              </a:prstGeom>
              <a:ln w="12700">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7" name="矩形 56"/>
            <p:cNvSpPr/>
            <p:nvPr/>
          </p:nvSpPr>
          <p:spPr>
            <a:xfrm>
              <a:off x="1098935" y="1686285"/>
              <a:ext cx="800219" cy="830997"/>
            </a:xfrm>
            <a:prstGeom prst="rect">
              <a:avLst/>
            </a:prstGeom>
            <a:ln>
              <a:noFill/>
            </a:ln>
          </p:spPr>
          <p:txBody>
            <a:bodyPr wrap="none">
              <a:spAutoFit/>
            </a:bodyPr>
            <a:lstStyle/>
            <a:p>
              <a:r>
                <a:rPr lang="zh-CN" altLang="en-US" sz="4800" dirty="0">
                  <a:solidFill>
                    <a:prstClr val="white"/>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辩</a:t>
              </a:r>
            </a:p>
          </p:txBody>
        </p:sp>
        <p:grpSp>
          <p:nvGrpSpPr>
            <p:cNvPr id="58" name="组合 57"/>
            <p:cNvGrpSpPr/>
            <p:nvPr/>
          </p:nvGrpSpPr>
          <p:grpSpPr>
            <a:xfrm>
              <a:off x="4045587" y="1736977"/>
              <a:ext cx="729611" cy="729612"/>
              <a:chOff x="1908810" y="1131040"/>
              <a:chExt cx="777240" cy="777240"/>
            </a:xfrm>
          </p:grpSpPr>
          <p:sp>
            <p:nvSpPr>
              <p:cNvPr id="67" name="矩形 66"/>
              <p:cNvSpPr/>
              <p:nvPr/>
            </p:nvSpPr>
            <p:spPr>
              <a:xfrm>
                <a:off x="1908810" y="1131040"/>
                <a:ext cx="777240" cy="777240"/>
              </a:xfrm>
              <a:prstGeom prst="rect">
                <a:avLst/>
              </a:prstGeom>
              <a:noFill/>
              <a:ln>
                <a:solidFill>
                  <a:schemeClr val="bg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ffectLst>
                    <a:outerShdw blurRad="38100" dist="38100" dir="2700000" algn="tl">
                      <a:srgbClr val="000000">
                        <a:alpha val="43137"/>
                      </a:srgbClr>
                    </a:outerShdw>
                  </a:effectLst>
                </a:endParaRPr>
              </a:p>
            </p:txBody>
          </p:sp>
          <p:cxnSp>
            <p:nvCxnSpPr>
              <p:cNvPr id="68" name="直接连接符 71"/>
              <p:cNvCxnSpPr/>
              <p:nvPr/>
            </p:nvCxnSpPr>
            <p:spPr>
              <a:xfrm>
                <a:off x="1908810" y="1131040"/>
                <a:ext cx="777240" cy="777240"/>
              </a:xfrm>
              <a:prstGeom prst="line">
                <a:avLst/>
              </a:prstGeom>
              <a:ln w="12700">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接连接符 72"/>
              <p:cNvCxnSpPr/>
              <p:nvPr/>
            </p:nvCxnSpPr>
            <p:spPr>
              <a:xfrm flipV="1">
                <a:off x="1908810" y="1131040"/>
                <a:ext cx="777240" cy="777240"/>
              </a:xfrm>
              <a:prstGeom prst="line">
                <a:avLst/>
              </a:prstGeom>
              <a:ln w="12700">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73"/>
              <p:cNvCxnSpPr>
                <a:endCxn id="67" idx="3"/>
              </p:cNvCxnSpPr>
              <p:nvPr/>
            </p:nvCxnSpPr>
            <p:spPr>
              <a:xfrm>
                <a:off x="1922417" y="1519660"/>
                <a:ext cx="763633" cy="0"/>
              </a:xfrm>
              <a:prstGeom prst="line">
                <a:avLst/>
              </a:prstGeom>
              <a:ln w="12700">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4"/>
              <p:cNvCxnSpPr>
                <a:endCxn id="67" idx="2"/>
              </p:cNvCxnSpPr>
              <p:nvPr/>
            </p:nvCxnSpPr>
            <p:spPr>
              <a:xfrm flipH="1">
                <a:off x="2297430" y="1131040"/>
                <a:ext cx="6804" cy="777240"/>
              </a:xfrm>
              <a:prstGeom prst="line">
                <a:avLst/>
              </a:prstGeom>
              <a:ln w="12700">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a:off x="4773316" y="1736977"/>
              <a:ext cx="729611" cy="729612"/>
              <a:chOff x="1908810" y="1131040"/>
              <a:chExt cx="777240" cy="777240"/>
            </a:xfrm>
          </p:grpSpPr>
          <p:sp>
            <p:nvSpPr>
              <p:cNvPr id="62" name="矩形 61"/>
              <p:cNvSpPr/>
              <p:nvPr/>
            </p:nvSpPr>
            <p:spPr>
              <a:xfrm>
                <a:off x="1908810" y="1131040"/>
                <a:ext cx="777240" cy="777240"/>
              </a:xfrm>
              <a:prstGeom prst="rect">
                <a:avLst/>
              </a:prstGeom>
              <a:noFill/>
              <a:ln>
                <a:solidFill>
                  <a:schemeClr val="bg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ffectLst>
                    <a:outerShdw blurRad="38100" dist="38100" dir="2700000" algn="tl">
                      <a:srgbClr val="000000">
                        <a:alpha val="43137"/>
                      </a:srgbClr>
                    </a:outerShdw>
                  </a:effectLst>
                </a:endParaRPr>
              </a:p>
            </p:txBody>
          </p:sp>
          <p:cxnSp>
            <p:nvCxnSpPr>
              <p:cNvPr id="63" name="直接连接符 77"/>
              <p:cNvCxnSpPr/>
              <p:nvPr/>
            </p:nvCxnSpPr>
            <p:spPr>
              <a:xfrm>
                <a:off x="1908810" y="1131040"/>
                <a:ext cx="777240" cy="777240"/>
              </a:xfrm>
              <a:prstGeom prst="line">
                <a:avLst/>
              </a:prstGeom>
              <a:ln w="12700">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78"/>
              <p:cNvCxnSpPr/>
              <p:nvPr/>
            </p:nvCxnSpPr>
            <p:spPr>
              <a:xfrm flipV="1">
                <a:off x="1908810" y="1131040"/>
                <a:ext cx="777240" cy="777240"/>
              </a:xfrm>
              <a:prstGeom prst="line">
                <a:avLst/>
              </a:prstGeom>
              <a:ln w="12700">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79"/>
              <p:cNvCxnSpPr>
                <a:endCxn id="62" idx="3"/>
              </p:cNvCxnSpPr>
              <p:nvPr/>
            </p:nvCxnSpPr>
            <p:spPr>
              <a:xfrm>
                <a:off x="1922417" y="1519660"/>
                <a:ext cx="763633" cy="0"/>
              </a:xfrm>
              <a:prstGeom prst="line">
                <a:avLst/>
              </a:prstGeom>
              <a:ln w="12700">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接连接符 80"/>
              <p:cNvCxnSpPr>
                <a:endCxn id="62" idx="2"/>
              </p:cNvCxnSpPr>
              <p:nvPr/>
            </p:nvCxnSpPr>
            <p:spPr>
              <a:xfrm flipH="1">
                <a:off x="2297430" y="1131040"/>
                <a:ext cx="6804" cy="777240"/>
              </a:xfrm>
              <a:prstGeom prst="line">
                <a:avLst/>
              </a:prstGeom>
              <a:ln w="12700">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0" name="矩形 59"/>
            <p:cNvSpPr/>
            <p:nvPr/>
          </p:nvSpPr>
          <p:spPr>
            <a:xfrm>
              <a:off x="4012960" y="1686285"/>
              <a:ext cx="800219" cy="830997"/>
            </a:xfrm>
            <a:prstGeom prst="rect">
              <a:avLst/>
            </a:prstGeom>
            <a:ln>
              <a:noFill/>
            </a:ln>
          </p:spPr>
          <p:txBody>
            <a:bodyPr wrap="none">
              <a:spAutoFit/>
            </a:bodyPr>
            <a:lstStyle/>
            <a:p>
              <a:r>
                <a:rPr lang="zh-CN" altLang="en-US" sz="4800" dirty="0">
                  <a:solidFill>
                    <a:prstClr val="white"/>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能</a:t>
              </a:r>
            </a:p>
          </p:txBody>
        </p:sp>
        <p:sp>
          <p:nvSpPr>
            <p:cNvPr id="61" name="矩形 60"/>
            <p:cNvSpPr/>
            <p:nvPr/>
          </p:nvSpPr>
          <p:spPr>
            <a:xfrm>
              <a:off x="4726817" y="1686285"/>
              <a:ext cx="800219" cy="830997"/>
            </a:xfrm>
            <a:prstGeom prst="rect">
              <a:avLst/>
            </a:prstGeom>
            <a:ln>
              <a:noFill/>
            </a:ln>
          </p:spPr>
          <p:txBody>
            <a:bodyPr wrap="none">
              <a:spAutoFit/>
            </a:bodyPr>
            <a:lstStyle/>
            <a:p>
              <a:r>
                <a:rPr lang="zh-CN" altLang="en-US" sz="4800" dirty="0">
                  <a:solidFill>
                    <a:prstClr val="white"/>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力</a:t>
              </a:r>
            </a:p>
          </p:txBody>
        </p:sp>
      </p:grpSp>
      <p:sp>
        <p:nvSpPr>
          <p:cNvPr id="4" name="文本框 3"/>
          <p:cNvSpPr txBox="1"/>
          <p:nvPr/>
        </p:nvSpPr>
        <p:spPr>
          <a:xfrm>
            <a:off x="2383973" y="3054992"/>
            <a:ext cx="7424055" cy="400110"/>
          </a:xfrm>
          <a:prstGeom prst="rect">
            <a:avLst/>
          </a:prstGeom>
          <a:noFill/>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辩证思维能力要求我们</a:t>
            </a:r>
            <a:endParaRPr lang="zh-CN" altLang="en-US" sz="2000" b="1" dirty="0">
              <a:solidFill>
                <a:schemeClr val="bg1"/>
              </a:solidFill>
              <a:effectLst>
                <a:outerShdw blurRad="38100" dist="38100" dir="2700000" algn="tl">
                  <a:srgbClr val="000000">
                    <a:alpha val="43137"/>
                  </a:srgbClr>
                </a:outerShdw>
              </a:effectLst>
            </a:endParaRPr>
          </a:p>
        </p:txBody>
      </p:sp>
      <p:sp>
        <p:nvSpPr>
          <p:cNvPr id="5" name="右箭头 4"/>
          <p:cNvSpPr/>
          <p:nvPr/>
        </p:nvSpPr>
        <p:spPr>
          <a:xfrm>
            <a:off x="7954027" y="4616042"/>
            <a:ext cx="475898" cy="37297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 name="组合 1"/>
          <p:cNvGrpSpPr/>
          <p:nvPr/>
        </p:nvGrpSpPr>
        <p:grpSpPr>
          <a:xfrm>
            <a:off x="4159250" y="232410"/>
            <a:ext cx="3794760" cy="521970"/>
            <a:chOff x="1131850" y="2992191"/>
            <a:chExt cx="2577337" cy="521970"/>
          </a:xfrm>
        </p:grpSpPr>
        <p:sp>
          <p:nvSpPr>
            <p:cNvPr id="30" name="文本框 29"/>
            <p:cNvSpPr txBox="1"/>
            <p:nvPr>
              <p:custDataLst>
                <p:tags r:id="rId1"/>
              </p:custDataLst>
            </p:nvPr>
          </p:nvSpPr>
          <p:spPr>
            <a:xfrm>
              <a:off x="1443613" y="2992191"/>
              <a:ext cx="2265574" cy="521970"/>
            </a:xfrm>
            <a:prstGeom prst="rect">
              <a:avLst/>
            </a:prstGeom>
            <a:noFill/>
          </p:spPr>
          <p:txBody>
            <a:bodyPr wrap="square" rtlCol="0">
              <a:spAutoFit/>
            </a:bodyPr>
            <a:lstStyle/>
            <a:p>
              <a:r>
                <a:rPr kumimoji="1" lang="zh-CN" altLang="en-US" sz="2800" b="1" dirty="0">
                  <a:solidFill>
                    <a:prstClr val="black">
                      <a:lumMod val="95000"/>
                      <a:lumOff val="5000"/>
                    </a:prstClr>
                  </a:solidFill>
                  <a:latin typeface="微软雅黑" panose="020B0503020204020204" pitchFamily="34" charset="-122"/>
                  <a:ea typeface="微软雅黑" panose="020B0503020204020204" pitchFamily="34" charset="-122"/>
                </a:rPr>
                <a:t>辩证思维能力</a:t>
              </a:r>
            </a:p>
          </p:txBody>
        </p:sp>
        <p:grpSp>
          <p:nvGrpSpPr>
            <p:cNvPr id="31" name="组合 30"/>
            <p:cNvGrpSpPr/>
            <p:nvPr/>
          </p:nvGrpSpPr>
          <p:grpSpPr>
            <a:xfrm>
              <a:off x="1131850" y="3158981"/>
              <a:ext cx="263338" cy="243183"/>
              <a:chOff x="1164218" y="3158981"/>
              <a:chExt cx="263338" cy="243183"/>
            </a:xfrm>
          </p:grpSpPr>
          <p:grpSp>
            <p:nvGrpSpPr>
              <p:cNvPr id="32" name="组合 31"/>
              <p:cNvGrpSpPr/>
              <p:nvPr/>
            </p:nvGrpSpPr>
            <p:grpSpPr>
              <a:xfrm>
                <a:off x="1164220" y="3158981"/>
                <a:ext cx="263336" cy="240802"/>
                <a:chOff x="1164220" y="3158981"/>
                <a:chExt cx="263336" cy="240802"/>
              </a:xfrm>
            </p:grpSpPr>
            <p:sp>
              <p:nvSpPr>
                <p:cNvPr id="34" name="平行四边形 33"/>
                <p:cNvSpPr/>
                <p:nvPr>
                  <p:custDataLst>
                    <p:tags r:id="rId3"/>
                  </p:custDataLst>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直角三角形 34"/>
                <p:cNvSpPr/>
                <p:nvPr>
                  <p:custDataLst>
                    <p:tags r:id="rId4"/>
                  </p:custDataLst>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平行四边形 35"/>
                <p:cNvSpPr/>
                <p:nvPr>
                  <p:custDataLst>
                    <p:tags r:id="rId5"/>
                  </p:custDataLst>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直角三角形 32"/>
              <p:cNvSpPr/>
              <p:nvPr>
                <p:custDataLst>
                  <p:tags r:id="rId2"/>
                </p:custDataLst>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3774830"/>
            <a:ext cx="12192000" cy="2701601"/>
            <a:chOff x="-1" y="2460123"/>
            <a:chExt cx="12192000" cy="2746981"/>
          </a:xfrm>
        </p:grpSpPr>
        <p:sp>
          <p:nvSpPr>
            <p:cNvPr id="24" name="矩形: 圆顶角 23"/>
            <p:cNvSpPr/>
            <p:nvPr/>
          </p:nvSpPr>
          <p:spPr>
            <a:xfrm flipH="1">
              <a:off x="-1" y="2516463"/>
              <a:ext cx="12191999" cy="2634303"/>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圆顶角 24"/>
            <p:cNvSpPr/>
            <p:nvPr/>
          </p:nvSpPr>
          <p:spPr>
            <a:xfrm flipH="1">
              <a:off x="0" y="2460123"/>
              <a:ext cx="12191999" cy="29749"/>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6" name="矩形: 圆顶角 25"/>
            <p:cNvSpPr/>
            <p:nvPr/>
          </p:nvSpPr>
          <p:spPr>
            <a:xfrm>
              <a:off x="0" y="5177356"/>
              <a:ext cx="12191999" cy="29748"/>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7" name="işlídê"/>
          <p:cNvSpPr/>
          <p:nvPr/>
        </p:nvSpPr>
        <p:spPr>
          <a:xfrm>
            <a:off x="1190333" y="1167598"/>
            <a:ext cx="5409760" cy="4505284"/>
          </a:xfrm>
          <a:prstGeom prst="rect">
            <a:avLst/>
          </a:prstGeom>
          <a:solidFill>
            <a:schemeClr val="bg1"/>
          </a:solidFill>
          <a:ln>
            <a:gradFill flip="none" rotWithShape="1">
              <a:gsLst>
                <a:gs pos="0">
                  <a:srgbClr val="EB997C"/>
                </a:gs>
                <a:gs pos="22000">
                  <a:schemeClr val="bg1">
                    <a:alpha val="39000"/>
                  </a:schemeClr>
                </a:gs>
                <a:gs pos="100000">
                  <a:schemeClr val="bg1">
                    <a:alpha val="31000"/>
                  </a:schemeClr>
                </a:gs>
                <a:gs pos="66000">
                  <a:srgbClr val="E17751"/>
                </a:gs>
              </a:gsLst>
              <a:lin ang="2700000" scaled="1"/>
              <a:tileRect/>
            </a:gradFill>
          </a:ln>
          <a:effectLst>
            <a:outerShdw blurRad="508000" dist="127000" dir="42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450952" y="1309203"/>
            <a:ext cx="4888523" cy="4175182"/>
          </a:xfrm>
          <a:prstGeom prst="rect">
            <a:avLst/>
          </a:prstGeom>
          <a:noFill/>
        </p:spPr>
        <p:txBody>
          <a:bodyPr wrap="square" rtlCol="0">
            <a:spAutoFit/>
          </a:bodyPr>
          <a:lstStyle>
            <a:defPPr>
              <a:defRPr lang="zh-CN"/>
            </a:defPPr>
            <a:lvl1pPr indent="504190">
              <a:lnSpc>
                <a:spcPct val="150000"/>
              </a:lnSpc>
              <a:defRPr sz="2000" b="1">
                <a:solidFill>
                  <a:schemeClr val="tx1">
                    <a:lumMod val="85000"/>
                    <a:lumOff val="15000"/>
                  </a:schemeClr>
                </a:solidFill>
                <a:latin typeface="楷体" panose="02010609060101010101" pitchFamily="49" charset="-122"/>
                <a:ea typeface="楷体" panose="02010609060101010101" pitchFamily="49" charset="-122"/>
              </a:defRPr>
            </a:lvl1pPr>
          </a:lstStyle>
          <a:p>
            <a:r>
              <a:rPr lang="zh-CN" altLang="en-US" dirty="0"/>
              <a:t>中文的“范畴”从</a:t>
            </a:r>
            <a:r>
              <a:rPr lang="en-US" altLang="zh-CN" dirty="0"/>
              <a:t>《</a:t>
            </a:r>
            <a:r>
              <a:rPr lang="zh-CN" altLang="en-US" dirty="0"/>
              <a:t>尚书</a:t>
            </a:r>
            <a:r>
              <a:rPr lang="en-US" altLang="zh-CN" dirty="0"/>
              <a:t>·</a:t>
            </a:r>
            <a:r>
              <a:rPr lang="zh-CN" altLang="en-US" dirty="0"/>
              <a:t>洪范</a:t>
            </a:r>
            <a:r>
              <a:rPr lang="en-US" altLang="zh-CN" dirty="0"/>
              <a:t>》</a:t>
            </a:r>
            <a:r>
              <a:rPr lang="zh-CN" altLang="en-US" dirty="0"/>
              <a:t>中的“洪范九畴”而来，有法则、规范、类型的意思。相传周灭商两年后，箕子向周武王陈述“治天下之大法”，即治理国家必须遵循的九种根本大法，“初一曰五行，二曰敬用五事，次三曰农用八政，次四曰协用五纪，次五曰建用皇极，次六曰乂用三德，次七曰明用稽疑，次八曰念用庶征，次九曰向用五福，威用六极”。</a:t>
            </a:r>
          </a:p>
        </p:txBody>
      </p:sp>
      <p:sp>
        <p:nvSpPr>
          <p:cNvPr id="7" name="文本框 6"/>
          <p:cNvSpPr txBox="1"/>
          <p:nvPr/>
        </p:nvSpPr>
        <p:spPr>
          <a:xfrm>
            <a:off x="8291504" y="5835555"/>
            <a:ext cx="1107997" cy="276999"/>
          </a:xfrm>
          <a:prstGeom prst="rect">
            <a:avLst/>
          </a:prstGeom>
        </p:spPr>
        <p:txBody>
          <a:bodyPr wrap="none">
            <a:spAutoFit/>
          </a:bodyPr>
          <a:lstStyle>
            <a:defPPr>
              <a:defRPr lang="zh-CN"/>
            </a:defPPr>
            <a:lvl1pPr algn="ctr">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dirty="0">
                <a:solidFill>
                  <a:prstClr val="black">
                    <a:lumMod val="50000"/>
                    <a:lumOff val="50000"/>
                  </a:prstClr>
                </a:solidFill>
              </a:rPr>
              <a:t>“洪范九畴”</a:t>
            </a:r>
          </a:p>
        </p:txBody>
      </p:sp>
      <p:pic>
        <p:nvPicPr>
          <p:cNvPr id="4" name="图片 3"/>
          <p:cNvPicPr>
            <a:picLocks noChangeAspect="1"/>
          </p:cNvPicPr>
          <p:nvPr/>
        </p:nvPicPr>
        <p:blipFill>
          <a:blip r:embed="rId3"/>
          <a:stretch>
            <a:fillRect/>
          </a:stretch>
        </p:blipFill>
        <p:spPr>
          <a:xfrm>
            <a:off x="7042622" y="1167598"/>
            <a:ext cx="3605760" cy="4507200"/>
          </a:xfrm>
          <a:prstGeom prst="rect">
            <a:avLst/>
          </a:prstGeom>
          <a:noFill/>
          <a:ln w="38100">
            <a:solidFill>
              <a:srgbClr val="FFFFFF"/>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2407116"/>
            <a:ext cx="12191999" cy="3982344"/>
          </a:xfrm>
          <a:prstGeom prst="rect">
            <a:avLst/>
          </a:prstGeom>
          <a:gradFill>
            <a:gsLst>
              <a:gs pos="0">
                <a:schemeClr val="bg1">
                  <a:alpha val="0"/>
                </a:schemeClr>
              </a:gs>
              <a:gs pos="100000">
                <a:srgbClr val="FFF5E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6" name="矩形 65"/>
          <p:cNvSpPr/>
          <p:nvPr/>
        </p:nvSpPr>
        <p:spPr>
          <a:xfrm>
            <a:off x="1043734" y="2250280"/>
            <a:ext cx="6232281" cy="3509225"/>
          </a:xfrm>
          <a:prstGeom prst="rect">
            <a:avLst/>
          </a:prstGeom>
          <a:gradFill>
            <a:gsLst>
              <a:gs pos="60000">
                <a:schemeClr val="bg1"/>
              </a:gs>
              <a:gs pos="100000">
                <a:schemeClr val="bg1"/>
              </a:gs>
            </a:gsLst>
            <a:lin ang="2700000" scaled="0"/>
          </a:gradFill>
          <a:ln w="19050">
            <a:gradFill>
              <a:gsLst>
                <a:gs pos="0">
                  <a:srgbClr val="E79273"/>
                </a:gs>
                <a:gs pos="32743">
                  <a:srgbClr val="E55003">
                    <a:alpha val="0"/>
                    <a:lumMod val="0"/>
                    <a:lumOff val="100000"/>
                  </a:srgbClr>
                </a:gs>
                <a:gs pos="70000">
                  <a:srgbClr val="E55003">
                    <a:alpha val="0"/>
                    <a:lumMod val="0"/>
                    <a:lumOff val="100000"/>
                  </a:srgbClr>
                </a:gs>
                <a:gs pos="100000">
                  <a:srgbClr val="E79273"/>
                </a:gs>
              </a:gsLst>
              <a:lin ang="3600000" scaled="0"/>
            </a:gradFill>
          </a:ln>
          <a:effectLst>
            <a:outerShdw blurRad="63500" dist="139700" dir="2700000" algn="tl" rotWithShape="0">
              <a:srgbClr val="E17751">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8557" y="2347867"/>
            <a:ext cx="3429709" cy="3314051"/>
            <a:chOff x="1034340" y="2823949"/>
            <a:chExt cx="3941682" cy="3314051"/>
          </a:xfrm>
        </p:grpSpPr>
        <p:sp>
          <p:nvSpPr>
            <p:cNvPr id="5" name="矩形 4"/>
            <p:cNvSpPr/>
            <p:nvPr/>
          </p:nvSpPr>
          <p:spPr>
            <a:xfrm>
              <a:off x="1034340" y="2859949"/>
              <a:ext cx="641280" cy="504000"/>
            </a:xfrm>
            <a:prstGeom prst="rect">
              <a:avLst/>
            </a:prstGeom>
            <a:gradFill>
              <a:gsLst>
                <a:gs pos="0">
                  <a:srgbClr val="E17751"/>
                </a:gs>
                <a:gs pos="100000">
                  <a:srgbClr val="FBC27D"/>
                </a:gs>
              </a:gsLst>
              <a:lin ang="4800000" scaled="0"/>
            </a:gradFill>
            <a:ln>
              <a:noFill/>
            </a:ln>
            <a:effectLst>
              <a:outerShdw dist="114300" dir="10800000" algn="r" rotWithShape="0">
                <a:srgbClr val="FBC88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Shape 7163"/>
            <p:cNvSpPr/>
            <p:nvPr/>
          </p:nvSpPr>
          <p:spPr>
            <a:xfrm>
              <a:off x="1551638" y="2823949"/>
              <a:ext cx="3239998" cy="576000"/>
            </a:xfrm>
            <a:prstGeom prst="rect">
              <a:avLst/>
            </a:prstGeom>
            <a:solidFill>
              <a:schemeClr val="bg1"/>
            </a:solidFill>
            <a:ln>
              <a:solidFill>
                <a:srgbClr val="E79273"/>
              </a:soli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solidFill>
                  <a:prstClr val="black">
                    <a:lumMod val="85000"/>
                    <a:lumOff val="15000"/>
                  </a:prstClr>
                </a:solidFill>
                <a:latin typeface="微软雅黑" panose="020B0503020204020204" pitchFamily="34" charset="-122"/>
                <a:ea typeface="微软雅黑" panose="020B0503020204020204" pitchFamily="34" charset="-122"/>
                <a:sym typeface="Helvetica"/>
              </a:endParaRPr>
            </a:p>
          </p:txBody>
        </p:sp>
        <p:sp>
          <p:nvSpPr>
            <p:cNvPr id="7" name="文本框 6"/>
            <p:cNvSpPr txBox="1"/>
            <p:nvPr/>
          </p:nvSpPr>
          <p:spPr>
            <a:xfrm>
              <a:off x="1736022" y="2913658"/>
              <a:ext cx="3240000" cy="396583"/>
            </a:xfrm>
            <a:prstGeom prst="rect">
              <a:avLst/>
            </a:prstGeom>
          </p:spPr>
          <p:txBody>
            <a:bodyPr wrap="square">
              <a:spAutoFit/>
            </a:bodyPr>
            <a:lstStyle>
              <a:defPPr>
                <a:defRPr lang="zh-CN"/>
              </a:defPPr>
              <a:lvl1pPr eaLnBrk="0" hangingPunct="0">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prstClr val="black">
                      <a:lumMod val="85000"/>
                      <a:lumOff val="15000"/>
                    </a:prstClr>
                  </a:solidFill>
                </a:rPr>
                <a:t>归纳与演绎</a:t>
              </a:r>
              <a:endParaRPr lang="en-US" altLang="zh-CN" dirty="0">
                <a:solidFill>
                  <a:prstClr val="black">
                    <a:lumMod val="85000"/>
                    <a:lumOff val="15000"/>
                  </a:prstClr>
                </a:solidFill>
              </a:endParaRPr>
            </a:p>
          </p:txBody>
        </p:sp>
        <p:sp>
          <p:nvSpPr>
            <p:cNvPr id="9" name="矩形 8"/>
            <p:cNvSpPr/>
            <p:nvPr/>
          </p:nvSpPr>
          <p:spPr>
            <a:xfrm>
              <a:off x="1034340" y="3772632"/>
              <a:ext cx="641280" cy="504000"/>
            </a:xfrm>
            <a:prstGeom prst="rect">
              <a:avLst/>
            </a:prstGeom>
            <a:gradFill>
              <a:gsLst>
                <a:gs pos="0">
                  <a:srgbClr val="7E7847"/>
                </a:gs>
                <a:gs pos="100000">
                  <a:srgbClr val="C5BC78"/>
                </a:gs>
              </a:gsLst>
              <a:lin ang="4800000" scaled="0"/>
            </a:gradFill>
            <a:ln>
              <a:noFill/>
            </a:ln>
            <a:effectLst>
              <a:outerShdw dist="114300" dir="10800000" algn="r" rotWithShape="0">
                <a:srgbClr val="CDC88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Shape 7165"/>
            <p:cNvSpPr/>
            <p:nvPr/>
          </p:nvSpPr>
          <p:spPr>
            <a:xfrm>
              <a:off x="1551638" y="3736632"/>
              <a:ext cx="3239999" cy="576000"/>
            </a:xfrm>
            <a:prstGeom prst="rect">
              <a:avLst/>
            </a:prstGeom>
            <a:solidFill>
              <a:schemeClr val="bg1"/>
            </a:solidFill>
            <a:ln>
              <a:solidFill>
                <a:srgbClr val="AFA769"/>
              </a:soli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solidFill>
                  <a:prstClr val="black">
                    <a:lumMod val="85000"/>
                    <a:lumOff val="15000"/>
                  </a:prstClr>
                </a:solidFill>
                <a:latin typeface="微软雅黑" panose="020B0503020204020204" pitchFamily="34" charset="-122"/>
                <a:ea typeface="微软雅黑" panose="020B0503020204020204" pitchFamily="34" charset="-122"/>
                <a:sym typeface="Helvetica"/>
              </a:endParaRPr>
            </a:p>
          </p:txBody>
        </p:sp>
        <p:sp>
          <p:nvSpPr>
            <p:cNvPr id="11" name="文本框 10"/>
            <p:cNvSpPr txBox="1"/>
            <p:nvPr/>
          </p:nvSpPr>
          <p:spPr>
            <a:xfrm>
              <a:off x="1736022" y="3826341"/>
              <a:ext cx="3240000" cy="396583"/>
            </a:xfrm>
            <a:prstGeom prst="rect">
              <a:avLst/>
            </a:prstGeom>
          </p:spPr>
          <p:txBody>
            <a:bodyPr wrap="square">
              <a:spAutoFit/>
            </a:bodyPr>
            <a:lstStyle>
              <a:defPPr>
                <a:defRPr lang="zh-CN"/>
              </a:defPPr>
              <a:lvl1pPr eaLnBrk="0" hangingPunct="0">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prstClr val="black">
                      <a:lumMod val="85000"/>
                      <a:lumOff val="15000"/>
                    </a:prstClr>
                  </a:solidFill>
                </a:rPr>
                <a:t>分析与综合</a:t>
              </a:r>
              <a:endParaRPr lang="en-US" altLang="zh-CN" dirty="0">
                <a:solidFill>
                  <a:prstClr val="black">
                    <a:lumMod val="85000"/>
                    <a:lumOff val="15000"/>
                  </a:prstClr>
                </a:solidFill>
              </a:endParaRPr>
            </a:p>
          </p:txBody>
        </p:sp>
        <p:sp>
          <p:nvSpPr>
            <p:cNvPr id="13" name="矩形 12"/>
            <p:cNvSpPr/>
            <p:nvPr/>
          </p:nvSpPr>
          <p:spPr>
            <a:xfrm>
              <a:off x="1034340" y="4685316"/>
              <a:ext cx="641280" cy="504000"/>
            </a:xfrm>
            <a:prstGeom prst="rect">
              <a:avLst/>
            </a:prstGeom>
            <a:gradFill>
              <a:gsLst>
                <a:gs pos="0">
                  <a:srgbClr val="E17751"/>
                </a:gs>
                <a:gs pos="100000">
                  <a:srgbClr val="FBC27D"/>
                </a:gs>
              </a:gsLst>
              <a:lin ang="4800000" scaled="0"/>
            </a:gradFill>
            <a:ln>
              <a:noFill/>
            </a:ln>
            <a:effectLst>
              <a:outerShdw dist="114300" dir="10800000" algn="r" rotWithShape="0">
                <a:srgbClr val="FBC88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Shape 7163"/>
            <p:cNvSpPr/>
            <p:nvPr/>
          </p:nvSpPr>
          <p:spPr>
            <a:xfrm>
              <a:off x="1551638" y="4649316"/>
              <a:ext cx="3239999" cy="576000"/>
            </a:xfrm>
            <a:prstGeom prst="rect">
              <a:avLst/>
            </a:prstGeom>
            <a:solidFill>
              <a:schemeClr val="bg1"/>
            </a:solidFill>
            <a:ln>
              <a:solidFill>
                <a:srgbClr val="E79273"/>
              </a:soli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solidFill>
                  <a:prstClr val="black">
                    <a:lumMod val="85000"/>
                    <a:lumOff val="15000"/>
                  </a:prstClr>
                </a:solidFill>
                <a:latin typeface="微软雅黑" panose="020B0503020204020204" pitchFamily="34" charset="-122"/>
                <a:ea typeface="微软雅黑" panose="020B0503020204020204" pitchFamily="34" charset="-122"/>
                <a:sym typeface="Helvetica"/>
              </a:endParaRPr>
            </a:p>
          </p:txBody>
        </p:sp>
        <p:sp>
          <p:nvSpPr>
            <p:cNvPr id="15" name="文本框 14"/>
            <p:cNvSpPr txBox="1"/>
            <p:nvPr/>
          </p:nvSpPr>
          <p:spPr>
            <a:xfrm>
              <a:off x="1736022" y="4739025"/>
              <a:ext cx="3240000" cy="396583"/>
            </a:xfrm>
            <a:prstGeom prst="rect">
              <a:avLst/>
            </a:prstGeom>
          </p:spPr>
          <p:txBody>
            <a:bodyPr wrap="square">
              <a:spAutoFit/>
            </a:bodyPr>
            <a:lstStyle>
              <a:defPPr>
                <a:defRPr lang="zh-CN"/>
              </a:defPPr>
              <a:lvl1pPr eaLnBrk="0" hangingPunct="0">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prstClr val="black">
                      <a:lumMod val="85000"/>
                      <a:lumOff val="15000"/>
                    </a:prstClr>
                  </a:solidFill>
                </a:rPr>
                <a:t>抽象与具体</a:t>
              </a:r>
              <a:endParaRPr lang="en-US" altLang="zh-CN" dirty="0">
                <a:solidFill>
                  <a:prstClr val="black">
                    <a:lumMod val="85000"/>
                    <a:lumOff val="15000"/>
                  </a:prstClr>
                </a:solidFill>
              </a:endParaRPr>
            </a:p>
          </p:txBody>
        </p:sp>
        <p:sp>
          <p:nvSpPr>
            <p:cNvPr id="17" name="矩形 16"/>
            <p:cNvSpPr/>
            <p:nvPr/>
          </p:nvSpPr>
          <p:spPr>
            <a:xfrm>
              <a:off x="1034340" y="5598000"/>
              <a:ext cx="641280" cy="504000"/>
            </a:xfrm>
            <a:prstGeom prst="rect">
              <a:avLst/>
            </a:prstGeom>
            <a:gradFill>
              <a:gsLst>
                <a:gs pos="0">
                  <a:srgbClr val="7E7847"/>
                </a:gs>
                <a:gs pos="100000">
                  <a:srgbClr val="C5BC78"/>
                </a:gs>
              </a:gsLst>
              <a:lin ang="4800000" scaled="0"/>
            </a:gradFill>
            <a:ln>
              <a:noFill/>
            </a:ln>
            <a:effectLst>
              <a:outerShdw dist="114300" dir="10800000" algn="r" rotWithShape="0">
                <a:srgbClr val="CDC88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Shape 7165"/>
            <p:cNvSpPr/>
            <p:nvPr/>
          </p:nvSpPr>
          <p:spPr>
            <a:xfrm>
              <a:off x="1551638" y="5562000"/>
              <a:ext cx="3240001" cy="576000"/>
            </a:xfrm>
            <a:prstGeom prst="rect">
              <a:avLst/>
            </a:prstGeom>
            <a:solidFill>
              <a:schemeClr val="bg1"/>
            </a:solidFill>
            <a:ln>
              <a:solidFill>
                <a:srgbClr val="AFA769"/>
              </a:soli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solidFill>
                  <a:prstClr val="black">
                    <a:lumMod val="85000"/>
                    <a:lumOff val="15000"/>
                  </a:prstClr>
                </a:solidFill>
                <a:latin typeface="微软雅黑" panose="020B0503020204020204" pitchFamily="34" charset="-122"/>
                <a:ea typeface="微软雅黑" panose="020B0503020204020204" pitchFamily="34" charset="-122"/>
                <a:sym typeface="Helvetica"/>
              </a:endParaRPr>
            </a:p>
          </p:txBody>
        </p:sp>
        <p:sp>
          <p:nvSpPr>
            <p:cNvPr id="19" name="文本框 18"/>
            <p:cNvSpPr txBox="1"/>
            <p:nvPr/>
          </p:nvSpPr>
          <p:spPr>
            <a:xfrm>
              <a:off x="1736022" y="5651709"/>
              <a:ext cx="3240000" cy="423545"/>
            </a:xfrm>
            <a:prstGeom prst="rect">
              <a:avLst/>
            </a:prstGeom>
          </p:spPr>
          <p:txBody>
            <a:bodyPr wrap="square">
              <a:spAutoFit/>
            </a:bodyPr>
            <a:lstStyle>
              <a:defPPr>
                <a:defRPr lang="zh-CN"/>
              </a:defPPr>
              <a:lvl1pPr eaLnBrk="0" hangingPunct="0">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prstClr val="black">
                      <a:lumMod val="85000"/>
                      <a:lumOff val="15000"/>
                    </a:prstClr>
                  </a:solidFill>
                </a:rPr>
                <a:t>逻辑与历史</a:t>
              </a:r>
              <a:endParaRPr lang="en-US" altLang="zh-CN" dirty="0">
                <a:solidFill>
                  <a:prstClr val="black">
                    <a:lumMod val="85000"/>
                    <a:lumOff val="15000"/>
                  </a:prstClr>
                </a:solidFill>
              </a:endParaRPr>
            </a:p>
          </p:txBody>
        </p:sp>
      </p:grpSp>
      <p:sp>
        <p:nvSpPr>
          <p:cNvPr id="40" name="文本框 39"/>
          <p:cNvSpPr txBox="1"/>
          <p:nvPr/>
        </p:nvSpPr>
        <p:spPr>
          <a:xfrm>
            <a:off x="1419085" y="2600918"/>
            <a:ext cx="5481578" cy="2399665"/>
          </a:xfrm>
          <a:prstGeom prst="rect">
            <a:avLst/>
          </a:prstGeom>
          <a:noFill/>
        </p:spPr>
        <p:txBody>
          <a:bodyPr wrap="square" rtlCol="0">
            <a:spAutoFit/>
          </a:bodyPr>
          <a:lstStyle/>
          <a:p>
            <a:pPr indent="504190" algn="just">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辩证思维能力是唯物辩证法在思维中的运用，是科学思维能力的根本要求和集中体现，增强思维能力首先要提高辩证思维能力，提高辩证思维能力，要自觉运用对立统一规律，掌握运用好辩证的逻辑思维方法。</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对角圆角 6"/>
          <p:cNvSpPr/>
          <p:nvPr/>
        </p:nvSpPr>
        <p:spPr bwMode="auto">
          <a:xfrm>
            <a:off x="1" y="4905153"/>
            <a:ext cx="12191999" cy="1952847"/>
          </a:xfrm>
          <a:prstGeom prst="round2DiagRect">
            <a:avLst>
              <a:gd name="adj1" fmla="val 0"/>
              <a:gd name="adj2" fmla="val 0"/>
            </a:avLst>
          </a:prstGeom>
          <a:gradFill>
            <a:gsLst>
              <a:gs pos="65000">
                <a:srgbClr val="A59D61"/>
              </a:gs>
              <a:gs pos="0">
                <a:srgbClr val="857C4A"/>
              </a:gs>
              <a:gs pos="99000">
                <a:srgbClr val="C4BB77"/>
              </a:gs>
            </a:gsLst>
            <a:lin ang="4800000" scaled="0"/>
          </a:gradFill>
          <a:ln w="3175">
            <a:noFill/>
          </a:ln>
        </p:spPr>
        <p:txBody>
          <a:bodyPr wrap="square" lIns="91440" tIns="45720" rIns="91440" bIns="45720" anchor="ctr">
            <a:normAutofit/>
          </a:bodyPr>
          <a:lstStyle/>
          <a:p>
            <a:pPr algn="ctr">
              <a:lnSpc>
                <a:spcPct val="150000"/>
              </a:lnSpc>
            </a:pP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归纳与演绎是人类思维最常见的推理形式，</a:t>
            </a:r>
            <a:endParaRPr lang="en-US" altLang="zh-CN"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pPr algn="ctr">
              <a:lnSpc>
                <a:spcPct val="150000"/>
              </a:lnSpc>
            </a:pP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涉及个别与一般的关系，是事物和概念的外部关系。</a:t>
            </a:r>
          </a:p>
        </p:txBody>
      </p:sp>
      <p:sp>
        <p:nvSpPr>
          <p:cNvPr id="59" name="矩形: 对角圆角 8"/>
          <p:cNvSpPr/>
          <p:nvPr/>
        </p:nvSpPr>
        <p:spPr>
          <a:xfrm>
            <a:off x="956955" y="1476481"/>
            <a:ext cx="10278090" cy="1316470"/>
          </a:xfrm>
          <a:prstGeom prst="round2DiagRect">
            <a:avLst>
              <a:gd name="adj1" fmla="val 0"/>
              <a:gd name="adj2" fmla="val 0"/>
            </a:avLst>
          </a:prstGeom>
          <a:solidFill>
            <a:schemeClr val="bg1"/>
          </a:solidFill>
          <a:ln w="25400">
            <a:noFill/>
          </a:ln>
          <a:effectLst>
            <a:outerShdw blurRad="2540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60" name="组合 59"/>
          <p:cNvGrpSpPr/>
          <p:nvPr/>
        </p:nvGrpSpPr>
        <p:grpSpPr>
          <a:xfrm>
            <a:off x="6625582" y="1700654"/>
            <a:ext cx="1599718" cy="868124"/>
            <a:chOff x="732941" y="665933"/>
            <a:chExt cx="1599718" cy="868124"/>
          </a:xfrm>
        </p:grpSpPr>
        <p:grpSp>
          <p:nvGrpSpPr>
            <p:cNvPr id="61" name="组合 60"/>
            <p:cNvGrpSpPr/>
            <p:nvPr/>
          </p:nvGrpSpPr>
          <p:grpSpPr>
            <a:xfrm>
              <a:off x="766780" y="720426"/>
              <a:ext cx="777240" cy="785056"/>
              <a:chOff x="1908810" y="1123224"/>
              <a:chExt cx="777240" cy="785056"/>
            </a:xfrm>
          </p:grpSpPr>
          <p:sp>
            <p:nvSpPr>
              <p:cNvPr id="70" name="矩形 69"/>
              <p:cNvSpPr/>
              <p:nvPr/>
            </p:nvSpPr>
            <p:spPr>
              <a:xfrm>
                <a:off x="1908810" y="1129452"/>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71" name="直接连接符 61"/>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62"/>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63"/>
              <p:cNvCxnSpPr>
                <a:endCxn id="70" idx="3"/>
              </p:cNvCxnSpPr>
              <p:nvPr/>
            </p:nvCxnSpPr>
            <p:spPr>
              <a:xfrm>
                <a:off x="1922417" y="1511844"/>
                <a:ext cx="763633" cy="622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接连接符 64"/>
              <p:cNvCxnSpPr>
                <a:endCxn id="70" idx="2"/>
              </p:cNvCxnSpPr>
              <p:nvPr/>
            </p:nvCxnSpPr>
            <p:spPr>
              <a:xfrm flipH="1">
                <a:off x="2297430" y="1123224"/>
                <a:ext cx="6804" cy="78346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2" name="矩形 61"/>
            <p:cNvSpPr/>
            <p:nvPr/>
          </p:nvSpPr>
          <p:spPr>
            <a:xfrm>
              <a:off x="732941" y="672283"/>
              <a:ext cx="825867" cy="861774"/>
            </a:xfrm>
            <a:prstGeom prst="rect">
              <a:avLst/>
            </a:prstGeom>
          </p:spPr>
          <p:txBody>
            <a:bodyPr wrap="none">
              <a:spAutoFit/>
            </a:bodyPr>
            <a:lstStyle/>
            <a:p>
              <a:r>
                <a:rPr lang="zh-CN" altLang="en-US" sz="5000" dirty="0">
                  <a:solidFill>
                    <a:srgbClr val="9A935B"/>
                  </a:solidFill>
                  <a:latin typeface="华文新魏" panose="02010800040101010101" pitchFamily="2" charset="-122"/>
                  <a:ea typeface="华文新魏" panose="02010800040101010101" pitchFamily="2" charset="-122"/>
                </a:rPr>
                <a:t>演</a:t>
              </a:r>
            </a:p>
          </p:txBody>
        </p:sp>
        <p:grpSp>
          <p:nvGrpSpPr>
            <p:cNvPr id="63" name="组合 62"/>
            <p:cNvGrpSpPr/>
            <p:nvPr/>
          </p:nvGrpSpPr>
          <p:grpSpPr>
            <a:xfrm>
              <a:off x="1541549" y="725067"/>
              <a:ext cx="781148" cy="778827"/>
              <a:chOff x="1908810" y="1131040"/>
              <a:chExt cx="781148" cy="778827"/>
            </a:xfrm>
          </p:grpSpPr>
          <p:sp>
            <p:nvSpPr>
              <p:cNvPr id="65" name="矩形 64"/>
              <p:cNvSpPr/>
              <p:nvPr/>
            </p:nvSpPr>
            <p:spPr>
              <a:xfrm>
                <a:off x="1912718" y="1132627"/>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66" name="直接连接符 56"/>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直接连接符 57"/>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接连接符 58"/>
              <p:cNvCxnSpPr>
                <a:endCxn id="65" idx="3"/>
              </p:cNvCxnSpPr>
              <p:nvPr/>
            </p:nvCxnSpPr>
            <p:spPr>
              <a:xfrm flipV="1">
                <a:off x="1926325" y="1521247"/>
                <a:ext cx="763633" cy="6229"/>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接连接符 59"/>
              <p:cNvCxnSpPr>
                <a:endCxn id="65" idx="2"/>
              </p:cNvCxnSpPr>
              <p:nvPr/>
            </p:nvCxnSpPr>
            <p:spPr>
              <a:xfrm flipH="1">
                <a:off x="2301338" y="1138856"/>
                <a:ext cx="6804" cy="771011"/>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4" name="矩形 63"/>
            <p:cNvSpPr/>
            <p:nvPr/>
          </p:nvSpPr>
          <p:spPr>
            <a:xfrm>
              <a:off x="1506792" y="665933"/>
              <a:ext cx="825867" cy="861774"/>
            </a:xfrm>
            <a:prstGeom prst="rect">
              <a:avLst/>
            </a:prstGeom>
          </p:spPr>
          <p:txBody>
            <a:bodyPr wrap="none">
              <a:spAutoFit/>
            </a:bodyPr>
            <a:lstStyle/>
            <a:p>
              <a:r>
                <a:rPr lang="zh-CN" altLang="en-US" sz="5000" dirty="0">
                  <a:solidFill>
                    <a:srgbClr val="9A935B"/>
                  </a:solidFill>
                  <a:latin typeface="华文新魏" panose="02010800040101010101" pitchFamily="2" charset="-122"/>
                  <a:ea typeface="华文新魏" panose="02010800040101010101" pitchFamily="2" charset="-122"/>
                </a:rPr>
                <a:t>绎</a:t>
              </a:r>
            </a:p>
          </p:txBody>
        </p:sp>
      </p:grpSp>
      <p:grpSp>
        <p:nvGrpSpPr>
          <p:cNvPr id="75" name="组合 74"/>
          <p:cNvGrpSpPr/>
          <p:nvPr/>
        </p:nvGrpSpPr>
        <p:grpSpPr>
          <a:xfrm>
            <a:off x="1442175" y="1700654"/>
            <a:ext cx="1599718" cy="868124"/>
            <a:chOff x="732941" y="665933"/>
            <a:chExt cx="1599718" cy="868124"/>
          </a:xfrm>
        </p:grpSpPr>
        <p:grpSp>
          <p:nvGrpSpPr>
            <p:cNvPr id="76" name="组合 75"/>
            <p:cNvGrpSpPr/>
            <p:nvPr/>
          </p:nvGrpSpPr>
          <p:grpSpPr>
            <a:xfrm>
              <a:off x="766780" y="720426"/>
              <a:ext cx="777240" cy="785056"/>
              <a:chOff x="1908810" y="1123224"/>
              <a:chExt cx="777240" cy="785056"/>
            </a:xfrm>
          </p:grpSpPr>
          <p:sp>
            <p:nvSpPr>
              <p:cNvPr id="85" name="矩形 84"/>
              <p:cNvSpPr/>
              <p:nvPr/>
            </p:nvSpPr>
            <p:spPr>
              <a:xfrm>
                <a:off x="1908810" y="1129452"/>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86" name="直接连接符 76"/>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直接连接符 77"/>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直接连接符 78"/>
              <p:cNvCxnSpPr>
                <a:endCxn id="85" idx="3"/>
              </p:cNvCxnSpPr>
              <p:nvPr/>
            </p:nvCxnSpPr>
            <p:spPr>
              <a:xfrm>
                <a:off x="1922417" y="1511844"/>
                <a:ext cx="763633" cy="622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直接连接符 79"/>
              <p:cNvCxnSpPr>
                <a:endCxn id="85" idx="2"/>
              </p:cNvCxnSpPr>
              <p:nvPr/>
            </p:nvCxnSpPr>
            <p:spPr>
              <a:xfrm flipH="1">
                <a:off x="2297430" y="1123224"/>
                <a:ext cx="6804" cy="78346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7" name="矩形 76"/>
            <p:cNvSpPr/>
            <p:nvPr/>
          </p:nvSpPr>
          <p:spPr>
            <a:xfrm>
              <a:off x="732941" y="672283"/>
              <a:ext cx="825867" cy="861774"/>
            </a:xfrm>
            <a:prstGeom prst="rect">
              <a:avLst/>
            </a:prstGeom>
          </p:spPr>
          <p:txBody>
            <a:bodyPr wrap="none">
              <a:spAutoFit/>
            </a:bodyPr>
            <a:lstStyle/>
            <a:p>
              <a:r>
                <a:rPr lang="zh-CN" altLang="en-US" sz="5000" dirty="0">
                  <a:solidFill>
                    <a:srgbClr val="E55003"/>
                  </a:solidFill>
                  <a:latin typeface="华文新魏" panose="02010800040101010101" pitchFamily="2" charset="-122"/>
                  <a:ea typeface="华文新魏" panose="02010800040101010101" pitchFamily="2" charset="-122"/>
                </a:rPr>
                <a:t>归</a:t>
              </a:r>
            </a:p>
          </p:txBody>
        </p:sp>
        <p:grpSp>
          <p:nvGrpSpPr>
            <p:cNvPr id="78" name="组合 77"/>
            <p:cNvGrpSpPr/>
            <p:nvPr/>
          </p:nvGrpSpPr>
          <p:grpSpPr>
            <a:xfrm>
              <a:off x="1541549" y="725067"/>
              <a:ext cx="781148" cy="778827"/>
              <a:chOff x="1908810" y="1131040"/>
              <a:chExt cx="781148" cy="778827"/>
            </a:xfrm>
          </p:grpSpPr>
          <p:sp>
            <p:nvSpPr>
              <p:cNvPr id="80" name="矩形 79"/>
              <p:cNvSpPr/>
              <p:nvPr/>
            </p:nvSpPr>
            <p:spPr>
              <a:xfrm>
                <a:off x="1912718" y="1132627"/>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81" name="直接连接符 71"/>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72"/>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接连接符 73"/>
              <p:cNvCxnSpPr>
                <a:endCxn id="80" idx="3"/>
              </p:cNvCxnSpPr>
              <p:nvPr/>
            </p:nvCxnSpPr>
            <p:spPr>
              <a:xfrm flipV="1">
                <a:off x="1926325" y="1521247"/>
                <a:ext cx="763633" cy="6229"/>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直接连接符 74"/>
              <p:cNvCxnSpPr>
                <a:endCxn id="80" idx="2"/>
              </p:cNvCxnSpPr>
              <p:nvPr/>
            </p:nvCxnSpPr>
            <p:spPr>
              <a:xfrm flipH="1">
                <a:off x="2301338" y="1138856"/>
                <a:ext cx="6804" cy="771011"/>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9" name="矩形 78"/>
            <p:cNvSpPr/>
            <p:nvPr/>
          </p:nvSpPr>
          <p:spPr>
            <a:xfrm>
              <a:off x="1506792" y="665933"/>
              <a:ext cx="825867" cy="861774"/>
            </a:xfrm>
            <a:prstGeom prst="rect">
              <a:avLst/>
            </a:prstGeom>
          </p:spPr>
          <p:txBody>
            <a:bodyPr wrap="none">
              <a:spAutoFit/>
            </a:bodyPr>
            <a:lstStyle/>
            <a:p>
              <a:r>
                <a:rPr lang="zh-CN" altLang="en-US" sz="5000" dirty="0">
                  <a:solidFill>
                    <a:srgbClr val="E55003"/>
                  </a:solidFill>
                  <a:latin typeface="华文新魏" panose="02010800040101010101" pitchFamily="2" charset="-122"/>
                  <a:ea typeface="华文新魏" panose="02010800040101010101" pitchFamily="2" charset="-122"/>
                </a:rPr>
                <a:t>纳</a:t>
              </a:r>
            </a:p>
          </p:txBody>
        </p:sp>
      </p:grpSp>
      <p:sp>
        <p:nvSpPr>
          <p:cNvPr id="90" name="矩形 89"/>
          <p:cNvSpPr/>
          <p:nvPr/>
        </p:nvSpPr>
        <p:spPr>
          <a:xfrm>
            <a:off x="3220279" y="1697513"/>
            <a:ext cx="2575091" cy="777457"/>
          </a:xfrm>
          <a:prstGeom prst="rect">
            <a:avLst/>
          </a:prstGeom>
        </p:spPr>
        <p:txBody>
          <a:bodyPr wrap="square">
            <a:spAutoFit/>
          </a:bodyPr>
          <a:lstStyle/>
          <a:p>
            <a:pPr>
              <a:lnSpc>
                <a:spcPct val="130000"/>
              </a:lnSpc>
            </a:pPr>
            <a:r>
              <a:rPr lang="zh-CN" altLang="en-US" dirty="0">
                <a:solidFill>
                  <a:prstClr val="black"/>
                </a:solidFill>
                <a:latin typeface="微软雅黑" panose="020B0503020204020204" pitchFamily="34" charset="-122"/>
                <a:ea typeface="微软雅黑" panose="020B0503020204020204" pitchFamily="34" charset="-122"/>
              </a:rPr>
              <a:t>从个别事实中概括出一般性的结论。</a:t>
            </a:r>
            <a:endParaRPr lang="en-US" altLang="zh-CN" dirty="0">
              <a:solidFill>
                <a:prstClr val="black"/>
              </a:solidFill>
              <a:latin typeface="微软雅黑" panose="020B0503020204020204" pitchFamily="34" charset="-122"/>
              <a:ea typeface="微软雅黑" panose="020B0503020204020204" pitchFamily="34" charset="-122"/>
            </a:endParaRPr>
          </a:p>
        </p:txBody>
      </p:sp>
      <p:sp>
        <p:nvSpPr>
          <p:cNvPr id="91" name="矩形 90"/>
          <p:cNvSpPr/>
          <p:nvPr/>
        </p:nvSpPr>
        <p:spPr>
          <a:xfrm>
            <a:off x="8357703" y="1697513"/>
            <a:ext cx="2512121" cy="777457"/>
          </a:xfrm>
          <a:prstGeom prst="rect">
            <a:avLst/>
          </a:prstGeom>
        </p:spPr>
        <p:txBody>
          <a:bodyPr wrap="square">
            <a:spAutoFit/>
          </a:bodyPr>
          <a:lstStyle/>
          <a:p>
            <a:pPr>
              <a:lnSpc>
                <a:spcPct val="130000"/>
              </a:lnSpc>
            </a:pPr>
            <a:r>
              <a:rPr lang="zh-CN" altLang="zh-CN" dirty="0">
                <a:solidFill>
                  <a:prstClr val="black"/>
                </a:solidFill>
                <a:latin typeface="微软雅黑" panose="020B0503020204020204" pitchFamily="34" charset="-122"/>
                <a:ea typeface="微软雅黑" panose="020B0503020204020204" pitchFamily="34" charset="-122"/>
              </a:rPr>
              <a:t>由一般性的原则推导出个别结论</a:t>
            </a:r>
            <a:r>
              <a:rPr lang="zh-CN" altLang="en-US" dirty="0">
                <a:solidFill>
                  <a:prstClr val="black"/>
                </a:solidFill>
                <a:latin typeface="微软雅黑" panose="020B0503020204020204" pitchFamily="34" charset="-122"/>
                <a:ea typeface="微软雅黑" panose="020B0503020204020204" pitchFamily="34" charset="-122"/>
              </a:rPr>
              <a:t>。</a:t>
            </a:r>
            <a:endParaRPr lang="en-US" altLang="zh-CN" dirty="0">
              <a:solidFill>
                <a:prstClr val="black"/>
              </a:solidFill>
              <a:latin typeface="微软雅黑" panose="020B0503020204020204" pitchFamily="34" charset="-122"/>
              <a:ea typeface="微软雅黑" panose="020B0503020204020204" pitchFamily="34" charset="-122"/>
            </a:endParaRPr>
          </a:p>
        </p:txBody>
      </p:sp>
      <p:pic>
        <p:nvPicPr>
          <p:cNvPr id="96" name="图片 10"/>
          <p:cNvPicPr>
            <a:picLocks noChangeAspect="1" noChangeArrowheads="1"/>
          </p:cNvPicPr>
          <p:nvPr/>
        </p:nvPicPr>
        <p:blipFill>
          <a:blip r:embed="rId3" cstate="print">
            <a:biLevel thresh="50000"/>
            <a:grayscl/>
            <a:extLst>
              <a:ext uri="{28A0092B-C50C-407E-A947-70E740481C1C}">
                <a14:useLocalDpi xmlns:a14="http://schemas.microsoft.com/office/drawing/2010/main" val="0"/>
              </a:ext>
            </a:extLst>
          </a:blip>
          <a:srcRect l="88019" t="22713" r="2956" b="25211"/>
          <a:stretch>
            <a:fillRect/>
          </a:stretch>
        </p:blipFill>
        <p:spPr bwMode="auto">
          <a:xfrm rot="857050">
            <a:off x="6061052" y="1605045"/>
            <a:ext cx="69896" cy="1059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sp>
        <p:nvSpPr>
          <p:cNvPr id="97" name="矩形 96"/>
          <p:cNvSpPr/>
          <p:nvPr/>
        </p:nvSpPr>
        <p:spPr>
          <a:xfrm>
            <a:off x="956954" y="3044672"/>
            <a:ext cx="10278088" cy="2102707"/>
          </a:xfrm>
          <a:prstGeom prst="rect">
            <a:avLst/>
          </a:prstGeom>
          <a:solidFill>
            <a:schemeClr val="bg1"/>
          </a:solidFill>
          <a:ln w="19050">
            <a:gradFill>
              <a:gsLst>
                <a:gs pos="0">
                  <a:srgbClr val="E55003"/>
                </a:gs>
                <a:gs pos="32743">
                  <a:srgbClr val="E55003">
                    <a:alpha val="0"/>
                    <a:lumMod val="0"/>
                    <a:lumOff val="100000"/>
                  </a:srgbClr>
                </a:gs>
                <a:gs pos="70000">
                  <a:srgbClr val="E55003">
                    <a:alpha val="0"/>
                    <a:lumMod val="0"/>
                    <a:lumOff val="100000"/>
                  </a:srgbClr>
                </a:gs>
                <a:gs pos="100000">
                  <a:srgbClr val="E55003"/>
                </a:gs>
              </a:gsLst>
              <a:lin ang="3600000" scaled="0"/>
            </a:gradFill>
          </a:ln>
          <a:effectLst>
            <a:outerShdw blurRad="63500" dist="139700" dir="2700000" algn="tl" rotWithShape="0">
              <a:schemeClr val="bg2">
                <a:lumMod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8" name="矩形 97"/>
          <p:cNvSpPr/>
          <p:nvPr/>
        </p:nvSpPr>
        <p:spPr>
          <a:xfrm>
            <a:off x="1612431" y="3126529"/>
            <a:ext cx="9006747" cy="1938992"/>
          </a:xfrm>
          <a:prstGeom prst="rect">
            <a:avLst/>
          </a:prstGeom>
        </p:spPr>
        <p:txBody>
          <a:bodyPr wrap="square">
            <a:spAutoFit/>
          </a:bodyPr>
          <a:lstStyle/>
          <a:p>
            <a:pPr indent="504190" algn="just">
              <a:lnSpc>
                <a:spcPct val="150000"/>
              </a:lnSpc>
            </a:pPr>
            <a:r>
              <a:rPr lang="zh-CN" altLang="en-US" sz="2000" dirty="0">
                <a:solidFill>
                  <a:prstClr val="black"/>
                </a:solidFill>
                <a:latin typeface="微软雅黑" panose="020B0503020204020204" pitchFamily="34" charset="-122"/>
                <a:ea typeface="微软雅黑" panose="020B0503020204020204" pitchFamily="34" charset="-122"/>
              </a:rPr>
              <a:t>一方面，归纳和演绎互为前提，归纳是演绎的基础，演绎为归纳提供理论依据，指明归纳的目的和方向；另一方面，归纳和演绎相互区别、相互补充，归纳无法涵盖万事万物，必须靠演绎来修正，演绎不能揭示个别事物的多方面属性，必须靠归纳来补充。</a:t>
            </a:r>
          </a:p>
        </p:txBody>
      </p:sp>
      <p:grpSp>
        <p:nvGrpSpPr>
          <p:cNvPr id="43" name="组合 42"/>
          <p:cNvGrpSpPr/>
          <p:nvPr/>
        </p:nvGrpSpPr>
        <p:grpSpPr>
          <a:xfrm>
            <a:off x="4409792" y="720000"/>
            <a:ext cx="3372416" cy="468000"/>
            <a:chOff x="5093294" y="4125852"/>
            <a:chExt cx="3372416" cy="468000"/>
          </a:xfrm>
        </p:grpSpPr>
        <p:sp>
          <p:nvSpPr>
            <p:cNvPr id="44" name="平行四边形 43"/>
            <p:cNvSpPr/>
            <p:nvPr/>
          </p:nvSpPr>
          <p:spPr>
            <a:xfrm flipH="1">
              <a:off x="5093294" y="4125852"/>
              <a:ext cx="3372416" cy="468000"/>
            </a:xfrm>
            <a:prstGeom prst="parallelogram">
              <a:avLst>
                <a:gd name="adj" fmla="val 0"/>
              </a:avLst>
            </a:prstGeom>
            <a:gradFill>
              <a:gsLst>
                <a:gs pos="16000">
                  <a:srgbClr val="E17751"/>
                </a:gs>
                <a:gs pos="100000">
                  <a:srgbClr val="FBC98F"/>
                </a:gs>
              </a:gsLst>
              <a:lin ang="7200000" scaled="0"/>
            </a:gra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归纳与演绎</a:t>
              </a:r>
            </a:p>
          </p:txBody>
        </p:sp>
        <p:sp>
          <p:nvSpPr>
            <p:cNvPr id="45" name="任意多边形: 形状 44"/>
            <p:cNvSpPr>
              <a:spLocks noChangeAspect="1"/>
            </p:cNvSpPr>
            <p:nvPr/>
          </p:nvSpPr>
          <p:spPr>
            <a:xfrm>
              <a:off x="5093294" y="4261514"/>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46" name="任意多边形: 形状 45"/>
            <p:cNvSpPr>
              <a:spLocks noChangeAspect="1"/>
            </p:cNvSpPr>
            <p:nvPr/>
          </p:nvSpPr>
          <p:spPr>
            <a:xfrm rot="10800000">
              <a:off x="8263125" y="4125852"/>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对角圆角 70"/>
          <p:cNvSpPr/>
          <p:nvPr/>
        </p:nvSpPr>
        <p:spPr>
          <a:xfrm>
            <a:off x="0" y="1343683"/>
            <a:ext cx="12192000" cy="5052903"/>
          </a:xfrm>
          <a:prstGeom prst="round2DiagRect">
            <a:avLst>
              <a:gd name="adj1" fmla="val 0"/>
              <a:gd name="adj2" fmla="val 0"/>
            </a:avLst>
          </a:prstGeom>
          <a:solidFill>
            <a:schemeClr val="bg1"/>
          </a:solidFill>
          <a:ln w="25400">
            <a:noFill/>
          </a:ln>
          <a:effectLst>
            <a:outerShdw blurRad="2540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7" name="图片 10"/>
          <p:cNvPicPr>
            <a:picLocks noChangeAspect="1" noChangeArrowheads="1"/>
          </p:cNvPicPr>
          <p:nvPr/>
        </p:nvPicPr>
        <p:blipFill>
          <a:blip r:embed="rId3" cstate="print">
            <a:biLevel thresh="50000"/>
            <a:grayscl/>
            <a:extLst>
              <a:ext uri="{28A0092B-C50C-407E-A947-70E740481C1C}">
                <a14:useLocalDpi xmlns:a14="http://schemas.microsoft.com/office/drawing/2010/main" val="0"/>
              </a:ext>
            </a:extLst>
          </a:blip>
          <a:srcRect l="88019" t="22713" r="2956" b="25211"/>
          <a:stretch>
            <a:fillRect/>
          </a:stretch>
        </p:blipFill>
        <p:spPr bwMode="auto">
          <a:xfrm rot="857050">
            <a:off x="5963572" y="1506058"/>
            <a:ext cx="116007" cy="4946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grpSp>
        <p:nvGrpSpPr>
          <p:cNvPr id="7" name="组合 6"/>
          <p:cNvGrpSpPr/>
          <p:nvPr/>
        </p:nvGrpSpPr>
        <p:grpSpPr>
          <a:xfrm>
            <a:off x="5156233" y="713151"/>
            <a:ext cx="1866835" cy="400110"/>
            <a:chOff x="1131850" y="3079821"/>
            <a:chExt cx="1866835" cy="400110"/>
          </a:xfrm>
        </p:grpSpPr>
        <p:sp>
          <p:nvSpPr>
            <p:cNvPr id="8" name="文本框 7"/>
            <p:cNvSpPr txBox="1"/>
            <p:nvPr/>
          </p:nvSpPr>
          <p:spPr>
            <a:xfrm>
              <a:off x="1383664" y="3079821"/>
              <a:ext cx="1615021" cy="400110"/>
            </a:xfrm>
            <a:prstGeom prst="rect">
              <a:avLst/>
            </a:prstGeom>
            <a:noFill/>
          </p:spPr>
          <p:txBody>
            <a:bodyPr wrap="square" rtlCol="0">
              <a:spAutoFit/>
            </a:bodyPr>
            <a:lstStyle/>
            <a:p>
              <a:pPr>
                <a:spcBef>
                  <a:spcPct val="50000"/>
                </a:spcBef>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归纳与演绎</a:t>
              </a:r>
            </a:p>
          </p:txBody>
        </p:sp>
        <p:grpSp>
          <p:nvGrpSpPr>
            <p:cNvPr id="9" name="组合 8"/>
            <p:cNvGrpSpPr/>
            <p:nvPr/>
          </p:nvGrpSpPr>
          <p:grpSpPr>
            <a:xfrm>
              <a:off x="1131850" y="3158981"/>
              <a:ext cx="263338" cy="243183"/>
              <a:chOff x="1164218" y="3158981"/>
              <a:chExt cx="263338" cy="243183"/>
            </a:xfrm>
          </p:grpSpPr>
          <p:grpSp>
            <p:nvGrpSpPr>
              <p:cNvPr id="10" name="组合 9"/>
              <p:cNvGrpSpPr/>
              <p:nvPr/>
            </p:nvGrpSpPr>
            <p:grpSpPr>
              <a:xfrm>
                <a:off x="1164220" y="3158981"/>
                <a:ext cx="263336" cy="240802"/>
                <a:chOff x="1164220" y="3158981"/>
                <a:chExt cx="263336" cy="240802"/>
              </a:xfrm>
            </p:grpSpPr>
            <p:sp>
              <p:nvSpPr>
                <p:cNvPr id="12" name="平行四边形 11"/>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直角三角形 10"/>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5" name="组合 44"/>
          <p:cNvGrpSpPr/>
          <p:nvPr/>
        </p:nvGrpSpPr>
        <p:grpSpPr>
          <a:xfrm>
            <a:off x="107865" y="1970864"/>
            <a:ext cx="6043957" cy="3998136"/>
            <a:chOff x="404149" y="1511487"/>
            <a:chExt cx="6043957" cy="3998136"/>
          </a:xfrm>
        </p:grpSpPr>
        <p:sp>
          <p:nvSpPr>
            <p:cNvPr id="2" name="圆角矩形 1"/>
            <p:cNvSpPr/>
            <p:nvPr/>
          </p:nvSpPr>
          <p:spPr>
            <a:xfrm>
              <a:off x="574555" y="1956122"/>
              <a:ext cx="1279645" cy="544010"/>
            </a:xfrm>
            <a:prstGeom prst="roundRect">
              <a:avLst/>
            </a:prstGeom>
            <a:solidFill>
              <a:srgbClr val="E1775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铁能导电</a:t>
              </a:r>
            </a:p>
          </p:txBody>
        </p:sp>
        <p:sp>
          <p:nvSpPr>
            <p:cNvPr id="3" name="圆角矩形 2"/>
            <p:cNvSpPr/>
            <p:nvPr/>
          </p:nvSpPr>
          <p:spPr>
            <a:xfrm>
              <a:off x="2087352" y="1956122"/>
              <a:ext cx="1180999" cy="544010"/>
            </a:xfrm>
            <a:prstGeom prst="roundRect">
              <a:avLst/>
            </a:prstGeom>
            <a:solidFill>
              <a:srgbClr val="E1775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铝能导电</a:t>
              </a:r>
            </a:p>
          </p:txBody>
        </p:sp>
        <p:sp>
          <p:nvSpPr>
            <p:cNvPr id="4" name="圆角矩形 3"/>
            <p:cNvSpPr/>
            <p:nvPr/>
          </p:nvSpPr>
          <p:spPr>
            <a:xfrm>
              <a:off x="3494749" y="1956122"/>
              <a:ext cx="1308824" cy="544010"/>
            </a:xfrm>
            <a:prstGeom prst="roundRect">
              <a:avLst/>
            </a:prstGeom>
            <a:solidFill>
              <a:srgbClr val="E1775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铅能导电</a:t>
              </a:r>
            </a:p>
          </p:txBody>
        </p:sp>
        <p:sp>
          <p:nvSpPr>
            <p:cNvPr id="5" name="圆角矩形 4"/>
            <p:cNvSpPr/>
            <p:nvPr/>
          </p:nvSpPr>
          <p:spPr>
            <a:xfrm>
              <a:off x="5011996" y="1943422"/>
              <a:ext cx="1249104" cy="544010"/>
            </a:xfrm>
            <a:prstGeom prst="roundRect">
              <a:avLst/>
            </a:prstGeom>
            <a:solidFill>
              <a:srgbClr val="E1775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kumimoji="1"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5" name="直线箭头连接符 14"/>
            <p:cNvCxnSpPr>
              <a:stCxn id="2" idx="2"/>
            </p:cNvCxnSpPr>
            <p:nvPr/>
          </p:nvCxnSpPr>
          <p:spPr>
            <a:xfrm>
              <a:off x="1214378" y="2500132"/>
              <a:ext cx="2071948" cy="137198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直线箭头连接符 19"/>
            <p:cNvCxnSpPr>
              <a:stCxn id="3" idx="2"/>
            </p:cNvCxnSpPr>
            <p:nvPr/>
          </p:nvCxnSpPr>
          <p:spPr>
            <a:xfrm>
              <a:off x="2677852" y="2500132"/>
              <a:ext cx="618228" cy="137198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直线箭头连接符 21"/>
            <p:cNvCxnSpPr>
              <a:stCxn id="4" idx="2"/>
            </p:cNvCxnSpPr>
            <p:nvPr/>
          </p:nvCxnSpPr>
          <p:spPr>
            <a:xfrm flipH="1">
              <a:off x="3286326" y="2500132"/>
              <a:ext cx="862835" cy="137198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 name="直线箭头连接符 23"/>
            <p:cNvCxnSpPr>
              <a:stCxn id="5" idx="2"/>
            </p:cNvCxnSpPr>
            <p:nvPr/>
          </p:nvCxnSpPr>
          <p:spPr>
            <a:xfrm flipH="1">
              <a:off x="3296767" y="2487432"/>
              <a:ext cx="2339781" cy="138468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5" name="圆角矩形 24"/>
            <p:cNvSpPr/>
            <p:nvPr/>
          </p:nvSpPr>
          <p:spPr>
            <a:xfrm>
              <a:off x="2469596" y="3889094"/>
              <a:ext cx="1620456" cy="544010"/>
            </a:xfrm>
            <a:prstGeom prst="roundRect">
              <a:avLst/>
            </a:prstGeom>
            <a:solidFill>
              <a:srgbClr val="E1775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金属都能导电</a:t>
              </a:r>
            </a:p>
          </p:txBody>
        </p:sp>
        <p:sp>
          <p:nvSpPr>
            <p:cNvPr id="26" name="文本框 25"/>
            <p:cNvSpPr txBox="1"/>
            <p:nvPr/>
          </p:nvSpPr>
          <p:spPr>
            <a:xfrm>
              <a:off x="1711152" y="5140291"/>
              <a:ext cx="3282648" cy="369332"/>
            </a:xfrm>
            <a:prstGeom prst="rect">
              <a:avLst/>
            </a:prstGeom>
            <a:noFill/>
          </p:spPr>
          <p:txBody>
            <a:bodyPr wrap="square">
              <a:spAutoFit/>
            </a:bodyPr>
            <a:lstStyle/>
            <a:p>
              <a:pPr algn="ctr"/>
              <a:endParaRPr lang="zh-CN" altLang="en-US" b="1" dirty="0">
                <a:solidFill>
                  <a:srgbClr val="E17751"/>
                </a:solidFill>
              </a:endParaRPr>
            </a:p>
          </p:txBody>
        </p:sp>
        <p:sp>
          <p:nvSpPr>
            <p:cNvPr id="30" name="文本框 29"/>
            <p:cNvSpPr txBox="1"/>
            <p:nvPr/>
          </p:nvSpPr>
          <p:spPr>
            <a:xfrm>
              <a:off x="404149" y="1525932"/>
              <a:ext cx="1620456" cy="369332"/>
            </a:xfrm>
            <a:prstGeom prst="rect">
              <a:avLst/>
            </a:prstGeom>
            <a:noFill/>
          </p:spPr>
          <p:txBody>
            <a:bodyPr wrap="square">
              <a:spAutoFit/>
            </a:bodyPr>
            <a:lstStyle/>
            <a:p>
              <a:pPr algn="ctr"/>
              <a:r>
                <a:rPr lang="en-US" altLang="zh-CN" dirty="0">
                  <a:solidFill>
                    <a:prstClr val="black"/>
                  </a:solidFill>
                  <a:latin typeface="微软雅黑" panose="020B0503020204020204" pitchFamily="34" charset="-122"/>
                  <a:ea typeface="微软雅黑" panose="020B0503020204020204" pitchFamily="34" charset="-122"/>
                </a:rPr>
                <a:t>A</a:t>
              </a:r>
              <a:r>
                <a:rPr lang="zh-CN" altLang="en-US" dirty="0">
                  <a:solidFill>
                    <a:prstClr val="black"/>
                  </a:solidFill>
                  <a:latin typeface="微软雅黑" panose="020B0503020204020204" pitchFamily="34" charset="-122"/>
                  <a:ea typeface="微软雅黑" panose="020B0503020204020204" pitchFamily="34" charset="-122"/>
                </a:rPr>
                <a:t>现象</a:t>
              </a:r>
              <a:endParaRPr lang="zh-CN" altLang="en-US"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1874293" y="1525932"/>
              <a:ext cx="1620456" cy="369332"/>
            </a:xfrm>
            <a:prstGeom prst="rect">
              <a:avLst/>
            </a:prstGeom>
            <a:noFill/>
          </p:spPr>
          <p:txBody>
            <a:bodyPr wrap="square">
              <a:spAutoFit/>
            </a:bodyPr>
            <a:lstStyle/>
            <a:p>
              <a:pPr algn="ctr"/>
              <a:r>
                <a:rPr lang="en-US" altLang="zh-CN" dirty="0">
                  <a:solidFill>
                    <a:prstClr val="black"/>
                  </a:solidFill>
                  <a:latin typeface="微软雅黑" panose="020B0503020204020204" pitchFamily="34" charset="-122"/>
                  <a:ea typeface="微软雅黑" panose="020B0503020204020204" pitchFamily="34" charset="-122"/>
                </a:rPr>
                <a:t>B</a:t>
              </a:r>
              <a:r>
                <a:rPr lang="zh-CN" altLang="en-US" dirty="0">
                  <a:solidFill>
                    <a:prstClr val="black"/>
                  </a:solidFill>
                  <a:latin typeface="微软雅黑" panose="020B0503020204020204" pitchFamily="34" charset="-122"/>
                  <a:ea typeface="微软雅黑" panose="020B0503020204020204" pitchFamily="34" charset="-122"/>
                </a:rPr>
                <a:t>现象</a:t>
              </a:r>
              <a:endParaRPr lang="zh-CN" altLang="en-US"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3343153" y="1525932"/>
              <a:ext cx="1620456" cy="369332"/>
            </a:xfrm>
            <a:prstGeom prst="rect">
              <a:avLst/>
            </a:prstGeom>
            <a:noFill/>
          </p:spPr>
          <p:txBody>
            <a:bodyPr wrap="square">
              <a:spAutoFit/>
            </a:bodyPr>
            <a:lstStyle/>
            <a:p>
              <a:pPr algn="ctr"/>
              <a:r>
                <a:rPr lang="en-US" altLang="zh-CN" dirty="0">
                  <a:solidFill>
                    <a:prstClr val="black"/>
                  </a:solidFill>
                  <a:latin typeface="微软雅黑" panose="020B0503020204020204" pitchFamily="34" charset="-122"/>
                  <a:ea typeface="微软雅黑" panose="020B0503020204020204" pitchFamily="34" charset="-122"/>
                </a:rPr>
                <a:t>C</a:t>
              </a:r>
              <a:r>
                <a:rPr lang="zh-CN" altLang="en-US" dirty="0">
                  <a:solidFill>
                    <a:prstClr val="black"/>
                  </a:solidFill>
                  <a:latin typeface="微软雅黑" panose="020B0503020204020204" pitchFamily="34" charset="-122"/>
                  <a:ea typeface="微软雅黑" panose="020B0503020204020204" pitchFamily="34" charset="-122"/>
                </a:rPr>
                <a:t>现象</a:t>
              </a:r>
              <a:endParaRPr lang="zh-CN" altLang="en-US"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4827650" y="1511487"/>
              <a:ext cx="1620456" cy="369332"/>
            </a:xfrm>
            <a:prstGeom prst="rect">
              <a:avLst/>
            </a:prstGeom>
            <a:noFill/>
          </p:spPr>
          <p:txBody>
            <a:bodyPr wrap="squar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诸多个别事实</a:t>
              </a:r>
              <a:endParaRPr lang="zh-CN" altLang="en-US" dirty="0">
                <a:latin typeface="微软雅黑" panose="020B0503020204020204" pitchFamily="34" charset="-122"/>
                <a:ea typeface="微软雅黑" panose="020B0503020204020204" pitchFamily="34" charset="-122"/>
              </a:endParaRPr>
            </a:p>
          </p:txBody>
        </p:sp>
        <p:sp>
          <p:nvSpPr>
            <p:cNvPr id="35" name="文本框 34"/>
            <p:cNvSpPr txBox="1"/>
            <p:nvPr/>
          </p:nvSpPr>
          <p:spPr>
            <a:xfrm>
              <a:off x="2497341" y="4529203"/>
              <a:ext cx="1620456" cy="369332"/>
            </a:xfrm>
            <a:prstGeom prst="rect">
              <a:avLst/>
            </a:prstGeom>
            <a:noFill/>
          </p:spPr>
          <p:txBody>
            <a:bodyPr wrap="squar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一般性结论</a:t>
              </a:r>
              <a:endParaRPr lang="zh-CN" altLang="en-US" dirty="0">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6180366" y="3451454"/>
            <a:ext cx="5797562" cy="1048744"/>
            <a:chOff x="2915052" y="5132781"/>
            <a:chExt cx="5797562" cy="1048744"/>
          </a:xfrm>
        </p:grpSpPr>
        <p:sp>
          <p:nvSpPr>
            <p:cNvPr id="29" name="圆角矩形 28"/>
            <p:cNvSpPr/>
            <p:nvPr/>
          </p:nvSpPr>
          <p:spPr>
            <a:xfrm>
              <a:off x="3228695" y="5567423"/>
              <a:ext cx="1330606" cy="613458"/>
            </a:xfrm>
            <a:prstGeom prst="roundRect">
              <a:avLst/>
            </a:prstGeom>
            <a:solidFill>
              <a:srgbClr val="9D9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人都会死</a:t>
              </a:r>
            </a:p>
          </p:txBody>
        </p:sp>
        <p:sp>
          <p:nvSpPr>
            <p:cNvPr id="36" name="文本框 35"/>
            <p:cNvSpPr txBox="1"/>
            <p:nvPr/>
          </p:nvSpPr>
          <p:spPr>
            <a:xfrm>
              <a:off x="2915052" y="5132781"/>
              <a:ext cx="1959432" cy="369332"/>
            </a:xfrm>
            <a:prstGeom prst="rect">
              <a:avLst/>
            </a:prstGeom>
            <a:noFill/>
          </p:spPr>
          <p:txBody>
            <a:bodyPr wrap="squar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一般性原则</a:t>
              </a:r>
              <a:endParaRPr lang="zh-CN" altLang="en-US" dirty="0">
                <a:latin typeface="微软雅黑" panose="020B0503020204020204" pitchFamily="34" charset="-122"/>
                <a:ea typeface="微软雅黑" panose="020B0503020204020204" pitchFamily="34" charset="-122"/>
              </a:endParaRPr>
            </a:p>
          </p:txBody>
        </p:sp>
        <p:cxnSp>
          <p:nvCxnSpPr>
            <p:cNvPr id="38" name="直线箭头连接符 37"/>
            <p:cNvCxnSpPr>
              <a:stCxn id="29" idx="3"/>
            </p:cNvCxnSpPr>
            <p:nvPr/>
          </p:nvCxnSpPr>
          <p:spPr>
            <a:xfrm>
              <a:off x="4559301" y="5874152"/>
              <a:ext cx="273676"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9" name="圆角矩形 38"/>
            <p:cNvSpPr/>
            <p:nvPr/>
          </p:nvSpPr>
          <p:spPr>
            <a:xfrm>
              <a:off x="4832977" y="5551462"/>
              <a:ext cx="1701957" cy="613458"/>
            </a:xfrm>
            <a:prstGeom prst="roundRect">
              <a:avLst/>
            </a:prstGeom>
            <a:solidFill>
              <a:srgbClr val="9D9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苏格拉底是人</a:t>
              </a:r>
            </a:p>
          </p:txBody>
        </p:sp>
        <p:sp>
          <p:nvSpPr>
            <p:cNvPr id="40" name="文本框 39"/>
            <p:cNvSpPr txBox="1"/>
            <p:nvPr/>
          </p:nvSpPr>
          <p:spPr>
            <a:xfrm>
              <a:off x="4704239" y="5145040"/>
              <a:ext cx="1959432" cy="369332"/>
            </a:xfrm>
            <a:prstGeom prst="rect">
              <a:avLst/>
            </a:prstGeom>
            <a:noFill/>
          </p:spPr>
          <p:txBody>
            <a:bodyPr wrap="squar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具体事实</a:t>
              </a:r>
              <a:endParaRPr lang="zh-CN" altLang="en-US" dirty="0">
                <a:latin typeface="微软雅黑" panose="020B0503020204020204" pitchFamily="34" charset="-122"/>
                <a:ea typeface="微软雅黑" panose="020B0503020204020204" pitchFamily="34" charset="-122"/>
              </a:endParaRPr>
            </a:p>
          </p:txBody>
        </p:sp>
        <p:cxnSp>
          <p:nvCxnSpPr>
            <p:cNvPr id="41" name="直线箭头连接符 40"/>
            <p:cNvCxnSpPr>
              <a:endCxn id="42" idx="1"/>
            </p:cNvCxnSpPr>
            <p:nvPr/>
          </p:nvCxnSpPr>
          <p:spPr>
            <a:xfrm>
              <a:off x="6535621" y="5874152"/>
              <a:ext cx="321746" cy="64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2" name="圆角矩形 41"/>
            <p:cNvSpPr/>
            <p:nvPr/>
          </p:nvSpPr>
          <p:spPr>
            <a:xfrm>
              <a:off x="6857367" y="5568067"/>
              <a:ext cx="1751062" cy="613458"/>
            </a:xfrm>
            <a:prstGeom prst="roundRect">
              <a:avLst/>
            </a:prstGeom>
            <a:solidFill>
              <a:srgbClr val="9D9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苏格拉底会死</a:t>
              </a:r>
            </a:p>
          </p:txBody>
        </p:sp>
        <p:sp>
          <p:nvSpPr>
            <p:cNvPr id="43" name="文本框 42"/>
            <p:cNvSpPr txBox="1"/>
            <p:nvPr/>
          </p:nvSpPr>
          <p:spPr>
            <a:xfrm>
              <a:off x="6753182" y="5145040"/>
              <a:ext cx="1959432" cy="369332"/>
            </a:xfrm>
            <a:prstGeom prst="rect">
              <a:avLst/>
            </a:prstGeom>
            <a:noFill/>
          </p:spPr>
          <p:txBody>
            <a:bodyPr wrap="squar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个别性结论</a:t>
              </a:r>
              <a:endParaRPr lang="zh-CN" altLang="en-US" dirty="0">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8011484" y="2611415"/>
            <a:ext cx="2081119" cy="468000"/>
            <a:chOff x="5093294" y="4125852"/>
            <a:chExt cx="2081119" cy="468000"/>
          </a:xfrm>
        </p:grpSpPr>
        <p:sp>
          <p:nvSpPr>
            <p:cNvPr id="16" name="平行四边形 15"/>
            <p:cNvSpPr/>
            <p:nvPr/>
          </p:nvSpPr>
          <p:spPr>
            <a:xfrm flipH="1">
              <a:off x="5093294" y="4125852"/>
              <a:ext cx="2081119" cy="468000"/>
            </a:xfrm>
            <a:prstGeom prst="parallelogram">
              <a:avLst>
                <a:gd name="adj" fmla="val 0"/>
              </a:avLst>
            </a:prstGeom>
            <a:gradFill>
              <a:gsLst>
                <a:gs pos="16000">
                  <a:srgbClr val="E17751"/>
                </a:gs>
                <a:gs pos="100000">
                  <a:srgbClr val="FBC98F"/>
                </a:gs>
              </a:gsLst>
              <a:lin ang="7200000" scaled="0"/>
            </a:gra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演绎</a:t>
              </a:r>
            </a:p>
          </p:txBody>
        </p:sp>
        <p:sp>
          <p:nvSpPr>
            <p:cNvPr id="17" name="任意多边形: 形状 16"/>
            <p:cNvSpPr>
              <a:spLocks noChangeAspect="1"/>
            </p:cNvSpPr>
            <p:nvPr/>
          </p:nvSpPr>
          <p:spPr>
            <a:xfrm>
              <a:off x="5093294" y="4261514"/>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18" name="任意多边形: 形状 17"/>
            <p:cNvSpPr>
              <a:spLocks noChangeAspect="1"/>
            </p:cNvSpPr>
            <p:nvPr/>
          </p:nvSpPr>
          <p:spPr>
            <a:xfrm rot="10800000">
              <a:off x="6971828" y="4125852"/>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grpSp>
        <p:nvGrpSpPr>
          <p:cNvPr id="19" name="组合 18"/>
          <p:cNvGrpSpPr/>
          <p:nvPr/>
        </p:nvGrpSpPr>
        <p:grpSpPr>
          <a:xfrm>
            <a:off x="1942980" y="5501000"/>
            <a:ext cx="2081119" cy="468000"/>
            <a:chOff x="5093294" y="4125852"/>
            <a:chExt cx="2081119" cy="468000"/>
          </a:xfrm>
        </p:grpSpPr>
        <p:sp>
          <p:nvSpPr>
            <p:cNvPr id="21" name="平行四边形 20"/>
            <p:cNvSpPr/>
            <p:nvPr/>
          </p:nvSpPr>
          <p:spPr>
            <a:xfrm flipH="1">
              <a:off x="5093294" y="4125852"/>
              <a:ext cx="2081119" cy="468000"/>
            </a:xfrm>
            <a:prstGeom prst="parallelogram">
              <a:avLst>
                <a:gd name="adj" fmla="val 0"/>
              </a:avLst>
            </a:prstGeom>
            <a:gradFill>
              <a:gsLst>
                <a:gs pos="16000">
                  <a:srgbClr val="E17751"/>
                </a:gs>
                <a:gs pos="100000">
                  <a:srgbClr val="FBC98F"/>
                </a:gs>
              </a:gsLst>
              <a:lin ang="7200000" scaled="0"/>
            </a:gra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归纳</a:t>
              </a:r>
            </a:p>
          </p:txBody>
        </p:sp>
        <p:sp>
          <p:nvSpPr>
            <p:cNvPr id="23" name="任意多边形: 形状 22"/>
            <p:cNvSpPr>
              <a:spLocks noChangeAspect="1"/>
            </p:cNvSpPr>
            <p:nvPr/>
          </p:nvSpPr>
          <p:spPr>
            <a:xfrm>
              <a:off x="5093294" y="4261514"/>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27" name="任意多边形: 形状 26"/>
            <p:cNvSpPr>
              <a:spLocks noChangeAspect="1"/>
            </p:cNvSpPr>
            <p:nvPr/>
          </p:nvSpPr>
          <p:spPr>
            <a:xfrm rot="10800000">
              <a:off x="6971828" y="4125852"/>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对角圆角 6"/>
          <p:cNvSpPr/>
          <p:nvPr/>
        </p:nvSpPr>
        <p:spPr bwMode="auto">
          <a:xfrm>
            <a:off x="1" y="4905153"/>
            <a:ext cx="12191999" cy="1952847"/>
          </a:xfrm>
          <a:prstGeom prst="round2DiagRect">
            <a:avLst>
              <a:gd name="adj1" fmla="val 0"/>
              <a:gd name="adj2" fmla="val 0"/>
            </a:avLst>
          </a:prstGeom>
          <a:gradFill>
            <a:gsLst>
              <a:gs pos="67000">
                <a:srgbClr val="A59D61"/>
              </a:gs>
              <a:gs pos="0">
                <a:srgbClr val="857C4A"/>
              </a:gs>
              <a:gs pos="99000">
                <a:srgbClr val="C4BB77"/>
              </a:gs>
            </a:gsLst>
            <a:lin ang="4800000" scaled="0"/>
          </a:gradFill>
          <a:ln w="3175">
            <a:noFill/>
          </a:ln>
        </p:spPr>
        <p:txBody>
          <a:bodyPr wrap="square" lIns="91440" tIns="45720" rIns="91440" bIns="45720" anchor="ctr">
            <a:normAutofit/>
          </a:bodyPr>
          <a:lstStyle/>
          <a:p>
            <a:pPr algn="ctr">
              <a:lnSpc>
                <a:spcPct val="150000"/>
              </a:lnSpc>
            </a:pP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分析与综合是客观事物的辩证联系和发展过程在思维中的再现，</a:t>
            </a:r>
            <a:endParaRPr lang="en-US" altLang="zh-CN"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pPr algn="ctr">
              <a:lnSpc>
                <a:spcPct val="150000"/>
              </a:lnSpc>
            </a:pP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涉及整体与部分的关系，是事物和概念的内部关系。</a:t>
            </a:r>
            <a:endParaRPr lang="en-US" altLang="zh-CN"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16" name="矩形: 对角圆角 70"/>
          <p:cNvSpPr/>
          <p:nvPr/>
        </p:nvSpPr>
        <p:spPr>
          <a:xfrm>
            <a:off x="956955" y="1512997"/>
            <a:ext cx="10278090" cy="1583314"/>
          </a:xfrm>
          <a:prstGeom prst="round2DiagRect">
            <a:avLst>
              <a:gd name="adj1" fmla="val 0"/>
              <a:gd name="adj2" fmla="val 0"/>
            </a:avLst>
          </a:prstGeom>
          <a:solidFill>
            <a:schemeClr val="bg1"/>
          </a:solidFill>
          <a:ln w="25400">
            <a:noFill/>
          </a:ln>
          <a:effectLst>
            <a:outerShdw blurRad="2540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7" name="组合 16"/>
          <p:cNvGrpSpPr/>
          <p:nvPr/>
        </p:nvGrpSpPr>
        <p:grpSpPr>
          <a:xfrm>
            <a:off x="6150792" y="1870592"/>
            <a:ext cx="1599718" cy="868124"/>
            <a:chOff x="732941" y="665933"/>
            <a:chExt cx="1599718" cy="868124"/>
          </a:xfrm>
        </p:grpSpPr>
        <p:grpSp>
          <p:nvGrpSpPr>
            <p:cNvPr id="18" name="组合 17"/>
            <p:cNvGrpSpPr/>
            <p:nvPr/>
          </p:nvGrpSpPr>
          <p:grpSpPr>
            <a:xfrm>
              <a:off x="766780" y="720426"/>
              <a:ext cx="777240" cy="785056"/>
              <a:chOff x="1908810" y="1123224"/>
              <a:chExt cx="777240" cy="785056"/>
            </a:xfrm>
          </p:grpSpPr>
          <p:sp>
            <p:nvSpPr>
              <p:cNvPr id="27" name="矩形 26"/>
              <p:cNvSpPr/>
              <p:nvPr/>
            </p:nvSpPr>
            <p:spPr>
              <a:xfrm>
                <a:off x="1908810" y="1129452"/>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8" name="直接连接符 83"/>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84"/>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85"/>
              <p:cNvCxnSpPr>
                <a:endCxn id="27" idx="3"/>
              </p:cNvCxnSpPr>
              <p:nvPr/>
            </p:nvCxnSpPr>
            <p:spPr>
              <a:xfrm>
                <a:off x="1922417" y="1511844"/>
                <a:ext cx="763633" cy="622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86"/>
              <p:cNvCxnSpPr>
                <a:endCxn id="27" idx="2"/>
              </p:cNvCxnSpPr>
              <p:nvPr/>
            </p:nvCxnSpPr>
            <p:spPr>
              <a:xfrm flipH="1">
                <a:off x="2297430" y="1123224"/>
                <a:ext cx="6804" cy="78346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9" name="矩形 18"/>
            <p:cNvSpPr/>
            <p:nvPr/>
          </p:nvSpPr>
          <p:spPr>
            <a:xfrm>
              <a:off x="732941" y="672283"/>
              <a:ext cx="825867" cy="861774"/>
            </a:xfrm>
            <a:prstGeom prst="rect">
              <a:avLst/>
            </a:prstGeom>
          </p:spPr>
          <p:txBody>
            <a:bodyPr wrap="none">
              <a:spAutoFit/>
            </a:bodyPr>
            <a:lstStyle/>
            <a:p>
              <a:r>
                <a:rPr lang="zh-CN" altLang="en-US" sz="5000" dirty="0">
                  <a:solidFill>
                    <a:srgbClr val="9A935B"/>
                  </a:solidFill>
                  <a:latin typeface="华文新魏" panose="02010800040101010101" pitchFamily="2" charset="-122"/>
                  <a:ea typeface="华文新魏" panose="02010800040101010101" pitchFamily="2" charset="-122"/>
                </a:rPr>
                <a:t>综</a:t>
              </a:r>
            </a:p>
          </p:txBody>
        </p:sp>
        <p:grpSp>
          <p:nvGrpSpPr>
            <p:cNvPr id="20" name="组合 19"/>
            <p:cNvGrpSpPr/>
            <p:nvPr/>
          </p:nvGrpSpPr>
          <p:grpSpPr>
            <a:xfrm>
              <a:off x="1541549" y="725067"/>
              <a:ext cx="781148" cy="778827"/>
              <a:chOff x="1908810" y="1131040"/>
              <a:chExt cx="781148" cy="778827"/>
            </a:xfrm>
          </p:grpSpPr>
          <p:sp>
            <p:nvSpPr>
              <p:cNvPr id="22" name="矩形 21"/>
              <p:cNvSpPr/>
              <p:nvPr/>
            </p:nvSpPr>
            <p:spPr>
              <a:xfrm>
                <a:off x="1912718" y="1132627"/>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3" name="直接连接符 78"/>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79"/>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80"/>
              <p:cNvCxnSpPr>
                <a:endCxn id="22" idx="3"/>
              </p:cNvCxnSpPr>
              <p:nvPr/>
            </p:nvCxnSpPr>
            <p:spPr>
              <a:xfrm flipV="1">
                <a:off x="1926325" y="1521247"/>
                <a:ext cx="763633" cy="6229"/>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81"/>
              <p:cNvCxnSpPr>
                <a:endCxn id="22" idx="2"/>
              </p:cNvCxnSpPr>
              <p:nvPr/>
            </p:nvCxnSpPr>
            <p:spPr>
              <a:xfrm flipH="1">
                <a:off x="2301338" y="1138856"/>
                <a:ext cx="6804" cy="771011"/>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1" name="矩形 20"/>
            <p:cNvSpPr/>
            <p:nvPr/>
          </p:nvSpPr>
          <p:spPr>
            <a:xfrm>
              <a:off x="1506792" y="665933"/>
              <a:ext cx="825867" cy="861774"/>
            </a:xfrm>
            <a:prstGeom prst="rect">
              <a:avLst/>
            </a:prstGeom>
          </p:spPr>
          <p:txBody>
            <a:bodyPr wrap="none">
              <a:spAutoFit/>
            </a:bodyPr>
            <a:lstStyle/>
            <a:p>
              <a:r>
                <a:rPr lang="zh-CN" altLang="en-US" sz="5000" dirty="0">
                  <a:solidFill>
                    <a:srgbClr val="9A935B"/>
                  </a:solidFill>
                  <a:latin typeface="华文新魏" panose="02010800040101010101" pitchFamily="2" charset="-122"/>
                  <a:ea typeface="华文新魏" panose="02010800040101010101" pitchFamily="2" charset="-122"/>
                </a:rPr>
                <a:t>合</a:t>
              </a:r>
            </a:p>
          </p:txBody>
        </p:sp>
      </p:grpSp>
      <p:grpSp>
        <p:nvGrpSpPr>
          <p:cNvPr id="32" name="组合 31"/>
          <p:cNvGrpSpPr/>
          <p:nvPr/>
        </p:nvGrpSpPr>
        <p:grpSpPr>
          <a:xfrm>
            <a:off x="1442175" y="1870592"/>
            <a:ext cx="1599718" cy="868124"/>
            <a:chOff x="732941" y="665933"/>
            <a:chExt cx="1599718" cy="868124"/>
          </a:xfrm>
        </p:grpSpPr>
        <p:grpSp>
          <p:nvGrpSpPr>
            <p:cNvPr id="33" name="组合 32"/>
            <p:cNvGrpSpPr/>
            <p:nvPr/>
          </p:nvGrpSpPr>
          <p:grpSpPr>
            <a:xfrm>
              <a:off x="766780" y="720426"/>
              <a:ext cx="777240" cy="785056"/>
              <a:chOff x="1908810" y="1123224"/>
              <a:chExt cx="777240" cy="785056"/>
            </a:xfrm>
          </p:grpSpPr>
          <p:sp>
            <p:nvSpPr>
              <p:cNvPr id="42" name="矩形 41"/>
              <p:cNvSpPr/>
              <p:nvPr/>
            </p:nvSpPr>
            <p:spPr>
              <a:xfrm>
                <a:off x="1908810" y="1129452"/>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43" name="直接连接符 98"/>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99"/>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100"/>
              <p:cNvCxnSpPr>
                <a:endCxn id="42" idx="3"/>
              </p:cNvCxnSpPr>
              <p:nvPr/>
            </p:nvCxnSpPr>
            <p:spPr>
              <a:xfrm>
                <a:off x="1922417" y="1511844"/>
                <a:ext cx="763633" cy="622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101"/>
              <p:cNvCxnSpPr>
                <a:endCxn id="42" idx="2"/>
              </p:cNvCxnSpPr>
              <p:nvPr/>
            </p:nvCxnSpPr>
            <p:spPr>
              <a:xfrm flipH="1">
                <a:off x="2297430" y="1123224"/>
                <a:ext cx="6804" cy="78346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4" name="矩形 33"/>
            <p:cNvSpPr/>
            <p:nvPr/>
          </p:nvSpPr>
          <p:spPr>
            <a:xfrm>
              <a:off x="732941" y="672283"/>
              <a:ext cx="825867" cy="861774"/>
            </a:xfrm>
            <a:prstGeom prst="rect">
              <a:avLst/>
            </a:prstGeom>
          </p:spPr>
          <p:txBody>
            <a:bodyPr wrap="none">
              <a:spAutoFit/>
            </a:bodyPr>
            <a:lstStyle/>
            <a:p>
              <a:r>
                <a:rPr lang="zh-CN" altLang="en-US" sz="5000" dirty="0">
                  <a:solidFill>
                    <a:srgbClr val="E55003"/>
                  </a:solidFill>
                  <a:latin typeface="华文新魏" panose="02010800040101010101" pitchFamily="2" charset="-122"/>
                  <a:ea typeface="华文新魏" panose="02010800040101010101" pitchFamily="2" charset="-122"/>
                </a:rPr>
                <a:t>分</a:t>
              </a:r>
            </a:p>
          </p:txBody>
        </p:sp>
        <p:grpSp>
          <p:nvGrpSpPr>
            <p:cNvPr id="35" name="组合 34"/>
            <p:cNvGrpSpPr/>
            <p:nvPr/>
          </p:nvGrpSpPr>
          <p:grpSpPr>
            <a:xfrm>
              <a:off x="1541549" y="725067"/>
              <a:ext cx="781148" cy="778827"/>
              <a:chOff x="1908810" y="1131040"/>
              <a:chExt cx="781148" cy="778827"/>
            </a:xfrm>
          </p:grpSpPr>
          <p:sp>
            <p:nvSpPr>
              <p:cNvPr id="37" name="矩形 36"/>
              <p:cNvSpPr/>
              <p:nvPr/>
            </p:nvSpPr>
            <p:spPr>
              <a:xfrm>
                <a:off x="1912718" y="1132627"/>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38" name="直接连接符 93"/>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94"/>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95"/>
              <p:cNvCxnSpPr>
                <a:endCxn id="37" idx="3"/>
              </p:cNvCxnSpPr>
              <p:nvPr/>
            </p:nvCxnSpPr>
            <p:spPr>
              <a:xfrm flipV="1">
                <a:off x="1926325" y="1521247"/>
                <a:ext cx="763633" cy="6229"/>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96"/>
              <p:cNvCxnSpPr>
                <a:endCxn id="37" idx="2"/>
              </p:cNvCxnSpPr>
              <p:nvPr/>
            </p:nvCxnSpPr>
            <p:spPr>
              <a:xfrm flipH="1">
                <a:off x="2301338" y="1138856"/>
                <a:ext cx="6804" cy="771011"/>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6" name="矩形 35"/>
            <p:cNvSpPr/>
            <p:nvPr/>
          </p:nvSpPr>
          <p:spPr>
            <a:xfrm>
              <a:off x="1506792" y="665933"/>
              <a:ext cx="825867" cy="861774"/>
            </a:xfrm>
            <a:prstGeom prst="rect">
              <a:avLst/>
            </a:prstGeom>
          </p:spPr>
          <p:txBody>
            <a:bodyPr wrap="none">
              <a:spAutoFit/>
            </a:bodyPr>
            <a:lstStyle/>
            <a:p>
              <a:r>
                <a:rPr lang="zh-CN" altLang="en-US" sz="5000" dirty="0">
                  <a:solidFill>
                    <a:srgbClr val="E55003"/>
                  </a:solidFill>
                  <a:latin typeface="华文新魏" panose="02010800040101010101" pitchFamily="2" charset="-122"/>
                  <a:ea typeface="华文新魏" panose="02010800040101010101" pitchFamily="2" charset="-122"/>
                </a:rPr>
                <a:t>析</a:t>
              </a:r>
            </a:p>
          </p:txBody>
        </p:sp>
      </p:grpSp>
      <p:sp>
        <p:nvSpPr>
          <p:cNvPr id="47" name="矩形 46"/>
          <p:cNvSpPr/>
          <p:nvPr/>
        </p:nvSpPr>
        <p:spPr>
          <a:xfrm>
            <a:off x="3167524" y="1718291"/>
            <a:ext cx="2481860" cy="1137556"/>
          </a:xfrm>
          <a:prstGeom prst="rect">
            <a:avLst/>
          </a:prstGeom>
        </p:spPr>
        <p:txBody>
          <a:bodyPr wrap="square">
            <a:spAutoFit/>
          </a:bodyPr>
          <a:lstStyle/>
          <a:p>
            <a:pPr>
              <a:lnSpc>
                <a:spcPct val="130000"/>
              </a:lnSpc>
            </a:pPr>
            <a:r>
              <a:rPr lang="zh-CN" altLang="en-US" dirty="0">
                <a:solidFill>
                  <a:prstClr val="black"/>
                </a:solidFill>
                <a:latin typeface="微软雅黑" panose="020B0503020204020204" pitchFamily="34" charset="-122"/>
                <a:ea typeface="微软雅黑" panose="020B0503020204020204" pitchFamily="34" charset="-122"/>
              </a:rPr>
              <a:t>在思维中把认识对象分解为各个部分、方面、要素，分别加以研究。</a:t>
            </a:r>
          </a:p>
        </p:txBody>
      </p:sp>
      <p:sp>
        <p:nvSpPr>
          <p:cNvPr id="48" name="矩形 47"/>
          <p:cNvSpPr/>
          <p:nvPr/>
        </p:nvSpPr>
        <p:spPr>
          <a:xfrm>
            <a:off x="7865327" y="1718291"/>
            <a:ext cx="3369715" cy="1137556"/>
          </a:xfrm>
          <a:prstGeom prst="rect">
            <a:avLst/>
          </a:prstGeom>
        </p:spPr>
        <p:txBody>
          <a:bodyPr wrap="square">
            <a:spAutoFit/>
          </a:bodyPr>
          <a:lstStyle/>
          <a:p>
            <a:pPr>
              <a:lnSpc>
                <a:spcPct val="130000"/>
              </a:lnSpc>
            </a:pPr>
            <a:r>
              <a:rPr lang="zh-CN" altLang="en-US" dirty="0">
                <a:solidFill>
                  <a:prstClr val="black"/>
                </a:solidFill>
                <a:latin typeface="微软雅黑" panose="020B0503020204020204" pitchFamily="34" charset="-122"/>
                <a:ea typeface="微软雅黑" panose="020B0503020204020204" pitchFamily="34" charset="-122"/>
              </a:rPr>
              <a:t>在思维中把认识对象的各部分、各组成因素按其内在联系有机地结合成一个整体进行研究。</a:t>
            </a:r>
          </a:p>
        </p:txBody>
      </p:sp>
      <p:pic>
        <p:nvPicPr>
          <p:cNvPr id="53" name="图片 10"/>
          <p:cNvPicPr>
            <a:picLocks noChangeAspect="1" noChangeArrowheads="1"/>
          </p:cNvPicPr>
          <p:nvPr/>
        </p:nvPicPr>
        <p:blipFill>
          <a:blip r:embed="rId3" cstate="print">
            <a:biLevel thresh="50000"/>
            <a:grayscl/>
            <a:extLst>
              <a:ext uri="{28A0092B-C50C-407E-A947-70E740481C1C}">
                <a14:useLocalDpi xmlns:a14="http://schemas.microsoft.com/office/drawing/2010/main" val="0"/>
              </a:ext>
            </a:extLst>
          </a:blip>
          <a:srcRect l="88019" t="22713" r="2956" b="25211"/>
          <a:stretch>
            <a:fillRect/>
          </a:stretch>
        </p:blipFill>
        <p:spPr bwMode="auto">
          <a:xfrm rot="857050">
            <a:off x="5760071" y="1774983"/>
            <a:ext cx="69896" cy="1059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sp>
        <p:nvSpPr>
          <p:cNvPr id="54" name="矩形 53"/>
          <p:cNvSpPr/>
          <p:nvPr/>
        </p:nvSpPr>
        <p:spPr>
          <a:xfrm>
            <a:off x="956954" y="3384548"/>
            <a:ext cx="10278088" cy="1762831"/>
          </a:xfrm>
          <a:prstGeom prst="rect">
            <a:avLst/>
          </a:prstGeom>
          <a:solidFill>
            <a:schemeClr val="bg1"/>
          </a:solidFill>
          <a:ln w="19050">
            <a:gradFill>
              <a:gsLst>
                <a:gs pos="0">
                  <a:srgbClr val="E55003"/>
                </a:gs>
                <a:gs pos="32743">
                  <a:srgbClr val="E55003">
                    <a:alpha val="0"/>
                    <a:lumMod val="0"/>
                    <a:lumOff val="100000"/>
                  </a:srgbClr>
                </a:gs>
                <a:gs pos="70000">
                  <a:srgbClr val="E55003">
                    <a:alpha val="0"/>
                    <a:lumMod val="0"/>
                    <a:lumOff val="100000"/>
                  </a:srgbClr>
                </a:gs>
                <a:gs pos="100000">
                  <a:srgbClr val="E55003"/>
                </a:gs>
              </a:gsLst>
              <a:lin ang="3600000" scaled="0"/>
            </a:gradFill>
          </a:ln>
          <a:effectLst>
            <a:outerShdw blurRad="63500" dist="139700" dir="2700000" algn="tl" rotWithShape="0">
              <a:schemeClr val="bg2">
                <a:lumMod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矩形 54"/>
          <p:cNvSpPr/>
          <p:nvPr/>
        </p:nvSpPr>
        <p:spPr>
          <a:xfrm>
            <a:off x="1647601" y="3554518"/>
            <a:ext cx="8936408" cy="1422890"/>
          </a:xfrm>
          <a:prstGeom prst="rect">
            <a:avLst/>
          </a:prstGeom>
        </p:spPr>
        <p:txBody>
          <a:bodyPr wrap="square">
            <a:spAutoFit/>
          </a:bodyPr>
          <a:lstStyle/>
          <a:p>
            <a:pPr indent="504190" algn="just">
              <a:lnSpc>
                <a:spcPct val="150000"/>
              </a:lnSpc>
            </a:pPr>
            <a:r>
              <a:rPr lang="zh-CN" altLang="en-US" sz="2000" dirty="0">
                <a:solidFill>
                  <a:prstClr val="black"/>
                </a:solidFill>
                <a:latin typeface="微软雅黑" panose="020B0503020204020204" pitchFamily="34" charset="-122"/>
                <a:ea typeface="微软雅黑" panose="020B0503020204020204" pitchFamily="34" charset="-122"/>
              </a:rPr>
              <a:t>分析与综合的实质是建立在调查研究基础上的矛盾分析方法。分析是综合的基础，综合是分析的完成，只有把两者结合在一起，才能对认识对象的整体及其每个部分都形成完整、科学的认识。</a:t>
            </a:r>
          </a:p>
        </p:txBody>
      </p:sp>
      <p:grpSp>
        <p:nvGrpSpPr>
          <p:cNvPr id="56" name="组合 55"/>
          <p:cNvGrpSpPr/>
          <p:nvPr/>
        </p:nvGrpSpPr>
        <p:grpSpPr>
          <a:xfrm>
            <a:off x="4409792" y="720000"/>
            <a:ext cx="3372416" cy="468000"/>
            <a:chOff x="5093294" y="4125852"/>
            <a:chExt cx="3372416" cy="468000"/>
          </a:xfrm>
        </p:grpSpPr>
        <p:sp>
          <p:nvSpPr>
            <p:cNvPr id="57" name="平行四边形 56"/>
            <p:cNvSpPr/>
            <p:nvPr/>
          </p:nvSpPr>
          <p:spPr>
            <a:xfrm flipH="1">
              <a:off x="5093294" y="4125852"/>
              <a:ext cx="3372416" cy="468000"/>
            </a:xfrm>
            <a:prstGeom prst="parallelogram">
              <a:avLst>
                <a:gd name="adj" fmla="val 0"/>
              </a:avLst>
            </a:prstGeom>
            <a:gradFill>
              <a:gsLst>
                <a:gs pos="16000">
                  <a:srgbClr val="E17751"/>
                </a:gs>
                <a:gs pos="100000">
                  <a:srgbClr val="FBC98F"/>
                </a:gs>
              </a:gsLst>
              <a:lin ang="7200000" scaled="0"/>
            </a:gra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分析与综合</a:t>
              </a:r>
            </a:p>
          </p:txBody>
        </p:sp>
        <p:sp>
          <p:nvSpPr>
            <p:cNvPr id="58" name="任意多边形: 形状 57"/>
            <p:cNvSpPr>
              <a:spLocks noChangeAspect="1"/>
            </p:cNvSpPr>
            <p:nvPr/>
          </p:nvSpPr>
          <p:spPr>
            <a:xfrm>
              <a:off x="5093294" y="4261514"/>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59" name="任意多边形: 形状 58"/>
            <p:cNvSpPr>
              <a:spLocks noChangeAspect="1"/>
            </p:cNvSpPr>
            <p:nvPr/>
          </p:nvSpPr>
          <p:spPr>
            <a:xfrm rot="10800000">
              <a:off x="8263125" y="4125852"/>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对角圆角 70"/>
          <p:cNvSpPr/>
          <p:nvPr/>
        </p:nvSpPr>
        <p:spPr>
          <a:xfrm>
            <a:off x="266701" y="1322496"/>
            <a:ext cx="11658599" cy="5052903"/>
          </a:xfrm>
          <a:prstGeom prst="round2DiagRect">
            <a:avLst>
              <a:gd name="adj1" fmla="val 0"/>
              <a:gd name="adj2" fmla="val 0"/>
            </a:avLst>
          </a:prstGeom>
          <a:solidFill>
            <a:schemeClr val="bg1"/>
          </a:solidFill>
          <a:ln w="25400">
            <a:noFill/>
          </a:ln>
          <a:effectLst>
            <a:outerShdw blurRad="2540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1"/>
          <p:cNvGrpSpPr/>
          <p:nvPr/>
        </p:nvGrpSpPr>
        <p:grpSpPr>
          <a:xfrm>
            <a:off x="5224738" y="700451"/>
            <a:ext cx="1729823" cy="400110"/>
            <a:chOff x="1131850" y="3079821"/>
            <a:chExt cx="1729823" cy="400110"/>
          </a:xfrm>
        </p:grpSpPr>
        <p:sp>
          <p:nvSpPr>
            <p:cNvPr id="3" name="文本框 2"/>
            <p:cNvSpPr txBox="1"/>
            <p:nvPr/>
          </p:nvSpPr>
          <p:spPr>
            <a:xfrm>
              <a:off x="1383664" y="3079821"/>
              <a:ext cx="1478009" cy="400110"/>
            </a:xfrm>
            <a:prstGeom prst="rect">
              <a:avLst/>
            </a:prstGeom>
            <a:noFill/>
          </p:spPr>
          <p:txBody>
            <a:bodyPr wrap="square" rtlCol="0">
              <a:spAutoFit/>
            </a:bodyPr>
            <a:lstStyle/>
            <a:p>
              <a:pPr>
                <a:spcBef>
                  <a:spcPct val="50000"/>
                </a:spcBef>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分析与综合</a:t>
              </a:r>
            </a:p>
          </p:txBody>
        </p:sp>
        <p:grpSp>
          <p:nvGrpSpPr>
            <p:cNvPr id="4" name="组合 3"/>
            <p:cNvGrpSpPr/>
            <p:nvPr/>
          </p:nvGrpSpPr>
          <p:grpSpPr>
            <a:xfrm>
              <a:off x="1131850" y="3158981"/>
              <a:ext cx="263338" cy="243183"/>
              <a:chOff x="1164218" y="3158981"/>
              <a:chExt cx="263338" cy="243183"/>
            </a:xfrm>
          </p:grpSpPr>
          <p:grpSp>
            <p:nvGrpSpPr>
              <p:cNvPr id="5" name="组合 4"/>
              <p:cNvGrpSpPr/>
              <p:nvPr/>
            </p:nvGrpSpPr>
            <p:grpSpPr>
              <a:xfrm>
                <a:off x="1164220" y="3158981"/>
                <a:ext cx="263336" cy="240802"/>
                <a:chOff x="1164220" y="3158981"/>
                <a:chExt cx="263336" cy="240802"/>
              </a:xfrm>
            </p:grpSpPr>
            <p:sp>
              <p:nvSpPr>
                <p:cNvPr id="15" name="平行四边形 14"/>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直角三角形 5"/>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8" name="组合 17"/>
          <p:cNvGrpSpPr/>
          <p:nvPr/>
        </p:nvGrpSpPr>
        <p:grpSpPr>
          <a:xfrm>
            <a:off x="718596" y="2307211"/>
            <a:ext cx="4454272" cy="2747482"/>
            <a:chOff x="667796" y="2586611"/>
            <a:chExt cx="4454272" cy="2747482"/>
          </a:xfrm>
        </p:grpSpPr>
        <p:sp>
          <p:nvSpPr>
            <p:cNvPr id="30" name="圆角矩形 29"/>
            <p:cNvSpPr/>
            <p:nvPr/>
          </p:nvSpPr>
          <p:spPr>
            <a:xfrm>
              <a:off x="2108432" y="3032567"/>
              <a:ext cx="1620456" cy="544010"/>
            </a:xfrm>
            <a:prstGeom prst="roundRect">
              <a:avLst/>
            </a:prstGeom>
            <a:solidFill>
              <a:srgbClr val="E1775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细胞</a:t>
              </a:r>
            </a:p>
          </p:txBody>
        </p:sp>
        <p:sp>
          <p:nvSpPr>
            <p:cNvPr id="31" name="文本框 30"/>
            <p:cNvSpPr txBox="1"/>
            <p:nvPr/>
          </p:nvSpPr>
          <p:spPr>
            <a:xfrm>
              <a:off x="2108432" y="2586611"/>
              <a:ext cx="1620456" cy="369332"/>
            </a:xfrm>
            <a:prstGeom prst="rect">
              <a:avLst/>
            </a:prstGeom>
            <a:noFill/>
          </p:spPr>
          <p:txBody>
            <a:bodyPr wrap="squar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认识对象</a:t>
              </a:r>
              <a:endParaRPr lang="zh-CN" altLang="en-US" dirty="0">
                <a:latin typeface="微软雅黑" panose="020B0503020204020204" pitchFamily="34" charset="-122"/>
                <a:ea typeface="微软雅黑" panose="020B0503020204020204" pitchFamily="34" charset="-122"/>
              </a:endParaRPr>
            </a:p>
          </p:txBody>
        </p:sp>
        <p:cxnSp>
          <p:nvCxnSpPr>
            <p:cNvPr id="33" name="直线箭头连接符 32"/>
            <p:cNvCxnSpPr>
              <a:stCxn id="30" idx="2"/>
              <a:endCxn id="34" idx="0"/>
            </p:cNvCxnSpPr>
            <p:nvPr/>
          </p:nvCxnSpPr>
          <p:spPr>
            <a:xfrm flipH="1">
              <a:off x="1342992" y="3576577"/>
              <a:ext cx="1575668" cy="64893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4" name="圆角矩形 33"/>
            <p:cNvSpPr/>
            <p:nvPr/>
          </p:nvSpPr>
          <p:spPr>
            <a:xfrm>
              <a:off x="667796" y="4225508"/>
              <a:ext cx="1350392" cy="544010"/>
            </a:xfrm>
            <a:prstGeom prst="roundRect">
              <a:avLst/>
            </a:prstGeom>
            <a:solidFill>
              <a:srgbClr val="E1775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细胞膜</a:t>
              </a:r>
            </a:p>
          </p:txBody>
        </p:sp>
        <p:sp>
          <p:nvSpPr>
            <p:cNvPr id="40" name="圆角矩形 39"/>
            <p:cNvSpPr/>
            <p:nvPr/>
          </p:nvSpPr>
          <p:spPr>
            <a:xfrm>
              <a:off x="2226614" y="4225508"/>
              <a:ext cx="1344890" cy="544010"/>
            </a:xfrm>
            <a:prstGeom prst="roundRect">
              <a:avLst/>
            </a:prstGeom>
            <a:solidFill>
              <a:srgbClr val="E1775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细胞质</a:t>
              </a:r>
            </a:p>
          </p:txBody>
        </p:sp>
        <p:cxnSp>
          <p:nvCxnSpPr>
            <p:cNvPr id="41" name="直线箭头连接符 40"/>
            <p:cNvCxnSpPr>
              <a:stCxn id="30" idx="2"/>
              <a:endCxn id="40" idx="0"/>
            </p:cNvCxnSpPr>
            <p:nvPr/>
          </p:nvCxnSpPr>
          <p:spPr>
            <a:xfrm flipH="1">
              <a:off x="2899059" y="3576577"/>
              <a:ext cx="19601" cy="64893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3" name="直线箭头连接符 42"/>
            <p:cNvCxnSpPr>
              <a:stCxn id="30" idx="2"/>
              <a:endCxn id="45" idx="0"/>
            </p:cNvCxnSpPr>
            <p:nvPr/>
          </p:nvCxnSpPr>
          <p:spPr>
            <a:xfrm>
              <a:off x="2918660" y="3576577"/>
              <a:ext cx="1532339" cy="64893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5" name="圆角矩形 44"/>
            <p:cNvSpPr/>
            <p:nvPr/>
          </p:nvSpPr>
          <p:spPr>
            <a:xfrm>
              <a:off x="3779930" y="4225508"/>
              <a:ext cx="1342138" cy="544010"/>
            </a:xfrm>
            <a:prstGeom prst="roundRect">
              <a:avLst/>
            </a:prstGeom>
            <a:solidFill>
              <a:srgbClr val="E1775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细胞核</a:t>
              </a:r>
            </a:p>
          </p:txBody>
        </p:sp>
        <p:sp>
          <p:nvSpPr>
            <p:cNvPr id="2069" name="文本框 2068"/>
            <p:cNvSpPr txBox="1"/>
            <p:nvPr/>
          </p:nvSpPr>
          <p:spPr>
            <a:xfrm>
              <a:off x="1277336" y="4964761"/>
              <a:ext cx="3282648" cy="369332"/>
            </a:xfrm>
            <a:prstGeom prst="rect">
              <a:avLst/>
            </a:prstGeom>
            <a:noFill/>
          </p:spPr>
          <p:txBody>
            <a:bodyPr wrap="squar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分析</a:t>
              </a:r>
              <a:endParaRPr lang="zh-CN" altLang="en-US" dirty="0">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698411" y="1847960"/>
            <a:ext cx="4780588" cy="4159140"/>
            <a:chOff x="6866837" y="2194854"/>
            <a:chExt cx="4780588" cy="4159140"/>
          </a:xfrm>
        </p:grpSpPr>
        <p:sp>
          <p:nvSpPr>
            <p:cNvPr id="2084" name="文本框 2083"/>
            <p:cNvSpPr txBox="1"/>
            <p:nvPr/>
          </p:nvSpPr>
          <p:spPr>
            <a:xfrm>
              <a:off x="7615807" y="2194854"/>
              <a:ext cx="3282648" cy="369332"/>
            </a:xfrm>
            <a:prstGeom prst="rect">
              <a:avLst/>
            </a:prstGeom>
            <a:noFill/>
          </p:spPr>
          <p:txBody>
            <a:bodyPr wrap="squar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综合</a:t>
              </a:r>
              <a:endParaRPr lang="zh-CN" altLang="en-US" dirty="0">
                <a:latin typeface="微软雅黑" panose="020B0503020204020204" pitchFamily="34" charset="-122"/>
                <a:ea typeface="微软雅黑" panose="020B0503020204020204" pitchFamily="34" charset="-122"/>
              </a:endParaRPr>
            </a:p>
          </p:txBody>
        </p:sp>
        <p:sp>
          <p:nvSpPr>
            <p:cNvPr id="2088" name="文本框 2087"/>
            <p:cNvSpPr txBox="1"/>
            <p:nvPr/>
          </p:nvSpPr>
          <p:spPr>
            <a:xfrm>
              <a:off x="7615807" y="2666290"/>
              <a:ext cx="3282648" cy="369332"/>
            </a:xfrm>
            <a:prstGeom prst="rect">
              <a:avLst/>
            </a:prstGeom>
            <a:noFill/>
          </p:spPr>
          <p:txBody>
            <a:bodyPr wrap="square">
              <a:spAutoFit/>
            </a:bodyPr>
            <a:lstStyle/>
            <a:p>
              <a:pPr algn="ct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中国社会各阶级的分析</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grpSp>
          <p:nvGrpSpPr>
            <p:cNvPr id="7" name="组合 6"/>
            <p:cNvGrpSpPr/>
            <p:nvPr/>
          </p:nvGrpSpPr>
          <p:grpSpPr>
            <a:xfrm>
              <a:off x="6866837" y="3158659"/>
              <a:ext cx="4780588" cy="3195335"/>
              <a:chOff x="6866837" y="3158659"/>
              <a:chExt cx="4780588" cy="3195335"/>
            </a:xfrm>
          </p:grpSpPr>
          <p:sp>
            <p:nvSpPr>
              <p:cNvPr id="2089" name="圆角矩形 2088"/>
              <p:cNvSpPr/>
              <p:nvPr/>
            </p:nvSpPr>
            <p:spPr>
              <a:xfrm>
                <a:off x="6866837" y="3158659"/>
                <a:ext cx="1451768" cy="720000"/>
              </a:xfrm>
              <a:prstGeom prst="roundRect">
                <a:avLst/>
              </a:prstGeom>
              <a:solidFill>
                <a:srgbClr val="9D95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地主阶级和买办阶级</a:t>
                </a:r>
              </a:p>
            </p:txBody>
          </p:sp>
          <p:sp>
            <p:nvSpPr>
              <p:cNvPr id="2090" name="圆角矩形 2089"/>
              <p:cNvSpPr/>
              <p:nvPr/>
            </p:nvSpPr>
            <p:spPr>
              <a:xfrm>
                <a:off x="8531247" y="3158659"/>
                <a:ext cx="1451768" cy="720000"/>
              </a:xfrm>
              <a:prstGeom prst="roundRect">
                <a:avLst/>
              </a:prstGeom>
              <a:solidFill>
                <a:srgbClr val="9D95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中产阶级</a:t>
                </a:r>
              </a:p>
            </p:txBody>
          </p:sp>
          <p:sp>
            <p:nvSpPr>
              <p:cNvPr id="2092" name="圆角矩形 2091"/>
              <p:cNvSpPr/>
              <p:nvPr/>
            </p:nvSpPr>
            <p:spPr>
              <a:xfrm>
                <a:off x="10195657" y="3158659"/>
                <a:ext cx="1451768" cy="720000"/>
              </a:xfrm>
              <a:prstGeom prst="roundRect">
                <a:avLst/>
              </a:prstGeom>
              <a:solidFill>
                <a:srgbClr val="9D95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小资产阶级</a:t>
                </a:r>
              </a:p>
            </p:txBody>
          </p:sp>
          <p:sp>
            <p:nvSpPr>
              <p:cNvPr id="2093" name="圆角矩形 2092"/>
              <p:cNvSpPr/>
              <p:nvPr/>
            </p:nvSpPr>
            <p:spPr>
              <a:xfrm>
                <a:off x="7805934" y="3973368"/>
                <a:ext cx="1451768" cy="544010"/>
              </a:xfrm>
              <a:prstGeom prst="roundRect">
                <a:avLst/>
              </a:prstGeom>
              <a:solidFill>
                <a:srgbClr val="9D95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半无产阶级</a:t>
                </a:r>
              </a:p>
            </p:txBody>
          </p:sp>
          <p:sp>
            <p:nvSpPr>
              <p:cNvPr id="2094" name="圆角矩形 2093"/>
              <p:cNvSpPr/>
              <p:nvPr/>
            </p:nvSpPr>
            <p:spPr>
              <a:xfrm>
                <a:off x="9482473" y="3973368"/>
                <a:ext cx="1451768" cy="544010"/>
              </a:xfrm>
              <a:prstGeom prst="roundRect">
                <a:avLst/>
              </a:prstGeom>
              <a:solidFill>
                <a:srgbClr val="9D95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无产阶级</a:t>
                </a:r>
              </a:p>
            </p:txBody>
          </p:sp>
          <p:sp>
            <p:nvSpPr>
              <p:cNvPr id="2095" name="右大括号 2094"/>
              <p:cNvSpPr/>
              <p:nvPr/>
            </p:nvSpPr>
            <p:spPr>
              <a:xfrm rot="5400000">
                <a:off x="9132150" y="3125346"/>
                <a:ext cx="544010" cy="3505124"/>
              </a:xfrm>
              <a:prstGeom prst="rightBrace">
                <a:avLst/>
              </a:prstGeom>
            </p:spPr>
            <p:style>
              <a:lnRef idx="1">
                <a:schemeClr val="accent6"/>
              </a:lnRef>
              <a:fillRef idx="0">
                <a:schemeClr val="accent6"/>
              </a:fillRef>
              <a:effectRef idx="0">
                <a:schemeClr val="accent6"/>
              </a:effectRef>
              <a:fontRef idx="minor">
                <a:schemeClr val="tx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096" name="圆角矩形 2095"/>
              <p:cNvSpPr/>
              <p:nvPr/>
            </p:nvSpPr>
            <p:spPr>
              <a:xfrm>
                <a:off x="8580441" y="5149912"/>
                <a:ext cx="1647428" cy="720000"/>
              </a:xfrm>
              <a:prstGeom prst="roundRect">
                <a:avLst/>
              </a:prstGeom>
              <a:solidFill>
                <a:srgbClr val="9D95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中国社会阶级情况</a:t>
                </a:r>
              </a:p>
            </p:txBody>
          </p:sp>
          <p:sp>
            <p:nvSpPr>
              <p:cNvPr id="2097" name="文本框 2096"/>
              <p:cNvSpPr txBox="1"/>
              <p:nvPr/>
            </p:nvSpPr>
            <p:spPr>
              <a:xfrm>
                <a:off x="8593927" y="5984662"/>
                <a:ext cx="1620456" cy="369332"/>
              </a:xfrm>
              <a:prstGeom prst="rect">
                <a:avLst/>
              </a:prstGeom>
              <a:noFill/>
            </p:spPr>
            <p:txBody>
              <a:bodyPr wrap="squar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认识对象</a:t>
                </a:r>
                <a:endParaRPr lang="zh-CN" altLang="en-US" dirty="0">
                  <a:latin typeface="微软雅黑" panose="020B0503020204020204" pitchFamily="34" charset="-122"/>
                  <a:ea typeface="微软雅黑" panose="020B0503020204020204" pitchFamily="34" charset="-122"/>
                </a:endParaRPr>
              </a:p>
            </p:txBody>
          </p:sp>
        </p:grpSp>
      </p:grpSp>
      <p:pic>
        <p:nvPicPr>
          <p:cNvPr id="32" name="图片 10"/>
          <p:cNvPicPr>
            <a:picLocks noChangeAspect="1" noChangeArrowheads="1"/>
          </p:cNvPicPr>
          <p:nvPr/>
        </p:nvPicPr>
        <p:blipFill>
          <a:blip r:embed="rId3" cstate="print">
            <a:biLevel thresh="50000"/>
            <a:grayscl/>
            <a:extLst>
              <a:ext uri="{28A0092B-C50C-407E-A947-70E740481C1C}">
                <a14:useLocalDpi xmlns:a14="http://schemas.microsoft.com/office/drawing/2010/main" val="0"/>
              </a:ext>
            </a:extLst>
          </a:blip>
          <a:srcRect l="88019" t="22713" r="2956" b="25211"/>
          <a:stretch>
            <a:fillRect/>
          </a:stretch>
        </p:blipFill>
        <p:spPr bwMode="auto">
          <a:xfrm rot="857050">
            <a:off x="5963572" y="1425137"/>
            <a:ext cx="116007" cy="4946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对角圆角 6"/>
          <p:cNvSpPr/>
          <p:nvPr/>
        </p:nvSpPr>
        <p:spPr bwMode="auto">
          <a:xfrm>
            <a:off x="1" y="4905153"/>
            <a:ext cx="12191999" cy="1952847"/>
          </a:xfrm>
          <a:prstGeom prst="round2DiagRect">
            <a:avLst>
              <a:gd name="adj1" fmla="val 0"/>
              <a:gd name="adj2" fmla="val 0"/>
            </a:avLst>
          </a:prstGeom>
          <a:gradFill>
            <a:gsLst>
              <a:gs pos="67000">
                <a:srgbClr val="A59D61"/>
              </a:gs>
              <a:gs pos="0">
                <a:srgbClr val="857C4A"/>
              </a:gs>
              <a:gs pos="99000">
                <a:srgbClr val="C4BB77"/>
              </a:gs>
            </a:gsLst>
            <a:lin ang="4800000" scaled="0"/>
          </a:gradFill>
          <a:ln w="3175">
            <a:noFill/>
          </a:ln>
        </p:spPr>
        <p:txBody>
          <a:bodyPr wrap="square" lIns="91440" tIns="45720" rIns="91440" bIns="45720" anchor="ctr">
            <a:normAutofit/>
          </a:bodyPr>
          <a:lstStyle/>
          <a:p>
            <a:pPr algn="ctr">
              <a:lnSpc>
                <a:spcPct val="150000"/>
              </a:lnSpc>
            </a:pP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抽象与具体、分析与综合密切相关，是辩证思维的高级形式，</a:t>
            </a:r>
            <a:endParaRPr lang="en-US" altLang="zh-CN"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pPr algn="ctr">
              <a:lnSpc>
                <a:spcPct val="150000"/>
              </a:lnSpc>
            </a:pP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是事物自身各方面的矛盾组成的对立统一的整体在思维中的再现。</a:t>
            </a:r>
          </a:p>
        </p:txBody>
      </p:sp>
      <p:sp>
        <p:nvSpPr>
          <p:cNvPr id="16" name="矩形: 对角圆角 70"/>
          <p:cNvSpPr/>
          <p:nvPr/>
        </p:nvSpPr>
        <p:spPr>
          <a:xfrm>
            <a:off x="956955" y="1512997"/>
            <a:ext cx="10278090" cy="1583314"/>
          </a:xfrm>
          <a:prstGeom prst="round2DiagRect">
            <a:avLst>
              <a:gd name="adj1" fmla="val 0"/>
              <a:gd name="adj2" fmla="val 0"/>
            </a:avLst>
          </a:prstGeom>
          <a:solidFill>
            <a:schemeClr val="bg1"/>
          </a:solidFill>
          <a:ln w="25400">
            <a:noFill/>
          </a:ln>
          <a:effectLst>
            <a:outerShdw blurRad="2540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2" name="组合 31"/>
          <p:cNvGrpSpPr/>
          <p:nvPr/>
        </p:nvGrpSpPr>
        <p:grpSpPr>
          <a:xfrm>
            <a:off x="1442175" y="1870592"/>
            <a:ext cx="1599718" cy="868124"/>
            <a:chOff x="732941" y="665933"/>
            <a:chExt cx="1599718" cy="868124"/>
          </a:xfrm>
        </p:grpSpPr>
        <p:grpSp>
          <p:nvGrpSpPr>
            <p:cNvPr id="33" name="组合 32"/>
            <p:cNvGrpSpPr/>
            <p:nvPr/>
          </p:nvGrpSpPr>
          <p:grpSpPr>
            <a:xfrm>
              <a:off x="766780" y="720426"/>
              <a:ext cx="777240" cy="785056"/>
              <a:chOff x="1908810" y="1123224"/>
              <a:chExt cx="777240" cy="785056"/>
            </a:xfrm>
          </p:grpSpPr>
          <p:sp>
            <p:nvSpPr>
              <p:cNvPr id="42" name="矩形 41"/>
              <p:cNvSpPr/>
              <p:nvPr/>
            </p:nvSpPr>
            <p:spPr>
              <a:xfrm>
                <a:off x="1908810" y="1129452"/>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43" name="直接连接符 98"/>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99"/>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100"/>
              <p:cNvCxnSpPr>
                <a:endCxn id="42" idx="3"/>
              </p:cNvCxnSpPr>
              <p:nvPr/>
            </p:nvCxnSpPr>
            <p:spPr>
              <a:xfrm>
                <a:off x="1922417" y="1511844"/>
                <a:ext cx="763633" cy="622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101"/>
              <p:cNvCxnSpPr>
                <a:endCxn id="42" idx="2"/>
              </p:cNvCxnSpPr>
              <p:nvPr/>
            </p:nvCxnSpPr>
            <p:spPr>
              <a:xfrm flipH="1">
                <a:off x="2297430" y="1123224"/>
                <a:ext cx="6804" cy="78346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4" name="矩形 33"/>
            <p:cNvSpPr/>
            <p:nvPr/>
          </p:nvSpPr>
          <p:spPr>
            <a:xfrm>
              <a:off x="732941" y="672283"/>
              <a:ext cx="825867" cy="861774"/>
            </a:xfrm>
            <a:prstGeom prst="rect">
              <a:avLst/>
            </a:prstGeom>
          </p:spPr>
          <p:txBody>
            <a:bodyPr wrap="none">
              <a:spAutoFit/>
            </a:bodyPr>
            <a:lstStyle/>
            <a:p>
              <a:r>
                <a:rPr lang="zh-CN" altLang="en-US" sz="5000" dirty="0">
                  <a:solidFill>
                    <a:srgbClr val="E55003"/>
                  </a:solidFill>
                  <a:latin typeface="华文新魏" panose="02010800040101010101" pitchFamily="2" charset="-122"/>
                  <a:ea typeface="华文新魏" panose="02010800040101010101" pitchFamily="2" charset="-122"/>
                </a:rPr>
                <a:t>抽</a:t>
              </a:r>
            </a:p>
          </p:txBody>
        </p:sp>
        <p:grpSp>
          <p:nvGrpSpPr>
            <p:cNvPr id="35" name="组合 34"/>
            <p:cNvGrpSpPr/>
            <p:nvPr/>
          </p:nvGrpSpPr>
          <p:grpSpPr>
            <a:xfrm>
              <a:off x="1541549" y="725067"/>
              <a:ext cx="781148" cy="778827"/>
              <a:chOff x="1908810" y="1131040"/>
              <a:chExt cx="781148" cy="778827"/>
            </a:xfrm>
          </p:grpSpPr>
          <p:sp>
            <p:nvSpPr>
              <p:cNvPr id="37" name="矩形 36"/>
              <p:cNvSpPr/>
              <p:nvPr/>
            </p:nvSpPr>
            <p:spPr>
              <a:xfrm>
                <a:off x="1912718" y="1132627"/>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38" name="直接连接符 93"/>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94"/>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95"/>
              <p:cNvCxnSpPr>
                <a:endCxn id="37" idx="3"/>
              </p:cNvCxnSpPr>
              <p:nvPr/>
            </p:nvCxnSpPr>
            <p:spPr>
              <a:xfrm flipV="1">
                <a:off x="1926325" y="1521247"/>
                <a:ext cx="763633" cy="6229"/>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96"/>
              <p:cNvCxnSpPr>
                <a:endCxn id="37" idx="2"/>
              </p:cNvCxnSpPr>
              <p:nvPr/>
            </p:nvCxnSpPr>
            <p:spPr>
              <a:xfrm flipH="1">
                <a:off x="2301338" y="1138856"/>
                <a:ext cx="6804" cy="771011"/>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6" name="矩形 35"/>
            <p:cNvSpPr/>
            <p:nvPr/>
          </p:nvSpPr>
          <p:spPr>
            <a:xfrm>
              <a:off x="1506792" y="665933"/>
              <a:ext cx="825867" cy="861774"/>
            </a:xfrm>
            <a:prstGeom prst="rect">
              <a:avLst/>
            </a:prstGeom>
          </p:spPr>
          <p:txBody>
            <a:bodyPr wrap="none">
              <a:spAutoFit/>
            </a:bodyPr>
            <a:lstStyle/>
            <a:p>
              <a:r>
                <a:rPr lang="zh-CN" altLang="en-US" sz="5000" dirty="0">
                  <a:solidFill>
                    <a:srgbClr val="E55003"/>
                  </a:solidFill>
                  <a:latin typeface="华文新魏" panose="02010800040101010101" pitchFamily="2" charset="-122"/>
                  <a:ea typeface="华文新魏" panose="02010800040101010101" pitchFamily="2" charset="-122"/>
                </a:rPr>
                <a:t>象</a:t>
              </a:r>
            </a:p>
          </p:txBody>
        </p:sp>
      </p:grpSp>
      <p:sp>
        <p:nvSpPr>
          <p:cNvPr id="54" name="矩形 53"/>
          <p:cNvSpPr/>
          <p:nvPr/>
        </p:nvSpPr>
        <p:spPr>
          <a:xfrm>
            <a:off x="956954" y="3384548"/>
            <a:ext cx="10278088" cy="1762831"/>
          </a:xfrm>
          <a:prstGeom prst="rect">
            <a:avLst/>
          </a:prstGeom>
          <a:solidFill>
            <a:schemeClr val="bg1"/>
          </a:solidFill>
          <a:ln w="19050">
            <a:gradFill>
              <a:gsLst>
                <a:gs pos="0">
                  <a:srgbClr val="E55003"/>
                </a:gs>
                <a:gs pos="32743">
                  <a:srgbClr val="E55003">
                    <a:alpha val="0"/>
                    <a:lumMod val="0"/>
                    <a:lumOff val="100000"/>
                  </a:srgbClr>
                </a:gs>
                <a:gs pos="70000">
                  <a:srgbClr val="E55003">
                    <a:alpha val="0"/>
                    <a:lumMod val="0"/>
                    <a:lumOff val="100000"/>
                  </a:srgbClr>
                </a:gs>
                <a:gs pos="100000">
                  <a:srgbClr val="E55003"/>
                </a:gs>
              </a:gsLst>
              <a:lin ang="3600000" scaled="0"/>
            </a:gradFill>
          </a:ln>
          <a:effectLst>
            <a:outerShdw blurRad="63500" dist="139700" dir="2700000" algn="tl" rotWithShape="0">
              <a:schemeClr val="bg2">
                <a:lumMod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矩形 54"/>
          <p:cNvSpPr/>
          <p:nvPr/>
        </p:nvSpPr>
        <p:spPr>
          <a:xfrm>
            <a:off x="1514426" y="3516126"/>
            <a:ext cx="9202758" cy="1422890"/>
          </a:xfrm>
          <a:prstGeom prst="rect">
            <a:avLst/>
          </a:prstGeom>
        </p:spPr>
        <p:txBody>
          <a:bodyPr wrap="square">
            <a:spAutoFit/>
          </a:bodyPr>
          <a:lstStyle/>
          <a:p>
            <a:pPr indent="504190" algn="just">
              <a:lnSpc>
                <a:spcPct val="150000"/>
              </a:lnSpc>
            </a:pPr>
            <a:r>
              <a:rPr lang="zh-CN" altLang="en-US" sz="2000" dirty="0">
                <a:solidFill>
                  <a:prstClr val="black"/>
                </a:solidFill>
                <a:latin typeface="微软雅黑" panose="020B0503020204020204" pitchFamily="34" charset="-122"/>
                <a:ea typeface="微软雅黑" panose="020B0503020204020204" pitchFamily="34" charset="-122"/>
              </a:rPr>
              <a:t>人对于客观事物内在本质的认识，必须从感性具体出发，通过分析抽取出各个必然的、本质的因素达到抽象规定，再通过综合形成关于事物整体的认识达到思维具体，即“具体</a:t>
            </a:r>
            <a:r>
              <a:rPr lang="en-US" altLang="zh-CN" sz="2000" dirty="0">
                <a:solidFill>
                  <a:prstClr val="black"/>
                </a:solidFill>
                <a:latin typeface="微软雅黑" panose="020B0503020204020204" pitchFamily="34" charset="-122"/>
                <a:ea typeface="微软雅黑" panose="020B0503020204020204" pitchFamily="34" charset="-122"/>
              </a:rPr>
              <a:t>—</a:t>
            </a:r>
            <a:r>
              <a:rPr lang="zh-CN" altLang="en-US" sz="2000" dirty="0">
                <a:solidFill>
                  <a:prstClr val="black"/>
                </a:solidFill>
                <a:latin typeface="微软雅黑" panose="020B0503020204020204" pitchFamily="34" charset="-122"/>
                <a:ea typeface="微软雅黑" panose="020B0503020204020204" pitchFamily="34" charset="-122"/>
              </a:rPr>
              <a:t>抽象</a:t>
            </a:r>
            <a:r>
              <a:rPr lang="en-US" altLang="zh-CN" sz="2000" dirty="0">
                <a:solidFill>
                  <a:prstClr val="black"/>
                </a:solidFill>
                <a:latin typeface="微软雅黑" panose="020B0503020204020204" pitchFamily="34" charset="-122"/>
                <a:ea typeface="微软雅黑" panose="020B0503020204020204" pitchFamily="34" charset="-122"/>
              </a:rPr>
              <a:t>—</a:t>
            </a:r>
            <a:r>
              <a:rPr lang="zh-CN" altLang="en-US" sz="2000" dirty="0">
                <a:solidFill>
                  <a:prstClr val="black"/>
                </a:solidFill>
                <a:latin typeface="微软雅黑" panose="020B0503020204020204" pitchFamily="34" charset="-122"/>
                <a:ea typeface="微软雅黑" panose="020B0503020204020204" pitchFamily="34" charset="-122"/>
              </a:rPr>
              <a:t>具体”的否定之否定过程。</a:t>
            </a:r>
          </a:p>
        </p:txBody>
      </p:sp>
      <p:sp>
        <p:nvSpPr>
          <p:cNvPr id="56" name="矩形 55"/>
          <p:cNvSpPr/>
          <p:nvPr/>
        </p:nvSpPr>
        <p:spPr>
          <a:xfrm>
            <a:off x="3167524" y="1718291"/>
            <a:ext cx="2481860" cy="1137556"/>
          </a:xfrm>
          <a:prstGeom prst="rect">
            <a:avLst/>
          </a:prstGeom>
        </p:spPr>
        <p:txBody>
          <a:bodyPr wrap="square">
            <a:spAutoFit/>
          </a:bodyPr>
          <a:lstStyle/>
          <a:p>
            <a:pPr>
              <a:lnSpc>
                <a:spcPct val="130000"/>
              </a:lnSpc>
            </a:pPr>
            <a:r>
              <a:rPr lang="zh-CN" altLang="en-US" dirty="0">
                <a:solidFill>
                  <a:prstClr val="black"/>
                </a:solidFill>
                <a:latin typeface="微软雅黑" panose="020B0503020204020204" pitchFamily="34" charset="-122"/>
                <a:ea typeface="微软雅黑" panose="020B0503020204020204" pitchFamily="34" charset="-122"/>
              </a:rPr>
              <a:t>在思维中将对象某方面的本质属性抽取出来，暂时舍弃其他属性。</a:t>
            </a:r>
          </a:p>
        </p:txBody>
      </p:sp>
      <p:sp>
        <p:nvSpPr>
          <p:cNvPr id="57" name="矩形 56"/>
          <p:cNvSpPr/>
          <p:nvPr/>
        </p:nvSpPr>
        <p:spPr>
          <a:xfrm>
            <a:off x="8423031" y="1718291"/>
            <a:ext cx="2407523" cy="1137556"/>
          </a:xfrm>
          <a:prstGeom prst="rect">
            <a:avLst/>
          </a:prstGeom>
        </p:spPr>
        <p:txBody>
          <a:bodyPr wrap="square">
            <a:spAutoFit/>
          </a:bodyPr>
          <a:lstStyle/>
          <a:p>
            <a:pPr>
              <a:lnSpc>
                <a:spcPct val="130000"/>
              </a:lnSpc>
            </a:pPr>
            <a:r>
              <a:rPr lang="zh-CN" altLang="en-US" dirty="0">
                <a:solidFill>
                  <a:prstClr val="black"/>
                </a:solidFill>
                <a:latin typeface="微软雅黑" panose="020B0503020204020204" pitchFamily="34" charset="-122"/>
                <a:ea typeface="微软雅黑" panose="020B0503020204020204" pitchFamily="34" charset="-122"/>
              </a:rPr>
              <a:t>在抽象基础上将对象的各种规定性综合为统一体。</a:t>
            </a:r>
          </a:p>
        </p:txBody>
      </p:sp>
      <p:grpSp>
        <p:nvGrpSpPr>
          <p:cNvPr id="59" name="组合 58"/>
          <p:cNvGrpSpPr/>
          <p:nvPr/>
        </p:nvGrpSpPr>
        <p:grpSpPr>
          <a:xfrm>
            <a:off x="6624000" y="1870592"/>
            <a:ext cx="1599718" cy="868124"/>
            <a:chOff x="732941" y="665933"/>
            <a:chExt cx="1599718" cy="868124"/>
          </a:xfrm>
        </p:grpSpPr>
        <p:grpSp>
          <p:nvGrpSpPr>
            <p:cNvPr id="60" name="组合 59"/>
            <p:cNvGrpSpPr/>
            <p:nvPr/>
          </p:nvGrpSpPr>
          <p:grpSpPr>
            <a:xfrm>
              <a:off x="766780" y="720426"/>
              <a:ext cx="777240" cy="785056"/>
              <a:chOff x="1908810" y="1123224"/>
              <a:chExt cx="777240" cy="785056"/>
            </a:xfrm>
          </p:grpSpPr>
          <p:sp>
            <p:nvSpPr>
              <p:cNvPr id="69" name="矩形 68"/>
              <p:cNvSpPr/>
              <p:nvPr/>
            </p:nvSpPr>
            <p:spPr>
              <a:xfrm>
                <a:off x="1908810" y="1129452"/>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70" name="直接连接符 85"/>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86"/>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87"/>
              <p:cNvCxnSpPr>
                <a:endCxn id="69" idx="3"/>
              </p:cNvCxnSpPr>
              <p:nvPr/>
            </p:nvCxnSpPr>
            <p:spPr>
              <a:xfrm>
                <a:off x="1922417" y="1511844"/>
                <a:ext cx="763633" cy="622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88"/>
              <p:cNvCxnSpPr>
                <a:endCxn id="69" idx="2"/>
              </p:cNvCxnSpPr>
              <p:nvPr/>
            </p:nvCxnSpPr>
            <p:spPr>
              <a:xfrm flipH="1">
                <a:off x="2297430" y="1123224"/>
                <a:ext cx="6804" cy="78346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a:off x="732941" y="672283"/>
              <a:ext cx="825867" cy="861774"/>
            </a:xfrm>
            <a:prstGeom prst="rect">
              <a:avLst/>
            </a:prstGeom>
          </p:spPr>
          <p:txBody>
            <a:bodyPr wrap="none">
              <a:spAutoFit/>
            </a:bodyPr>
            <a:lstStyle/>
            <a:p>
              <a:r>
                <a:rPr lang="zh-CN" altLang="en-US" sz="5000" dirty="0">
                  <a:solidFill>
                    <a:srgbClr val="9A935B"/>
                  </a:solidFill>
                  <a:latin typeface="华文新魏" panose="02010800040101010101" pitchFamily="2" charset="-122"/>
                  <a:ea typeface="华文新魏" panose="02010800040101010101" pitchFamily="2" charset="-122"/>
                </a:rPr>
                <a:t>具</a:t>
              </a:r>
            </a:p>
          </p:txBody>
        </p:sp>
        <p:grpSp>
          <p:nvGrpSpPr>
            <p:cNvPr id="62" name="组合 61"/>
            <p:cNvGrpSpPr/>
            <p:nvPr/>
          </p:nvGrpSpPr>
          <p:grpSpPr>
            <a:xfrm>
              <a:off x="1541549" y="725067"/>
              <a:ext cx="781148" cy="778827"/>
              <a:chOff x="1908810" y="1131040"/>
              <a:chExt cx="781148" cy="778827"/>
            </a:xfrm>
          </p:grpSpPr>
          <p:sp>
            <p:nvSpPr>
              <p:cNvPr id="64" name="矩形 63"/>
              <p:cNvSpPr/>
              <p:nvPr/>
            </p:nvSpPr>
            <p:spPr>
              <a:xfrm>
                <a:off x="1912718" y="1132627"/>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65" name="直接连接符 80"/>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接连接符 81"/>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直接连接符 82"/>
              <p:cNvCxnSpPr>
                <a:endCxn id="64" idx="3"/>
              </p:cNvCxnSpPr>
              <p:nvPr/>
            </p:nvCxnSpPr>
            <p:spPr>
              <a:xfrm flipV="1">
                <a:off x="1926325" y="1521247"/>
                <a:ext cx="763633" cy="6229"/>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接连接符 83"/>
              <p:cNvCxnSpPr>
                <a:endCxn id="64" idx="2"/>
              </p:cNvCxnSpPr>
              <p:nvPr/>
            </p:nvCxnSpPr>
            <p:spPr>
              <a:xfrm flipH="1">
                <a:off x="2301338" y="1138856"/>
                <a:ext cx="6804" cy="771011"/>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3" name="矩形 62"/>
            <p:cNvSpPr/>
            <p:nvPr/>
          </p:nvSpPr>
          <p:spPr>
            <a:xfrm>
              <a:off x="1506792" y="665933"/>
              <a:ext cx="825867" cy="861774"/>
            </a:xfrm>
            <a:prstGeom prst="rect">
              <a:avLst/>
            </a:prstGeom>
          </p:spPr>
          <p:txBody>
            <a:bodyPr wrap="none">
              <a:spAutoFit/>
            </a:bodyPr>
            <a:lstStyle/>
            <a:p>
              <a:r>
                <a:rPr lang="zh-CN" altLang="en-US" sz="5000" dirty="0">
                  <a:solidFill>
                    <a:srgbClr val="9A935B"/>
                  </a:solidFill>
                  <a:latin typeface="华文新魏" panose="02010800040101010101" pitchFamily="2" charset="-122"/>
                  <a:ea typeface="华文新魏" panose="02010800040101010101" pitchFamily="2" charset="-122"/>
                </a:rPr>
                <a:t>体</a:t>
              </a:r>
            </a:p>
          </p:txBody>
        </p:sp>
      </p:grpSp>
      <p:pic>
        <p:nvPicPr>
          <p:cNvPr id="74" name="图片 10"/>
          <p:cNvPicPr>
            <a:picLocks noChangeAspect="1" noChangeArrowheads="1"/>
          </p:cNvPicPr>
          <p:nvPr/>
        </p:nvPicPr>
        <p:blipFill>
          <a:blip r:embed="rId3" cstate="print">
            <a:biLevel thresh="50000"/>
            <a:grayscl/>
            <a:extLst>
              <a:ext uri="{28A0092B-C50C-407E-A947-70E740481C1C}">
                <a14:useLocalDpi xmlns:a14="http://schemas.microsoft.com/office/drawing/2010/main" val="0"/>
              </a:ext>
            </a:extLst>
          </a:blip>
          <a:srcRect l="88019" t="22713" r="2956" b="25211"/>
          <a:stretch>
            <a:fillRect/>
          </a:stretch>
        </p:blipFill>
        <p:spPr bwMode="auto">
          <a:xfrm rot="857050">
            <a:off x="6062400" y="1774983"/>
            <a:ext cx="69896" cy="1059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grpSp>
        <p:nvGrpSpPr>
          <p:cNvPr id="47" name="组合 46"/>
          <p:cNvGrpSpPr/>
          <p:nvPr/>
        </p:nvGrpSpPr>
        <p:grpSpPr>
          <a:xfrm>
            <a:off x="4409792" y="720000"/>
            <a:ext cx="3372416" cy="468000"/>
            <a:chOff x="5093294" y="4125852"/>
            <a:chExt cx="3372416" cy="468000"/>
          </a:xfrm>
        </p:grpSpPr>
        <p:sp>
          <p:nvSpPr>
            <p:cNvPr id="48" name="平行四边形 47"/>
            <p:cNvSpPr/>
            <p:nvPr/>
          </p:nvSpPr>
          <p:spPr>
            <a:xfrm flipH="1">
              <a:off x="5093294" y="4125852"/>
              <a:ext cx="3372416" cy="468000"/>
            </a:xfrm>
            <a:prstGeom prst="parallelogram">
              <a:avLst>
                <a:gd name="adj" fmla="val 0"/>
              </a:avLst>
            </a:prstGeom>
            <a:gradFill>
              <a:gsLst>
                <a:gs pos="16000">
                  <a:srgbClr val="E17751"/>
                </a:gs>
                <a:gs pos="100000">
                  <a:srgbClr val="FBC98F"/>
                </a:gs>
              </a:gsLst>
              <a:lin ang="7200000" scaled="0"/>
            </a:gra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抽象与具体</a:t>
              </a:r>
            </a:p>
          </p:txBody>
        </p:sp>
        <p:sp>
          <p:nvSpPr>
            <p:cNvPr id="53" name="任意多边形: 形状 52"/>
            <p:cNvSpPr>
              <a:spLocks noChangeAspect="1"/>
            </p:cNvSpPr>
            <p:nvPr/>
          </p:nvSpPr>
          <p:spPr>
            <a:xfrm>
              <a:off x="5093294" y="4261514"/>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58" name="任意多边形: 形状 57"/>
            <p:cNvSpPr>
              <a:spLocks noChangeAspect="1"/>
            </p:cNvSpPr>
            <p:nvPr/>
          </p:nvSpPr>
          <p:spPr>
            <a:xfrm rot="10800000">
              <a:off x="8263125" y="4125852"/>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1353165"/>
            <a:ext cx="12192000" cy="4353864"/>
          </a:xfrm>
          <a:prstGeom prst="rect">
            <a:avLst/>
          </a:prstGeom>
          <a:solidFill>
            <a:schemeClr val="bg1"/>
          </a:solidFill>
          <a:ln w="12700" cap="rnd">
            <a:noFill/>
            <a:prstDash val="solid"/>
            <a:round/>
          </a:ln>
          <a:effectLst>
            <a:outerShdw blurRad="254000" dist="127000" algn="ctr"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dirty="0">
              <a:solidFill>
                <a:schemeClr val="accent2"/>
              </a:solidFill>
            </a:endParaRPr>
          </a:p>
        </p:txBody>
      </p:sp>
      <p:sp>
        <p:nvSpPr>
          <p:cNvPr id="39" name="圆角矩形 38"/>
          <p:cNvSpPr/>
          <p:nvPr/>
        </p:nvSpPr>
        <p:spPr>
          <a:xfrm>
            <a:off x="8783544" y="1593167"/>
            <a:ext cx="2262860" cy="3857625"/>
          </a:xfrm>
          <a:prstGeom prst="roundRect">
            <a:avLst/>
          </a:prstGeom>
          <a:ln>
            <a:solidFill>
              <a:srgbClr val="8C85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 name="组合 1"/>
          <p:cNvGrpSpPr/>
          <p:nvPr/>
        </p:nvGrpSpPr>
        <p:grpSpPr>
          <a:xfrm>
            <a:off x="5216915" y="776651"/>
            <a:ext cx="1758171" cy="400110"/>
            <a:chOff x="1131850" y="3079821"/>
            <a:chExt cx="1758171" cy="400110"/>
          </a:xfrm>
        </p:grpSpPr>
        <p:sp>
          <p:nvSpPr>
            <p:cNvPr id="3" name="文本框 2"/>
            <p:cNvSpPr txBox="1"/>
            <p:nvPr/>
          </p:nvSpPr>
          <p:spPr>
            <a:xfrm>
              <a:off x="1383664" y="3079821"/>
              <a:ext cx="1506357" cy="400110"/>
            </a:xfrm>
            <a:prstGeom prst="rect">
              <a:avLst/>
            </a:prstGeom>
            <a:noFill/>
          </p:spPr>
          <p:txBody>
            <a:bodyPr wrap="square" rtlCol="0">
              <a:spAutoFit/>
            </a:bodyPr>
            <a:lstStyle/>
            <a:p>
              <a:pPr>
                <a:spcBef>
                  <a:spcPct val="50000"/>
                </a:spcBef>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抽象与具体</a:t>
              </a:r>
            </a:p>
          </p:txBody>
        </p:sp>
        <p:grpSp>
          <p:nvGrpSpPr>
            <p:cNvPr id="4" name="组合 3"/>
            <p:cNvGrpSpPr/>
            <p:nvPr/>
          </p:nvGrpSpPr>
          <p:grpSpPr>
            <a:xfrm>
              <a:off x="1131850" y="3158981"/>
              <a:ext cx="263338" cy="243183"/>
              <a:chOff x="1164218" y="3158981"/>
              <a:chExt cx="263338" cy="243183"/>
            </a:xfrm>
          </p:grpSpPr>
          <p:grpSp>
            <p:nvGrpSpPr>
              <p:cNvPr id="5" name="组合 4"/>
              <p:cNvGrpSpPr/>
              <p:nvPr/>
            </p:nvGrpSpPr>
            <p:grpSpPr>
              <a:xfrm>
                <a:off x="1164220" y="3158981"/>
                <a:ext cx="263336" cy="240802"/>
                <a:chOff x="1164220" y="3158981"/>
                <a:chExt cx="263336" cy="240802"/>
              </a:xfrm>
            </p:grpSpPr>
            <p:sp>
              <p:nvSpPr>
                <p:cNvPr id="15" name="平行四边形 14"/>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直角三角形 5"/>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1" name="文本框 20"/>
          <p:cNvSpPr txBox="1"/>
          <p:nvPr/>
        </p:nvSpPr>
        <p:spPr>
          <a:xfrm>
            <a:off x="1351788" y="5822447"/>
            <a:ext cx="3282648" cy="369332"/>
          </a:xfrm>
          <a:prstGeom prst="rect">
            <a:avLst/>
          </a:prstGeom>
          <a:noFill/>
        </p:spPr>
        <p:txBody>
          <a:bodyPr wrap="squar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感性具体</a:t>
            </a:r>
            <a:endParaRPr lang="zh-CN" altLang="en-US" dirty="0"/>
          </a:p>
        </p:txBody>
      </p:sp>
      <p:sp>
        <p:nvSpPr>
          <p:cNvPr id="26" name="文本框 25"/>
          <p:cNvSpPr txBox="1"/>
          <p:nvPr/>
        </p:nvSpPr>
        <p:spPr>
          <a:xfrm>
            <a:off x="4991002" y="5822447"/>
            <a:ext cx="3282648" cy="369332"/>
          </a:xfrm>
          <a:prstGeom prst="rect">
            <a:avLst/>
          </a:prstGeom>
          <a:noFill/>
        </p:spPr>
        <p:txBody>
          <a:bodyPr wrap="squar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抽象</a:t>
            </a:r>
            <a:endParaRPr lang="zh-CN" altLang="en-US" dirty="0"/>
          </a:p>
        </p:txBody>
      </p:sp>
      <p:grpSp>
        <p:nvGrpSpPr>
          <p:cNvPr id="32" name="组合 31"/>
          <p:cNvGrpSpPr/>
          <p:nvPr/>
        </p:nvGrpSpPr>
        <p:grpSpPr>
          <a:xfrm>
            <a:off x="767349" y="2202754"/>
            <a:ext cx="4451527" cy="2261450"/>
            <a:chOff x="466725" y="1670900"/>
            <a:chExt cx="5620407" cy="2743200"/>
          </a:xfrm>
        </p:grpSpPr>
        <p:sp>
          <p:nvSpPr>
            <p:cNvPr id="22" name="圆角矩形 21"/>
            <p:cNvSpPr/>
            <p:nvPr/>
          </p:nvSpPr>
          <p:spPr>
            <a:xfrm>
              <a:off x="466725" y="1670900"/>
              <a:ext cx="5620407" cy="2743200"/>
            </a:xfrm>
            <a:prstGeom prst="roundRect">
              <a:avLst>
                <a:gd name="adj" fmla="val 11682"/>
              </a:avLst>
            </a:prstGeom>
            <a:ln>
              <a:solidFill>
                <a:srgbClr val="8C85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7170" name="Picture 2" descr="苹果图库照片、免版税苹果图片|Depositphotos"/>
            <p:cNvPicPr>
              <a:picLocks noChangeAspect="1" noChangeArrowheads="1"/>
            </p:cNvPicPr>
            <p:nvPr/>
          </p:nvPicPr>
          <p:blipFill rotWithShape="1">
            <a:blip r:embed="rId3">
              <a:extLst>
                <a:ext uri="{28A0092B-C50C-407E-A947-70E740481C1C}">
                  <a14:useLocalDpi xmlns:a14="http://schemas.microsoft.com/office/drawing/2010/main" val="0"/>
                </a:ext>
              </a:extLst>
            </a:blip>
            <a:srcRect l="7084"/>
            <a:stretch>
              <a:fillRect/>
            </a:stretch>
          </p:blipFill>
          <p:spPr bwMode="auto">
            <a:xfrm>
              <a:off x="628649" y="1785938"/>
              <a:ext cx="212407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鳥取 大山町産「梨」のご案内"/>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9837" y="2152651"/>
              <a:ext cx="1919287" cy="1919287"/>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草莓- 快懂百科"/>
            <p:cNvPicPr>
              <a:picLocks noChangeAspect="1" noChangeArrowheads="1"/>
            </p:cNvPicPr>
            <p:nvPr/>
          </p:nvPicPr>
          <p:blipFill rotWithShape="1">
            <a:blip r:embed="rId5">
              <a:extLst>
                <a:ext uri="{28A0092B-C50C-407E-A947-70E740481C1C}">
                  <a14:useLocalDpi xmlns:a14="http://schemas.microsoft.com/office/drawing/2010/main" val="0"/>
                </a:ext>
              </a:extLst>
            </a:blip>
            <a:srcRect t="9656"/>
            <a:stretch>
              <a:fillRect/>
            </a:stretch>
          </p:blipFill>
          <p:spPr bwMode="auto">
            <a:xfrm>
              <a:off x="4558455" y="2035336"/>
              <a:ext cx="1404852" cy="1919288"/>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26"/>
            <p:cNvSpPr txBox="1"/>
            <p:nvPr/>
          </p:nvSpPr>
          <p:spPr>
            <a:xfrm>
              <a:off x="1690687" y="3999690"/>
              <a:ext cx="3282648" cy="369332"/>
            </a:xfrm>
            <a:prstGeom prst="rect">
              <a:avLst/>
            </a:prstGeom>
            <a:noFill/>
          </p:spPr>
          <p:txBody>
            <a:bodyPr wrap="square">
              <a:spAutoFit/>
            </a:bodyPr>
            <a:lstStyle/>
            <a:p>
              <a:pPr algn="ct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p>
          </p:txBody>
        </p:sp>
      </p:grpSp>
      <p:sp>
        <p:nvSpPr>
          <p:cNvPr id="31" name="圆角矩形 30"/>
          <p:cNvSpPr/>
          <p:nvPr/>
        </p:nvSpPr>
        <p:spPr>
          <a:xfrm>
            <a:off x="9112729" y="1768005"/>
            <a:ext cx="1650956" cy="544010"/>
          </a:xfrm>
          <a:prstGeom prst="roundRect">
            <a:avLst/>
          </a:prstGeom>
          <a:solidFill>
            <a:srgbClr val="9D95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酸甜的</a:t>
            </a:r>
          </a:p>
        </p:txBody>
      </p:sp>
      <p:sp>
        <p:nvSpPr>
          <p:cNvPr id="35" name="圆角矩形 34"/>
          <p:cNvSpPr/>
          <p:nvPr/>
        </p:nvSpPr>
        <p:spPr>
          <a:xfrm>
            <a:off x="9112729" y="2503189"/>
            <a:ext cx="1650956" cy="544010"/>
          </a:xfrm>
          <a:prstGeom prst="roundRect">
            <a:avLst/>
          </a:prstGeom>
          <a:solidFill>
            <a:srgbClr val="9D95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富含维生素的</a:t>
            </a:r>
          </a:p>
        </p:txBody>
      </p:sp>
      <p:sp>
        <p:nvSpPr>
          <p:cNvPr id="36" name="圆角矩形 35"/>
          <p:cNvSpPr/>
          <p:nvPr/>
        </p:nvSpPr>
        <p:spPr>
          <a:xfrm>
            <a:off x="9112729" y="3243817"/>
            <a:ext cx="1650956" cy="544010"/>
          </a:xfrm>
          <a:prstGeom prst="roundRect">
            <a:avLst/>
          </a:prstGeom>
          <a:solidFill>
            <a:srgbClr val="9D95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色彩缤纷的</a:t>
            </a:r>
          </a:p>
        </p:txBody>
      </p:sp>
      <p:sp>
        <p:nvSpPr>
          <p:cNvPr id="37" name="圆角矩形 36"/>
          <p:cNvSpPr/>
          <p:nvPr/>
        </p:nvSpPr>
        <p:spPr>
          <a:xfrm>
            <a:off x="9112729" y="3984445"/>
            <a:ext cx="1650956" cy="544010"/>
          </a:xfrm>
          <a:prstGeom prst="roundRect">
            <a:avLst/>
          </a:prstGeom>
          <a:solidFill>
            <a:srgbClr val="9D95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含有汁水的</a:t>
            </a:r>
          </a:p>
        </p:txBody>
      </p:sp>
      <p:sp>
        <p:nvSpPr>
          <p:cNvPr id="38" name="圆角矩形 37"/>
          <p:cNvSpPr/>
          <p:nvPr/>
        </p:nvSpPr>
        <p:spPr>
          <a:xfrm>
            <a:off x="9112729" y="4725073"/>
            <a:ext cx="1650956" cy="544010"/>
          </a:xfrm>
          <a:prstGeom prst="roundRect">
            <a:avLst/>
          </a:prstGeom>
          <a:solidFill>
            <a:srgbClr val="9D95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kumimoji="1"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3" name="圆角矩形 42"/>
          <p:cNvSpPr/>
          <p:nvPr/>
        </p:nvSpPr>
        <p:spPr>
          <a:xfrm>
            <a:off x="8487330" y="2841405"/>
            <a:ext cx="592428" cy="1348833"/>
          </a:xfrm>
          <a:prstGeom prst="roundRect">
            <a:avLst/>
          </a:prstGeom>
          <a:solidFill>
            <a:srgbClr val="9D9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水果</a:t>
            </a:r>
          </a:p>
        </p:txBody>
      </p:sp>
      <p:sp>
        <p:nvSpPr>
          <p:cNvPr id="44" name="文本框 43"/>
          <p:cNvSpPr txBox="1"/>
          <p:nvPr/>
        </p:nvSpPr>
        <p:spPr>
          <a:xfrm>
            <a:off x="8273650" y="5817094"/>
            <a:ext cx="3282648" cy="369332"/>
          </a:xfrm>
          <a:prstGeom prst="rect">
            <a:avLst/>
          </a:prstGeom>
          <a:noFill/>
        </p:spPr>
        <p:txBody>
          <a:bodyPr wrap="squar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思维具体</a:t>
            </a:r>
            <a:endParaRPr lang="zh-CN" altLang="en-US" dirty="0"/>
          </a:p>
        </p:txBody>
      </p:sp>
      <p:sp>
        <p:nvSpPr>
          <p:cNvPr id="7" name="圆角矩形 6"/>
          <p:cNvSpPr/>
          <p:nvPr/>
        </p:nvSpPr>
        <p:spPr>
          <a:xfrm>
            <a:off x="5842748" y="1782280"/>
            <a:ext cx="1650956" cy="544010"/>
          </a:xfrm>
          <a:prstGeom prst="roundRect">
            <a:avLst/>
          </a:prstGeom>
          <a:solidFill>
            <a:srgbClr val="9D95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酸甜的</a:t>
            </a:r>
          </a:p>
        </p:txBody>
      </p:sp>
      <p:sp>
        <p:nvSpPr>
          <p:cNvPr id="8" name="圆角矩形 7"/>
          <p:cNvSpPr/>
          <p:nvPr/>
        </p:nvSpPr>
        <p:spPr>
          <a:xfrm>
            <a:off x="5842748" y="2517464"/>
            <a:ext cx="1650956" cy="544010"/>
          </a:xfrm>
          <a:prstGeom prst="roundRect">
            <a:avLst/>
          </a:prstGeom>
          <a:solidFill>
            <a:srgbClr val="9D95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富含维生素的</a:t>
            </a:r>
          </a:p>
        </p:txBody>
      </p:sp>
      <p:sp>
        <p:nvSpPr>
          <p:cNvPr id="9" name="圆角矩形 8"/>
          <p:cNvSpPr/>
          <p:nvPr/>
        </p:nvSpPr>
        <p:spPr>
          <a:xfrm>
            <a:off x="5842748" y="3258092"/>
            <a:ext cx="1650956" cy="544010"/>
          </a:xfrm>
          <a:prstGeom prst="roundRect">
            <a:avLst/>
          </a:prstGeom>
          <a:solidFill>
            <a:srgbClr val="9D95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色彩缤纷的</a:t>
            </a:r>
          </a:p>
        </p:txBody>
      </p:sp>
      <p:sp>
        <p:nvSpPr>
          <p:cNvPr id="10" name="圆角矩形 9"/>
          <p:cNvSpPr/>
          <p:nvPr/>
        </p:nvSpPr>
        <p:spPr>
          <a:xfrm>
            <a:off x="5842748" y="3998720"/>
            <a:ext cx="1650956" cy="544010"/>
          </a:xfrm>
          <a:prstGeom prst="roundRect">
            <a:avLst/>
          </a:prstGeom>
          <a:solidFill>
            <a:srgbClr val="9D95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含有汁水的</a:t>
            </a:r>
          </a:p>
        </p:txBody>
      </p:sp>
      <p:sp>
        <p:nvSpPr>
          <p:cNvPr id="11" name="圆角矩形 10"/>
          <p:cNvSpPr/>
          <p:nvPr/>
        </p:nvSpPr>
        <p:spPr>
          <a:xfrm>
            <a:off x="5842748" y="4739348"/>
            <a:ext cx="1650956" cy="544010"/>
          </a:xfrm>
          <a:prstGeom prst="roundRect">
            <a:avLst/>
          </a:prstGeom>
          <a:solidFill>
            <a:srgbClr val="9D95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kumimoji="1"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3" name="直线箭头连接符 12"/>
          <p:cNvCxnSpPr>
            <a:stCxn id="22" idx="3"/>
            <a:endCxn id="7" idx="1"/>
          </p:cNvCxnSpPr>
          <p:nvPr/>
        </p:nvCxnSpPr>
        <p:spPr>
          <a:xfrm flipV="1">
            <a:off x="5218876" y="2054285"/>
            <a:ext cx="623872" cy="1279194"/>
          </a:xfrm>
          <a:prstGeom prst="straightConnector1">
            <a:avLst/>
          </a:prstGeom>
          <a:ln>
            <a:solidFill>
              <a:srgbClr val="8C8550"/>
            </a:solidFill>
            <a:tailEnd type="triangle"/>
          </a:ln>
        </p:spPr>
        <p:style>
          <a:lnRef idx="1">
            <a:schemeClr val="accent6"/>
          </a:lnRef>
          <a:fillRef idx="0">
            <a:schemeClr val="accent6"/>
          </a:fillRef>
          <a:effectRef idx="0">
            <a:schemeClr val="accent6"/>
          </a:effectRef>
          <a:fontRef idx="minor">
            <a:schemeClr val="tx1"/>
          </a:fontRef>
        </p:style>
      </p:cxnSp>
      <p:cxnSp>
        <p:nvCxnSpPr>
          <p:cNvPr id="14" name="直线箭头连接符 13"/>
          <p:cNvCxnSpPr>
            <a:stCxn id="22" idx="3"/>
            <a:endCxn id="8" idx="1"/>
          </p:cNvCxnSpPr>
          <p:nvPr/>
        </p:nvCxnSpPr>
        <p:spPr>
          <a:xfrm flipV="1">
            <a:off x="5218876" y="2789469"/>
            <a:ext cx="623872" cy="544010"/>
          </a:xfrm>
          <a:prstGeom prst="straightConnector1">
            <a:avLst/>
          </a:prstGeom>
          <a:ln>
            <a:solidFill>
              <a:srgbClr val="8C8550"/>
            </a:solidFill>
            <a:tailEnd type="triangle"/>
          </a:ln>
        </p:spPr>
        <p:style>
          <a:lnRef idx="1">
            <a:schemeClr val="accent6"/>
          </a:lnRef>
          <a:fillRef idx="0">
            <a:schemeClr val="accent6"/>
          </a:fillRef>
          <a:effectRef idx="0">
            <a:schemeClr val="accent6"/>
          </a:effectRef>
          <a:fontRef idx="minor">
            <a:schemeClr val="tx1"/>
          </a:fontRef>
        </p:style>
      </p:cxnSp>
      <p:cxnSp>
        <p:nvCxnSpPr>
          <p:cNvPr id="20" name="直线箭头连接符 19"/>
          <p:cNvCxnSpPr>
            <a:stCxn id="22" idx="3"/>
            <a:endCxn id="9" idx="1"/>
          </p:cNvCxnSpPr>
          <p:nvPr/>
        </p:nvCxnSpPr>
        <p:spPr>
          <a:xfrm>
            <a:off x="5218876" y="3333479"/>
            <a:ext cx="623872" cy="196618"/>
          </a:xfrm>
          <a:prstGeom prst="straightConnector1">
            <a:avLst/>
          </a:prstGeom>
          <a:ln>
            <a:solidFill>
              <a:srgbClr val="8C8550"/>
            </a:solidFill>
            <a:tailEnd type="triangle"/>
          </a:ln>
        </p:spPr>
        <p:style>
          <a:lnRef idx="1">
            <a:schemeClr val="accent6"/>
          </a:lnRef>
          <a:fillRef idx="0">
            <a:schemeClr val="accent6"/>
          </a:fillRef>
          <a:effectRef idx="0">
            <a:schemeClr val="accent6"/>
          </a:effectRef>
          <a:fontRef idx="minor">
            <a:schemeClr val="tx1"/>
          </a:fontRef>
        </p:style>
      </p:cxnSp>
      <p:cxnSp>
        <p:nvCxnSpPr>
          <p:cNvPr id="29" name="直线箭头连接符 28"/>
          <p:cNvCxnSpPr>
            <a:stCxn id="22" idx="3"/>
            <a:endCxn id="10" idx="1"/>
          </p:cNvCxnSpPr>
          <p:nvPr/>
        </p:nvCxnSpPr>
        <p:spPr>
          <a:xfrm>
            <a:off x="5218876" y="3333479"/>
            <a:ext cx="623872" cy="937246"/>
          </a:xfrm>
          <a:prstGeom prst="straightConnector1">
            <a:avLst/>
          </a:prstGeom>
          <a:ln>
            <a:solidFill>
              <a:srgbClr val="8C8550"/>
            </a:solidFill>
            <a:tailEnd type="triangle"/>
          </a:ln>
        </p:spPr>
        <p:style>
          <a:lnRef idx="1">
            <a:schemeClr val="accent6"/>
          </a:lnRef>
          <a:fillRef idx="0">
            <a:schemeClr val="accent6"/>
          </a:fillRef>
          <a:effectRef idx="0">
            <a:schemeClr val="accent6"/>
          </a:effectRef>
          <a:fontRef idx="minor">
            <a:schemeClr val="tx1"/>
          </a:fontRef>
        </p:style>
      </p:cxnSp>
      <p:cxnSp>
        <p:nvCxnSpPr>
          <p:cNvPr id="34" name="直线箭头连接符 33"/>
          <p:cNvCxnSpPr>
            <a:stCxn id="22" idx="3"/>
            <a:endCxn id="11" idx="1"/>
          </p:cNvCxnSpPr>
          <p:nvPr/>
        </p:nvCxnSpPr>
        <p:spPr>
          <a:xfrm>
            <a:off x="5218876" y="3333479"/>
            <a:ext cx="623872" cy="1677874"/>
          </a:xfrm>
          <a:prstGeom prst="straightConnector1">
            <a:avLst/>
          </a:prstGeom>
          <a:ln>
            <a:solidFill>
              <a:srgbClr val="8C8550"/>
            </a:solidFill>
            <a:tailEnd type="triangle"/>
          </a:ln>
        </p:spPr>
        <p:style>
          <a:lnRef idx="1">
            <a:schemeClr val="accent6"/>
          </a:lnRef>
          <a:fillRef idx="0">
            <a:schemeClr val="accent6"/>
          </a:fillRef>
          <a:effectRef idx="0">
            <a:schemeClr val="accent6"/>
          </a:effectRef>
          <a:fontRef idx="minor">
            <a:schemeClr val="tx1"/>
          </a:fontRef>
        </p:style>
      </p:cxnSp>
      <p:sp>
        <p:nvSpPr>
          <p:cNvPr id="45" name="右大括号 44"/>
          <p:cNvSpPr/>
          <p:nvPr/>
        </p:nvSpPr>
        <p:spPr>
          <a:xfrm>
            <a:off x="7698951" y="2054285"/>
            <a:ext cx="332509" cy="2957068"/>
          </a:xfrm>
          <a:prstGeom prst="rightBrace">
            <a:avLst/>
          </a:prstGeom>
        </p:spPr>
        <p:style>
          <a:lnRef idx="1">
            <a:schemeClr val="accent6"/>
          </a:lnRef>
          <a:fillRef idx="0">
            <a:schemeClr val="accent6"/>
          </a:fillRef>
          <a:effectRef idx="0">
            <a:schemeClr val="accent6"/>
          </a:effectRef>
          <a:fontRef idx="minor">
            <a:schemeClr val="tx1"/>
          </a:fontRef>
        </p:style>
        <p:txBody>
          <a:bodyPr rtlCol="0" anchor="ctr"/>
          <a:lstStyle/>
          <a:p>
            <a:pPr algn="ctr"/>
            <a:endParaRPr kumimoji="1" lang="zh-CN" altLang="en-US"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对角圆角 6"/>
          <p:cNvSpPr/>
          <p:nvPr/>
        </p:nvSpPr>
        <p:spPr bwMode="auto">
          <a:xfrm>
            <a:off x="1" y="4905153"/>
            <a:ext cx="12191999" cy="1952847"/>
          </a:xfrm>
          <a:prstGeom prst="round2DiagRect">
            <a:avLst>
              <a:gd name="adj1" fmla="val 0"/>
              <a:gd name="adj2" fmla="val 0"/>
            </a:avLst>
          </a:prstGeom>
          <a:gradFill>
            <a:gsLst>
              <a:gs pos="67000">
                <a:srgbClr val="A59D61"/>
              </a:gs>
              <a:gs pos="0">
                <a:srgbClr val="857C4A"/>
              </a:gs>
              <a:gs pos="99000">
                <a:srgbClr val="C4BB77"/>
              </a:gs>
            </a:gsLst>
            <a:lin ang="4800000" scaled="0"/>
          </a:gradFill>
          <a:ln w="3175">
            <a:noFill/>
          </a:ln>
        </p:spPr>
        <p:txBody>
          <a:bodyPr wrap="square" lIns="91440" tIns="45720" rIns="91440" bIns="45720" anchor="ctr">
            <a:normAutofit/>
          </a:bodyPr>
          <a:lstStyle/>
          <a:p>
            <a:pPr algn="ctr">
              <a:lnSpc>
                <a:spcPct val="150000"/>
              </a:lnSpc>
            </a:pP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逻辑与历史相统一是从抽象上升到具体的内在</a:t>
            </a:r>
            <a:r>
              <a:rPr lang="zh-CN" altLang="en-US" sz="2400" b="1">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要求，</a:t>
            </a:r>
            <a:endParaRPr lang="en-US" altLang="zh-CN"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pPr algn="ctr">
              <a:lnSpc>
                <a:spcPct val="150000"/>
              </a:lnSpc>
            </a:pP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是在实践基础上形成科学理论的根本原则和方法。</a:t>
            </a:r>
          </a:p>
        </p:txBody>
      </p:sp>
      <p:sp>
        <p:nvSpPr>
          <p:cNvPr id="16" name="矩形: 对角圆角 70"/>
          <p:cNvSpPr/>
          <p:nvPr/>
        </p:nvSpPr>
        <p:spPr>
          <a:xfrm>
            <a:off x="956955" y="1512997"/>
            <a:ext cx="10278090" cy="1583314"/>
          </a:xfrm>
          <a:prstGeom prst="round2DiagRect">
            <a:avLst>
              <a:gd name="adj1" fmla="val 0"/>
              <a:gd name="adj2" fmla="val 0"/>
            </a:avLst>
          </a:prstGeom>
          <a:solidFill>
            <a:schemeClr val="bg1"/>
          </a:solidFill>
          <a:ln w="25400">
            <a:noFill/>
          </a:ln>
          <a:effectLst>
            <a:outerShdw blurRad="2540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2" name="组合 31"/>
          <p:cNvGrpSpPr/>
          <p:nvPr/>
        </p:nvGrpSpPr>
        <p:grpSpPr>
          <a:xfrm>
            <a:off x="1442175" y="1870592"/>
            <a:ext cx="1599718" cy="868124"/>
            <a:chOff x="732941" y="665933"/>
            <a:chExt cx="1599718" cy="868124"/>
          </a:xfrm>
        </p:grpSpPr>
        <p:grpSp>
          <p:nvGrpSpPr>
            <p:cNvPr id="33" name="组合 32"/>
            <p:cNvGrpSpPr/>
            <p:nvPr/>
          </p:nvGrpSpPr>
          <p:grpSpPr>
            <a:xfrm>
              <a:off x="766780" y="720426"/>
              <a:ext cx="777240" cy="785056"/>
              <a:chOff x="1908810" y="1123224"/>
              <a:chExt cx="777240" cy="785056"/>
            </a:xfrm>
          </p:grpSpPr>
          <p:sp>
            <p:nvSpPr>
              <p:cNvPr id="42" name="矩形 41"/>
              <p:cNvSpPr/>
              <p:nvPr/>
            </p:nvSpPr>
            <p:spPr>
              <a:xfrm>
                <a:off x="1908810" y="1129452"/>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43" name="直接连接符 98"/>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99"/>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100"/>
              <p:cNvCxnSpPr>
                <a:endCxn id="42" idx="3"/>
              </p:cNvCxnSpPr>
              <p:nvPr/>
            </p:nvCxnSpPr>
            <p:spPr>
              <a:xfrm>
                <a:off x="1922417" y="1511844"/>
                <a:ext cx="763633" cy="622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101"/>
              <p:cNvCxnSpPr>
                <a:endCxn id="42" idx="2"/>
              </p:cNvCxnSpPr>
              <p:nvPr/>
            </p:nvCxnSpPr>
            <p:spPr>
              <a:xfrm flipH="1">
                <a:off x="2297430" y="1123224"/>
                <a:ext cx="6804" cy="78346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4" name="矩形 33"/>
            <p:cNvSpPr/>
            <p:nvPr/>
          </p:nvSpPr>
          <p:spPr>
            <a:xfrm>
              <a:off x="732941" y="672283"/>
              <a:ext cx="825867" cy="861774"/>
            </a:xfrm>
            <a:prstGeom prst="rect">
              <a:avLst/>
            </a:prstGeom>
          </p:spPr>
          <p:txBody>
            <a:bodyPr wrap="none">
              <a:spAutoFit/>
            </a:bodyPr>
            <a:lstStyle/>
            <a:p>
              <a:r>
                <a:rPr lang="zh-CN" altLang="en-US" sz="5000" dirty="0">
                  <a:solidFill>
                    <a:srgbClr val="E55003"/>
                  </a:solidFill>
                  <a:latin typeface="华文新魏" panose="02010800040101010101" pitchFamily="2" charset="-122"/>
                  <a:ea typeface="华文新魏" panose="02010800040101010101" pitchFamily="2" charset="-122"/>
                </a:rPr>
                <a:t>逻</a:t>
              </a:r>
            </a:p>
          </p:txBody>
        </p:sp>
        <p:grpSp>
          <p:nvGrpSpPr>
            <p:cNvPr id="35" name="组合 34"/>
            <p:cNvGrpSpPr/>
            <p:nvPr/>
          </p:nvGrpSpPr>
          <p:grpSpPr>
            <a:xfrm>
              <a:off x="1541549" y="725067"/>
              <a:ext cx="781148" cy="778827"/>
              <a:chOff x="1908810" y="1131040"/>
              <a:chExt cx="781148" cy="778827"/>
            </a:xfrm>
          </p:grpSpPr>
          <p:sp>
            <p:nvSpPr>
              <p:cNvPr id="37" name="矩形 36"/>
              <p:cNvSpPr/>
              <p:nvPr/>
            </p:nvSpPr>
            <p:spPr>
              <a:xfrm>
                <a:off x="1912718" y="1132627"/>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38" name="直接连接符 93"/>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94"/>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95"/>
              <p:cNvCxnSpPr>
                <a:endCxn id="37" idx="3"/>
              </p:cNvCxnSpPr>
              <p:nvPr/>
            </p:nvCxnSpPr>
            <p:spPr>
              <a:xfrm flipV="1">
                <a:off x="1926325" y="1521247"/>
                <a:ext cx="763633" cy="6229"/>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96"/>
              <p:cNvCxnSpPr>
                <a:endCxn id="37" idx="2"/>
              </p:cNvCxnSpPr>
              <p:nvPr/>
            </p:nvCxnSpPr>
            <p:spPr>
              <a:xfrm flipH="1">
                <a:off x="2301338" y="1138856"/>
                <a:ext cx="6804" cy="771011"/>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6" name="矩形 35"/>
            <p:cNvSpPr/>
            <p:nvPr/>
          </p:nvSpPr>
          <p:spPr>
            <a:xfrm>
              <a:off x="1506792" y="665933"/>
              <a:ext cx="825867" cy="861774"/>
            </a:xfrm>
            <a:prstGeom prst="rect">
              <a:avLst/>
            </a:prstGeom>
          </p:spPr>
          <p:txBody>
            <a:bodyPr wrap="none">
              <a:spAutoFit/>
            </a:bodyPr>
            <a:lstStyle/>
            <a:p>
              <a:r>
                <a:rPr lang="zh-CN" altLang="en-US" sz="5000" dirty="0">
                  <a:solidFill>
                    <a:srgbClr val="E55003"/>
                  </a:solidFill>
                  <a:latin typeface="华文新魏" panose="02010800040101010101" pitchFamily="2" charset="-122"/>
                  <a:ea typeface="华文新魏" panose="02010800040101010101" pitchFamily="2" charset="-122"/>
                </a:rPr>
                <a:t>辑</a:t>
              </a:r>
            </a:p>
          </p:txBody>
        </p:sp>
      </p:grpSp>
      <p:sp>
        <p:nvSpPr>
          <p:cNvPr id="54" name="矩形 53"/>
          <p:cNvSpPr/>
          <p:nvPr/>
        </p:nvSpPr>
        <p:spPr>
          <a:xfrm>
            <a:off x="956954" y="3384548"/>
            <a:ext cx="10278088" cy="1762831"/>
          </a:xfrm>
          <a:prstGeom prst="rect">
            <a:avLst/>
          </a:prstGeom>
          <a:solidFill>
            <a:schemeClr val="bg1"/>
          </a:solidFill>
          <a:ln w="19050">
            <a:gradFill>
              <a:gsLst>
                <a:gs pos="0">
                  <a:srgbClr val="E55003"/>
                </a:gs>
                <a:gs pos="32743">
                  <a:srgbClr val="E55003">
                    <a:alpha val="0"/>
                    <a:lumMod val="0"/>
                    <a:lumOff val="100000"/>
                  </a:srgbClr>
                </a:gs>
                <a:gs pos="70000">
                  <a:srgbClr val="E55003">
                    <a:alpha val="0"/>
                    <a:lumMod val="0"/>
                    <a:lumOff val="100000"/>
                  </a:srgbClr>
                </a:gs>
                <a:gs pos="100000">
                  <a:srgbClr val="E55003"/>
                </a:gs>
              </a:gsLst>
              <a:lin ang="3600000" scaled="0"/>
            </a:gradFill>
          </a:ln>
          <a:effectLst>
            <a:outerShdw blurRad="63500" dist="139700" dir="2700000" algn="tl" rotWithShape="0">
              <a:schemeClr val="bg2">
                <a:lumMod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矩形 54"/>
          <p:cNvSpPr/>
          <p:nvPr/>
        </p:nvSpPr>
        <p:spPr>
          <a:xfrm>
            <a:off x="1494619" y="3516126"/>
            <a:ext cx="9202758" cy="1422890"/>
          </a:xfrm>
          <a:prstGeom prst="rect">
            <a:avLst/>
          </a:prstGeom>
        </p:spPr>
        <p:txBody>
          <a:bodyPr wrap="square">
            <a:spAutoFit/>
          </a:bodyPr>
          <a:lstStyle/>
          <a:p>
            <a:pPr indent="504190" algn="just">
              <a:lnSpc>
                <a:spcPct val="150000"/>
              </a:lnSpc>
            </a:pPr>
            <a:r>
              <a:rPr lang="zh-CN" altLang="en-US" sz="2000" dirty="0">
                <a:solidFill>
                  <a:prstClr val="black"/>
                </a:solidFill>
                <a:latin typeface="微软雅黑" panose="020B0503020204020204" pitchFamily="34" charset="-122"/>
                <a:ea typeface="微软雅黑" panose="020B0503020204020204" pitchFamily="34" charset="-122"/>
              </a:rPr>
              <a:t>历史的东西是逻辑的东西的基础，逻辑的东西则是历史的东西在思维中的再现，逻辑必须与历史相一致。但对于历史的把握又离不开逻辑，只有以逻辑必然性再现对象的历史发展的过程才能深刻把握历史发展的内在规律。</a:t>
            </a:r>
          </a:p>
        </p:txBody>
      </p:sp>
      <p:sp>
        <p:nvSpPr>
          <p:cNvPr id="56" name="矩形 55"/>
          <p:cNvSpPr/>
          <p:nvPr/>
        </p:nvSpPr>
        <p:spPr>
          <a:xfrm>
            <a:off x="3167524" y="1718291"/>
            <a:ext cx="2483312" cy="1137556"/>
          </a:xfrm>
          <a:prstGeom prst="rect">
            <a:avLst/>
          </a:prstGeom>
        </p:spPr>
        <p:txBody>
          <a:bodyPr wrap="square">
            <a:spAutoFit/>
          </a:bodyPr>
          <a:lstStyle/>
          <a:p>
            <a:pPr>
              <a:lnSpc>
                <a:spcPct val="130000"/>
              </a:lnSpc>
            </a:pPr>
            <a:r>
              <a:rPr lang="zh-CN" altLang="en-US" dirty="0">
                <a:solidFill>
                  <a:prstClr val="black"/>
                </a:solidFill>
                <a:latin typeface="微软雅黑" panose="020B0503020204020204" pitchFamily="34" charset="-122"/>
                <a:ea typeface="微软雅黑" panose="020B0503020204020204" pitchFamily="34" charset="-122"/>
              </a:rPr>
              <a:t>客观实在的认识结果或理论体系的内在逻辑结构和范畴演化序列。</a:t>
            </a:r>
          </a:p>
        </p:txBody>
      </p:sp>
      <p:sp>
        <p:nvSpPr>
          <p:cNvPr id="57" name="矩形 56"/>
          <p:cNvSpPr/>
          <p:nvPr/>
        </p:nvSpPr>
        <p:spPr>
          <a:xfrm>
            <a:off x="8423031" y="1718291"/>
            <a:ext cx="2407523" cy="1137556"/>
          </a:xfrm>
          <a:prstGeom prst="rect">
            <a:avLst/>
          </a:prstGeom>
        </p:spPr>
        <p:txBody>
          <a:bodyPr wrap="square">
            <a:spAutoFit/>
          </a:bodyPr>
          <a:lstStyle/>
          <a:p>
            <a:pPr>
              <a:lnSpc>
                <a:spcPct val="130000"/>
              </a:lnSpc>
            </a:pPr>
            <a:r>
              <a:rPr lang="zh-CN" altLang="en-US" dirty="0">
                <a:solidFill>
                  <a:prstClr val="black"/>
                </a:solidFill>
                <a:latin typeface="微软雅黑" panose="020B0503020204020204" pitchFamily="34" charset="-122"/>
                <a:ea typeface="微软雅黑" panose="020B0503020204020204" pitchFamily="34" charset="-122"/>
              </a:rPr>
              <a:t>客观实在自身的历史和反映客观实在的认识历史。</a:t>
            </a:r>
          </a:p>
        </p:txBody>
      </p:sp>
      <p:grpSp>
        <p:nvGrpSpPr>
          <p:cNvPr id="59" name="组合 58"/>
          <p:cNvGrpSpPr/>
          <p:nvPr/>
        </p:nvGrpSpPr>
        <p:grpSpPr>
          <a:xfrm>
            <a:off x="6624000" y="1870592"/>
            <a:ext cx="1599718" cy="868124"/>
            <a:chOff x="732941" y="665933"/>
            <a:chExt cx="1599718" cy="868124"/>
          </a:xfrm>
        </p:grpSpPr>
        <p:grpSp>
          <p:nvGrpSpPr>
            <p:cNvPr id="60" name="组合 59"/>
            <p:cNvGrpSpPr/>
            <p:nvPr/>
          </p:nvGrpSpPr>
          <p:grpSpPr>
            <a:xfrm>
              <a:off x="766780" y="720426"/>
              <a:ext cx="777240" cy="785056"/>
              <a:chOff x="1908810" y="1123224"/>
              <a:chExt cx="777240" cy="785056"/>
            </a:xfrm>
          </p:grpSpPr>
          <p:sp>
            <p:nvSpPr>
              <p:cNvPr id="69" name="矩形 68"/>
              <p:cNvSpPr/>
              <p:nvPr/>
            </p:nvSpPr>
            <p:spPr>
              <a:xfrm>
                <a:off x="1908810" y="1129452"/>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70" name="直接连接符 85"/>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86"/>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87"/>
              <p:cNvCxnSpPr>
                <a:endCxn id="69" idx="3"/>
              </p:cNvCxnSpPr>
              <p:nvPr/>
            </p:nvCxnSpPr>
            <p:spPr>
              <a:xfrm>
                <a:off x="1922417" y="1511844"/>
                <a:ext cx="763633" cy="622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88"/>
              <p:cNvCxnSpPr>
                <a:endCxn id="69" idx="2"/>
              </p:cNvCxnSpPr>
              <p:nvPr/>
            </p:nvCxnSpPr>
            <p:spPr>
              <a:xfrm flipH="1">
                <a:off x="2297430" y="1123224"/>
                <a:ext cx="6804" cy="78346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a:off x="732941" y="672283"/>
              <a:ext cx="825867" cy="861774"/>
            </a:xfrm>
            <a:prstGeom prst="rect">
              <a:avLst/>
            </a:prstGeom>
          </p:spPr>
          <p:txBody>
            <a:bodyPr wrap="none">
              <a:spAutoFit/>
            </a:bodyPr>
            <a:lstStyle/>
            <a:p>
              <a:r>
                <a:rPr lang="zh-CN" altLang="en-US" sz="5000" dirty="0">
                  <a:solidFill>
                    <a:srgbClr val="9A935B"/>
                  </a:solidFill>
                  <a:latin typeface="华文新魏" panose="02010800040101010101" pitchFamily="2" charset="-122"/>
                  <a:ea typeface="华文新魏" panose="02010800040101010101" pitchFamily="2" charset="-122"/>
                </a:rPr>
                <a:t>历</a:t>
              </a:r>
            </a:p>
          </p:txBody>
        </p:sp>
        <p:grpSp>
          <p:nvGrpSpPr>
            <p:cNvPr id="62" name="组合 61"/>
            <p:cNvGrpSpPr/>
            <p:nvPr/>
          </p:nvGrpSpPr>
          <p:grpSpPr>
            <a:xfrm>
              <a:off x="1541549" y="725067"/>
              <a:ext cx="781148" cy="778827"/>
              <a:chOff x="1908810" y="1131040"/>
              <a:chExt cx="781148" cy="778827"/>
            </a:xfrm>
          </p:grpSpPr>
          <p:sp>
            <p:nvSpPr>
              <p:cNvPr id="64" name="矩形 63"/>
              <p:cNvSpPr/>
              <p:nvPr/>
            </p:nvSpPr>
            <p:spPr>
              <a:xfrm>
                <a:off x="1912718" y="1132627"/>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65" name="直接连接符 80"/>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接连接符 81"/>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直接连接符 82"/>
              <p:cNvCxnSpPr>
                <a:endCxn id="64" idx="3"/>
              </p:cNvCxnSpPr>
              <p:nvPr/>
            </p:nvCxnSpPr>
            <p:spPr>
              <a:xfrm flipV="1">
                <a:off x="1926325" y="1521247"/>
                <a:ext cx="763633" cy="6229"/>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接连接符 83"/>
              <p:cNvCxnSpPr>
                <a:endCxn id="64" idx="2"/>
              </p:cNvCxnSpPr>
              <p:nvPr/>
            </p:nvCxnSpPr>
            <p:spPr>
              <a:xfrm flipH="1">
                <a:off x="2301338" y="1138856"/>
                <a:ext cx="6804" cy="771011"/>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3" name="矩形 62"/>
            <p:cNvSpPr/>
            <p:nvPr/>
          </p:nvSpPr>
          <p:spPr>
            <a:xfrm>
              <a:off x="1506792" y="665933"/>
              <a:ext cx="825867" cy="861774"/>
            </a:xfrm>
            <a:prstGeom prst="rect">
              <a:avLst/>
            </a:prstGeom>
          </p:spPr>
          <p:txBody>
            <a:bodyPr wrap="none">
              <a:spAutoFit/>
            </a:bodyPr>
            <a:lstStyle/>
            <a:p>
              <a:r>
                <a:rPr lang="zh-CN" altLang="en-US" sz="5000" dirty="0">
                  <a:solidFill>
                    <a:srgbClr val="9A935B"/>
                  </a:solidFill>
                  <a:latin typeface="华文新魏" panose="02010800040101010101" pitchFamily="2" charset="-122"/>
                  <a:ea typeface="华文新魏" panose="02010800040101010101" pitchFamily="2" charset="-122"/>
                </a:rPr>
                <a:t>史</a:t>
              </a:r>
            </a:p>
          </p:txBody>
        </p:sp>
      </p:grpSp>
      <p:pic>
        <p:nvPicPr>
          <p:cNvPr id="74" name="图片 10"/>
          <p:cNvPicPr>
            <a:picLocks noChangeAspect="1" noChangeArrowheads="1"/>
          </p:cNvPicPr>
          <p:nvPr/>
        </p:nvPicPr>
        <p:blipFill>
          <a:blip r:embed="rId3" cstate="print">
            <a:biLevel thresh="50000"/>
            <a:grayscl/>
            <a:extLst>
              <a:ext uri="{28A0092B-C50C-407E-A947-70E740481C1C}">
                <a14:useLocalDpi xmlns:a14="http://schemas.microsoft.com/office/drawing/2010/main" val="0"/>
              </a:ext>
            </a:extLst>
          </a:blip>
          <a:srcRect l="88019" t="22713" r="2956" b="25211"/>
          <a:stretch>
            <a:fillRect/>
          </a:stretch>
        </p:blipFill>
        <p:spPr bwMode="auto">
          <a:xfrm rot="857050">
            <a:off x="6062400" y="1774983"/>
            <a:ext cx="69896" cy="1059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grpSp>
        <p:nvGrpSpPr>
          <p:cNvPr id="47" name="组合 46"/>
          <p:cNvGrpSpPr/>
          <p:nvPr/>
        </p:nvGrpSpPr>
        <p:grpSpPr>
          <a:xfrm>
            <a:off x="4409792" y="720000"/>
            <a:ext cx="3372416" cy="468000"/>
            <a:chOff x="5093294" y="4125852"/>
            <a:chExt cx="3372416" cy="468000"/>
          </a:xfrm>
        </p:grpSpPr>
        <p:sp>
          <p:nvSpPr>
            <p:cNvPr id="48" name="平行四边形 47"/>
            <p:cNvSpPr/>
            <p:nvPr/>
          </p:nvSpPr>
          <p:spPr>
            <a:xfrm flipH="1">
              <a:off x="5093294" y="4125852"/>
              <a:ext cx="3372416" cy="468000"/>
            </a:xfrm>
            <a:prstGeom prst="parallelogram">
              <a:avLst>
                <a:gd name="adj" fmla="val 0"/>
              </a:avLst>
            </a:prstGeom>
            <a:gradFill>
              <a:gsLst>
                <a:gs pos="16000">
                  <a:srgbClr val="E17751"/>
                </a:gs>
                <a:gs pos="100000">
                  <a:srgbClr val="FBC98F"/>
                </a:gs>
              </a:gsLst>
              <a:lin ang="7200000" scaled="0"/>
            </a:gra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逻辑与历史</a:t>
              </a:r>
            </a:p>
          </p:txBody>
        </p:sp>
        <p:sp>
          <p:nvSpPr>
            <p:cNvPr id="53" name="任意多边形: 形状 52"/>
            <p:cNvSpPr>
              <a:spLocks noChangeAspect="1"/>
            </p:cNvSpPr>
            <p:nvPr/>
          </p:nvSpPr>
          <p:spPr>
            <a:xfrm>
              <a:off x="5093294" y="4261514"/>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58" name="任意多边形: 形状 57"/>
            <p:cNvSpPr>
              <a:spLocks noChangeAspect="1"/>
            </p:cNvSpPr>
            <p:nvPr/>
          </p:nvSpPr>
          <p:spPr>
            <a:xfrm rot="10800000">
              <a:off x="8263125" y="4125852"/>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0" y="1918132"/>
            <a:ext cx="12192000" cy="3734661"/>
            <a:chOff x="0" y="2313427"/>
            <a:chExt cx="12192000" cy="3734661"/>
          </a:xfrm>
        </p:grpSpPr>
        <p:sp>
          <p:nvSpPr>
            <p:cNvPr id="31" name="矩形 30"/>
            <p:cNvSpPr/>
            <p:nvPr/>
          </p:nvSpPr>
          <p:spPr>
            <a:xfrm>
              <a:off x="0" y="2313427"/>
              <a:ext cx="12192000" cy="3734661"/>
            </a:xfrm>
            <a:prstGeom prst="rect">
              <a:avLst/>
            </a:prstGeom>
            <a:solidFill>
              <a:schemeClr val="bg1"/>
            </a:solidFill>
            <a:ln w="12700" cap="rnd">
              <a:noFill/>
              <a:prstDash val="solid"/>
              <a:round/>
            </a:ln>
            <a:effectLst>
              <a:outerShdw blurRad="254000" dist="127000" algn="ctr"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dirty="0">
                <a:solidFill>
                  <a:schemeClr val="accent2"/>
                </a:solidFill>
              </a:endParaRPr>
            </a:p>
          </p:txBody>
        </p:sp>
        <p:sp>
          <p:nvSpPr>
            <p:cNvPr id="32" name="圆角矩形 14"/>
            <p:cNvSpPr/>
            <p:nvPr/>
          </p:nvSpPr>
          <p:spPr>
            <a:xfrm>
              <a:off x="6842611" y="2773195"/>
              <a:ext cx="4504261" cy="2756709"/>
            </a:xfrm>
            <a:prstGeom prst="roundRect">
              <a:avLst>
                <a:gd name="adj" fmla="val 7209"/>
              </a:avLst>
            </a:prstGeom>
            <a:solidFill>
              <a:srgbClr val="FFF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4" name="圆角矩形 14"/>
          <p:cNvSpPr/>
          <p:nvPr/>
        </p:nvSpPr>
        <p:spPr>
          <a:xfrm>
            <a:off x="5775382" y="2254901"/>
            <a:ext cx="6416617" cy="3061122"/>
          </a:xfrm>
          <a:prstGeom prst="roundRect">
            <a:avLst>
              <a:gd name="adj" fmla="val 7209"/>
            </a:avLst>
          </a:prstGeom>
          <a:solidFill>
            <a:srgbClr val="FFF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1" name="文本框 20"/>
          <p:cNvSpPr txBox="1"/>
          <p:nvPr/>
        </p:nvSpPr>
        <p:spPr>
          <a:xfrm>
            <a:off x="6726867" y="2378539"/>
            <a:ext cx="4922467" cy="2813847"/>
          </a:xfrm>
          <a:prstGeom prst="rect">
            <a:avLst/>
          </a:prstGeom>
          <a:noFill/>
        </p:spPr>
        <p:txBody>
          <a:bodyPr wrap="square">
            <a:spAutoFit/>
          </a:bodyPr>
          <a:lstStyle/>
          <a:p>
            <a:pPr indent="504190">
              <a:lnSpc>
                <a:spcPct val="150000"/>
              </a:lnSpc>
            </a:pPr>
            <a:r>
              <a:rPr lang="zh-CN" altLang="en-US" sz="2000" dirty="0">
                <a:solidFill>
                  <a:prstClr val="black"/>
                </a:solidFill>
                <a:latin typeface="微软雅黑" panose="020B0503020204020204" pitchFamily="34" charset="-122"/>
                <a:ea typeface="微软雅黑" panose="020B0503020204020204" pitchFamily="34" charset="-122"/>
              </a:rPr>
              <a:t>马克思、恩格斯在考察英法联军侵略中国的第二次鸦片战争时，从资本主义的发展历史出发，一针见血地指出这场战争的本质是资产阶级试图通过贸易上的剧烈变化和用暴力开辟新市场来摆脱资本主义生产所造成的没有出路的状态的必然结果。</a:t>
            </a:r>
            <a:endParaRPr lang="zh-CN" altLang="en-US" sz="2000" dirty="0"/>
          </a:p>
        </p:txBody>
      </p:sp>
      <p:pic>
        <p:nvPicPr>
          <p:cNvPr id="23" name="图片 22"/>
          <p:cNvPicPr>
            <a:picLocks noChangeAspect="1"/>
          </p:cNvPicPr>
          <p:nvPr/>
        </p:nvPicPr>
        <p:blipFill>
          <a:blip r:embed="rId3"/>
          <a:stretch>
            <a:fillRect/>
          </a:stretch>
        </p:blipFill>
        <p:spPr>
          <a:xfrm>
            <a:off x="286385" y="2214845"/>
            <a:ext cx="3889036" cy="2961339"/>
          </a:xfrm>
          <a:prstGeom prst="rect">
            <a:avLst/>
          </a:prstGeom>
          <a:noFill/>
          <a:ln w="38100">
            <a:solidFill>
              <a:srgbClr val="FFFFFF"/>
            </a:solidFill>
          </a:ln>
          <a:effectLst>
            <a:outerShdw blurRad="50800" dist="38100" dir="2700000" algn="tl" rotWithShape="0">
              <a:prstClr val="black">
                <a:alpha val="40000"/>
              </a:prstClr>
            </a:outerShdw>
          </a:effectLst>
        </p:spPr>
      </p:pic>
      <p:sp>
        <p:nvSpPr>
          <p:cNvPr id="22" name="文本框 21"/>
          <p:cNvSpPr txBox="1"/>
          <p:nvPr/>
        </p:nvSpPr>
        <p:spPr>
          <a:xfrm>
            <a:off x="1599961" y="5258143"/>
            <a:ext cx="1261885" cy="276999"/>
          </a:xfrm>
          <a:prstGeom prst="rect">
            <a:avLst/>
          </a:prstGeom>
        </p:spPr>
        <p:txBody>
          <a:bodyPr wrap="none">
            <a:spAutoFit/>
          </a:bodyPr>
          <a:lstStyle>
            <a:defPPr>
              <a:defRPr lang="zh-CN"/>
            </a:defPPr>
            <a:lvl1pPr algn="ctr">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dirty="0"/>
              <a:t>第二次鸦片战争</a:t>
            </a:r>
          </a:p>
        </p:txBody>
      </p:sp>
      <p:grpSp>
        <p:nvGrpSpPr>
          <p:cNvPr id="26" name="组合 25"/>
          <p:cNvGrpSpPr/>
          <p:nvPr/>
        </p:nvGrpSpPr>
        <p:grpSpPr>
          <a:xfrm>
            <a:off x="3787309" y="2214845"/>
            <a:ext cx="2688085" cy="3644900"/>
            <a:chOff x="422987" y="2445958"/>
            <a:chExt cx="2899752" cy="3931909"/>
          </a:xfrm>
        </p:grpSpPr>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987" y="2445958"/>
              <a:ext cx="2899752" cy="3931909"/>
            </a:xfrm>
            <a:prstGeom prst="rect">
              <a:avLst/>
            </a:pr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9644" y="2445958"/>
              <a:ext cx="2243095" cy="3263693"/>
            </a:xfrm>
            <a:prstGeom prst="rect">
              <a:avLst/>
            </a:prstGeom>
          </p:spPr>
        </p:pic>
        <p:pic>
          <p:nvPicPr>
            <p:cNvPr id="29" name="Picture 1"/>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079644" y="2476830"/>
              <a:ext cx="2174466" cy="3131008"/>
            </a:xfrm>
            <a:prstGeom prst="rect">
              <a:avLst/>
            </a:prstGeom>
            <a:solidFill>
              <a:srgbClr val="FFFFFF">
                <a:shade val="85000"/>
              </a:srgbClr>
            </a:solidFill>
            <a:ln w="57150" cap="sq">
              <a:noFill/>
              <a:miter lim="800000"/>
              <a:headEnd/>
              <a:tailEnd/>
            </a:ln>
            <a:effectLst/>
            <a:scene3d>
              <a:camera prst="orthographicFront"/>
              <a:lightRig rig="twoPt" dir="t">
                <a:rot lat="0" lon="0" rev="7200000"/>
              </a:lightRig>
            </a:scene3d>
            <a:sp3d>
              <a:bevelT w="25400" h="19050"/>
              <a:contourClr>
                <a:srgbClr val="FFFFFF"/>
              </a:contourClr>
            </a:sp3d>
          </p:spPr>
        </p:pic>
      </p:grpSp>
      <p:grpSp>
        <p:nvGrpSpPr>
          <p:cNvPr id="33" name="组合 32"/>
          <p:cNvGrpSpPr/>
          <p:nvPr/>
        </p:nvGrpSpPr>
        <p:grpSpPr>
          <a:xfrm>
            <a:off x="4804285" y="720000"/>
            <a:ext cx="2570729" cy="398780"/>
            <a:chOff x="1131850" y="3079821"/>
            <a:chExt cx="2570729" cy="398780"/>
          </a:xfrm>
        </p:grpSpPr>
        <p:sp>
          <p:nvSpPr>
            <p:cNvPr id="34" name="文本框 33"/>
            <p:cNvSpPr txBox="1"/>
            <p:nvPr/>
          </p:nvSpPr>
          <p:spPr>
            <a:xfrm>
              <a:off x="1383665" y="3079821"/>
              <a:ext cx="2318914" cy="398780"/>
            </a:xfrm>
            <a:prstGeom prst="rect">
              <a:avLst/>
            </a:prstGeom>
            <a:noFill/>
          </p:spPr>
          <p:txBody>
            <a:bodyPr wrap="square" rtlCol="0">
              <a:spAutoFit/>
            </a:bodyPr>
            <a:lstStyle/>
            <a:p>
              <a:r>
                <a:rPr kumimoji="1"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逻辑与历史</a:t>
              </a:r>
            </a:p>
          </p:txBody>
        </p:sp>
        <p:grpSp>
          <p:nvGrpSpPr>
            <p:cNvPr id="35" name="组合 34"/>
            <p:cNvGrpSpPr/>
            <p:nvPr/>
          </p:nvGrpSpPr>
          <p:grpSpPr>
            <a:xfrm>
              <a:off x="1131850" y="3158981"/>
              <a:ext cx="263338" cy="243183"/>
              <a:chOff x="1164218" y="3158981"/>
              <a:chExt cx="263338" cy="243183"/>
            </a:xfrm>
          </p:grpSpPr>
          <p:grpSp>
            <p:nvGrpSpPr>
              <p:cNvPr id="36" name="组合 35"/>
              <p:cNvGrpSpPr/>
              <p:nvPr/>
            </p:nvGrpSpPr>
            <p:grpSpPr>
              <a:xfrm>
                <a:off x="1164220" y="3158981"/>
                <a:ext cx="263336" cy="240802"/>
                <a:chOff x="1164220" y="3158981"/>
                <a:chExt cx="263336" cy="240802"/>
              </a:xfrm>
            </p:grpSpPr>
            <p:sp>
              <p:nvSpPr>
                <p:cNvPr id="38" name="平行四边形 37"/>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直角三角形 38"/>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平行四边形 39"/>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直角三角形 36"/>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2140362"/>
            <a:ext cx="11322424" cy="3778624"/>
          </a:xfrm>
          <a:prstGeom prst="rect">
            <a:avLst/>
          </a:prstGeom>
          <a:gradFill>
            <a:gsLst>
              <a:gs pos="0">
                <a:schemeClr val="bg1">
                  <a:alpha val="0"/>
                </a:schemeClr>
              </a:gs>
              <a:gs pos="28000">
                <a:srgbClr val="FFF5E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剪去对角 24"/>
          <p:cNvSpPr/>
          <p:nvPr/>
        </p:nvSpPr>
        <p:spPr bwMode="auto">
          <a:xfrm flipH="1">
            <a:off x="3913785" y="2140363"/>
            <a:ext cx="2374378" cy="3778624"/>
          </a:xfrm>
          <a:prstGeom prst="snip2DiagRect">
            <a:avLst>
              <a:gd name="adj1" fmla="val 2959"/>
              <a:gd name="adj2" fmla="val 7514"/>
            </a:avLst>
          </a:prstGeom>
          <a:gradFill>
            <a:gsLst>
              <a:gs pos="0">
                <a:srgbClr val="7E7847"/>
              </a:gs>
              <a:gs pos="100000">
                <a:srgbClr val="C5BC78">
                  <a:alpha val="0"/>
                </a:srgbClr>
              </a:gs>
              <a:gs pos="44000">
                <a:srgbClr val="C5BC78"/>
              </a:gs>
            </a:gsLst>
            <a:lin ang="21594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 name="组合 1"/>
          <p:cNvGrpSpPr/>
          <p:nvPr/>
        </p:nvGrpSpPr>
        <p:grpSpPr>
          <a:xfrm>
            <a:off x="1220874" y="1933132"/>
            <a:ext cx="3594037" cy="4226734"/>
            <a:chOff x="1936322" y="1690839"/>
            <a:chExt cx="4159678" cy="4226734"/>
          </a:xfrm>
        </p:grpSpPr>
        <p:grpSp>
          <p:nvGrpSpPr>
            <p:cNvPr id="4" name="组合 3"/>
            <p:cNvGrpSpPr/>
            <p:nvPr/>
          </p:nvGrpSpPr>
          <p:grpSpPr>
            <a:xfrm>
              <a:off x="1936322" y="1690839"/>
              <a:ext cx="4159678" cy="576000"/>
              <a:chOff x="1744755" y="1569679"/>
              <a:chExt cx="4159678" cy="576000"/>
            </a:xfrm>
          </p:grpSpPr>
          <p:sp>
            <p:nvSpPr>
              <p:cNvPr id="5" name="矩形 4"/>
              <p:cNvSpPr/>
              <p:nvPr/>
            </p:nvSpPr>
            <p:spPr>
              <a:xfrm>
                <a:off x="1744755" y="1605679"/>
                <a:ext cx="641280" cy="504000"/>
              </a:xfrm>
              <a:prstGeom prst="rect">
                <a:avLst/>
              </a:prstGeom>
              <a:gradFill>
                <a:gsLst>
                  <a:gs pos="0">
                    <a:srgbClr val="E17751"/>
                  </a:gs>
                  <a:gs pos="100000">
                    <a:srgbClr val="FBC27D"/>
                  </a:gs>
                </a:gsLst>
                <a:lin ang="4800000" scaled="0"/>
              </a:gradFill>
              <a:ln>
                <a:noFill/>
              </a:ln>
              <a:effectLst>
                <a:outerShdw dist="114300" dir="10800000" algn="r" rotWithShape="0">
                  <a:srgbClr val="FBC88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Shape 7163"/>
              <p:cNvSpPr/>
              <p:nvPr/>
            </p:nvSpPr>
            <p:spPr>
              <a:xfrm>
                <a:off x="2262052" y="1569679"/>
                <a:ext cx="3642381" cy="576000"/>
              </a:xfrm>
              <a:prstGeom prst="rect">
                <a:avLst/>
              </a:prstGeom>
              <a:solidFill>
                <a:schemeClr val="bg1"/>
              </a:solidFill>
              <a:ln>
                <a:solidFill>
                  <a:srgbClr val="E79273"/>
                </a:soli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solidFill>
                    <a:prstClr val="black">
                      <a:lumMod val="85000"/>
                      <a:lumOff val="15000"/>
                    </a:prstClr>
                  </a:solidFill>
                  <a:latin typeface="微软雅黑" panose="020B0503020204020204" pitchFamily="34" charset="-122"/>
                  <a:ea typeface="微软雅黑" panose="020B0503020204020204" pitchFamily="34" charset="-122"/>
                  <a:sym typeface="Helvetica"/>
                </a:endParaRPr>
              </a:p>
            </p:txBody>
          </p:sp>
          <p:sp>
            <p:nvSpPr>
              <p:cNvPr id="7" name="文本框 6"/>
              <p:cNvSpPr txBox="1"/>
              <p:nvPr/>
            </p:nvSpPr>
            <p:spPr>
              <a:xfrm>
                <a:off x="2446437" y="1659388"/>
                <a:ext cx="3191847" cy="396583"/>
              </a:xfrm>
              <a:prstGeom prst="rect">
                <a:avLst/>
              </a:prstGeom>
            </p:spPr>
            <p:txBody>
              <a:bodyPr wrap="square">
                <a:spAutoFit/>
              </a:bodyPr>
              <a:lstStyle>
                <a:defPPr>
                  <a:defRPr lang="zh-CN"/>
                </a:defPPr>
                <a:lvl1pPr eaLnBrk="0" hangingPunct="0">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ctr"/>
                <a:r>
                  <a:rPr lang="zh-CN" altLang="en-US" dirty="0">
                    <a:solidFill>
                      <a:prstClr val="black">
                        <a:lumMod val="85000"/>
                        <a:lumOff val="15000"/>
                      </a:prstClr>
                    </a:solidFill>
                  </a:rPr>
                  <a:t>客观地而不是主观地</a:t>
                </a:r>
                <a:endParaRPr lang="en-US" altLang="zh-CN" dirty="0">
                  <a:solidFill>
                    <a:prstClr val="black">
                      <a:lumMod val="85000"/>
                      <a:lumOff val="15000"/>
                    </a:prstClr>
                  </a:solidFill>
                </a:endParaRPr>
              </a:p>
            </p:txBody>
          </p:sp>
        </p:grpSp>
        <p:grpSp>
          <p:nvGrpSpPr>
            <p:cNvPr id="8" name="组合 7"/>
            <p:cNvGrpSpPr/>
            <p:nvPr/>
          </p:nvGrpSpPr>
          <p:grpSpPr>
            <a:xfrm>
              <a:off x="1936322" y="2603522"/>
              <a:ext cx="4159678" cy="576000"/>
              <a:chOff x="1744755" y="2346792"/>
              <a:chExt cx="4159678" cy="576000"/>
            </a:xfrm>
          </p:grpSpPr>
          <p:sp>
            <p:nvSpPr>
              <p:cNvPr id="9" name="矩形 8"/>
              <p:cNvSpPr/>
              <p:nvPr/>
            </p:nvSpPr>
            <p:spPr>
              <a:xfrm>
                <a:off x="1744755" y="2382792"/>
                <a:ext cx="641280" cy="504000"/>
              </a:xfrm>
              <a:prstGeom prst="rect">
                <a:avLst/>
              </a:prstGeom>
              <a:gradFill>
                <a:gsLst>
                  <a:gs pos="0">
                    <a:srgbClr val="7E7847"/>
                  </a:gs>
                  <a:gs pos="100000">
                    <a:srgbClr val="C5BC78"/>
                  </a:gs>
                </a:gsLst>
                <a:lin ang="4800000" scaled="0"/>
              </a:gradFill>
              <a:ln>
                <a:noFill/>
              </a:ln>
              <a:effectLst>
                <a:outerShdw dist="114300" dir="10800000" algn="r" rotWithShape="0">
                  <a:srgbClr val="CDC88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Shape 7165"/>
              <p:cNvSpPr/>
              <p:nvPr/>
            </p:nvSpPr>
            <p:spPr>
              <a:xfrm>
                <a:off x="2262052" y="2346792"/>
                <a:ext cx="3642381" cy="576000"/>
              </a:xfrm>
              <a:prstGeom prst="rect">
                <a:avLst/>
              </a:prstGeom>
              <a:solidFill>
                <a:schemeClr val="bg1"/>
              </a:solidFill>
              <a:ln>
                <a:solidFill>
                  <a:srgbClr val="AFA769"/>
                </a:soli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solidFill>
                    <a:prstClr val="black">
                      <a:lumMod val="85000"/>
                      <a:lumOff val="15000"/>
                    </a:prstClr>
                  </a:solidFill>
                  <a:latin typeface="微软雅黑" panose="020B0503020204020204" pitchFamily="34" charset="-122"/>
                  <a:ea typeface="微软雅黑" panose="020B0503020204020204" pitchFamily="34" charset="-122"/>
                  <a:sym typeface="Helvetica"/>
                </a:endParaRPr>
              </a:p>
            </p:txBody>
          </p:sp>
          <p:sp>
            <p:nvSpPr>
              <p:cNvPr id="11" name="文本框 10"/>
              <p:cNvSpPr txBox="1"/>
              <p:nvPr/>
            </p:nvSpPr>
            <p:spPr>
              <a:xfrm>
                <a:off x="2446437" y="2436501"/>
                <a:ext cx="3191847" cy="396583"/>
              </a:xfrm>
              <a:prstGeom prst="rect">
                <a:avLst/>
              </a:prstGeom>
            </p:spPr>
            <p:txBody>
              <a:bodyPr wrap="square">
                <a:spAutoFit/>
              </a:bodyPr>
              <a:lstStyle>
                <a:defPPr>
                  <a:defRPr lang="zh-CN"/>
                </a:defPPr>
                <a:lvl1pPr eaLnBrk="0" hangingPunct="0">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ctr"/>
                <a:r>
                  <a:rPr lang="zh-CN" altLang="en-US" dirty="0">
                    <a:solidFill>
                      <a:prstClr val="black">
                        <a:lumMod val="85000"/>
                        <a:lumOff val="15000"/>
                      </a:prstClr>
                    </a:solidFill>
                  </a:rPr>
                  <a:t>联系地而不是孤立地</a:t>
                </a:r>
                <a:endParaRPr lang="en-US" altLang="zh-CN" dirty="0">
                  <a:solidFill>
                    <a:prstClr val="black">
                      <a:lumMod val="85000"/>
                      <a:lumOff val="15000"/>
                    </a:prstClr>
                  </a:solidFill>
                </a:endParaRPr>
              </a:p>
            </p:txBody>
          </p:sp>
        </p:grpSp>
        <p:sp>
          <p:nvSpPr>
            <p:cNvPr id="13" name="矩形 12"/>
            <p:cNvSpPr/>
            <p:nvPr/>
          </p:nvSpPr>
          <p:spPr>
            <a:xfrm>
              <a:off x="1936322" y="3552206"/>
              <a:ext cx="641280" cy="504000"/>
            </a:xfrm>
            <a:prstGeom prst="rect">
              <a:avLst/>
            </a:prstGeom>
            <a:gradFill>
              <a:gsLst>
                <a:gs pos="0">
                  <a:srgbClr val="E17751"/>
                </a:gs>
                <a:gs pos="100000">
                  <a:srgbClr val="FBC27D"/>
                </a:gs>
              </a:gsLst>
              <a:lin ang="4800000" scaled="0"/>
            </a:gradFill>
            <a:ln>
              <a:noFill/>
            </a:ln>
            <a:effectLst>
              <a:outerShdw dist="114300" dir="10800000" algn="r" rotWithShape="0">
                <a:srgbClr val="FBC88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Shape 7163"/>
            <p:cNvSpPr/>
            <p:nvPr/>
          </p:nvSpPr>
          <p:spPr>
            <a:xfrm>
              <a:off x="2453619" y="3516206"/>
              <a:ext cx="3642381" cy="576000"/>
            </a:xfrm>
            <a:prstGeom prst="rect">
              <a:avLst/>
            </a:prstGeom>
            <a:solidFill>
              <a:schemeClr val="bg1"/>
            </a:solidFill>
            <a:ln>
              <a:solidFill>
                <a:srgbClr val="E79273"/>
              </a:soli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solidFill>
                  <a:prstClr val="black">
                    <a:lumMod val="85000"/>
                    <a:lumOff val="15000"/>
                  </a:prstClr>
                </a:solidFill>
                <a:latin typeface="微软雅黑" panose="020B0503020204020204" pitchFamily="34" charset="-122"/>
                <a:ea typeface="微软雅黑" panose="020B0503020204020204" pitchFamily="34" charset="-122"/>
                <a:sym typeface="Helvetica"/>
              </a:endParaRPr>
            </a:p>
          </p:txBody>
        </p:sp>
        <p:sp>
          <p:nvSpPr>
            <p:cNvPr id="15" name="文本框 14"/>
            <p:cNvSpPr txBox="1"/>
            <p:nvPr/>
          </p:nvSpPr>
          <p:spPr>
            <a:xfrm>
              <a:off x="2638004" y="3605915"/>
              <a:ext cx="3191847" cy="396583"/>
            </a:xfrm>
            <a:prstGeom prst="rect">
              <a:avLst/>
            </a:prstGeom>
          </p:spPr>
          <p:txBody>
            <a:bodyPr wrap="square">
              <a:spAutoFit/>
            </a:bodyPr>
            <a:lstStyle>
              <a:defPPr>
                <a:defRPr lang="zh-CN"/>
              </a:defPPr>
              <a:lvl1pPr eaLnBrk="0" hangingPunct="0">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ctr"/>
              <a:r>
                <a:rPr lang="zh-CN" altLang="en-US" dirty="0">
                  <a:solidFill>
                    <a:prstClr val="black">
                      <a:lumMod val="85000"/>
                      <a:lumOff val="15000"/>
                    </a:prstClr>
                  </a:solidFill>
                </a:rPr>
                <a:t>发展地而不是静止地</a:t>
              </a:r>
              <a:endParaRPr lang="en-US" altLang="zh-CN" dirty="0">
                <a:solidFill>
                  <a:prstClr val="black">
                    <a:lumMod val="85000"/>
                    <a:lumOff val="15000"/>
                  </a:prstClr>
                </a:solidFill>
              </a:endParaRPr>
            </a:p>
          </p:txBody>
        </p:sp>
        <p:grpSp>
          <p:nvGrpSpPr>
            <p:cNvPr id="16" name="组合 15"/>
            <p:cNvGrpSpPr/>
            <p:nvPr/>
          </p:nvGrpSpPr>
          <p:grpSpPr>
            <a:xfrm>
              <a:off x="1936322" y="4428890"/>
              <a:ext cx="4159678" cy="576000"/>
              <a:chOff x="1744755" y="2346792"/>
              <a:chExt cx="4159678" cy="576000"/>
            </a:xfrm>
          </p:grpSpPr>
          <p:sp>
            <p:nvSpPr>
              <p:cNvPr id="17" name="矩形 16"/>
              <p:cNvSpPr/>
              <p:nvPr/>
            </p:nvSpPr>
            <p:spPr>
              <a:xfrm>
                <a:off x="1744755" y="2382792"/>
                <a:ext cx="641280" cy="504000"/>
              </a:xfrm>
              <a:prstGeom prst="rect">
                <a:avLst/>
              </a:prstGeom>
              <a:gradFill>
                <a:gsLst>
                  <a:gs pos="0">
                    <a:srgbClr val="7E7847"/>
                  </a:gs>
                  <a:gs pos="100000">
                    <a:srgbClr val="C5BC78"/>
                  </a:gs>
                </a:gsLst>
                <a:lin ang="4800000" scaled="0"/>
              </a:gradFill>
              <a:ln>
                <a:noFill/>
              </a:ln>
              <a:effectLst>
                <a:outerShdw dist="114300" dir="10800000" algn="r" rotWithShape="0">
                  <a:srgbClr val="CDC88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Shape 7165"/>
              <p:cNvSpPr/>
              <p:nvPr/>
            </p:nvSpPr>
            <p:spPr>
              <a:xfrm>
                <a:off x="2262052" y="2346792"/>
                <a:ext cx="3642381" cy="576000"/>
              </a:xfrm>
              <a:prstGeom prst="rect">
                <a:avLst/>
              </a:prstGeom>
              <a:solidFill>
                <a:schemeClr val="bg1"/>
              </a:solidFill>
              <a:ln>
                <a:solidFill>
                  <a:srgbClr val="AFA769"/>
                </a:soli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solidFill>
                    <a:prstClr val="black">
                      <a:lumMod val="85000"/>
                      <a:lumOff val="15000"/>
                    </a:prstClr>
                  </a:solidFill>
                  <a:latin typeface="微软雅黑" panose="020B0503020204020204" pitchFamily="34" charset="-122"/>
                  <a:ea typeface="微软雅黑" panose="020B0503020204020204" pitchFamily="34" charset="-122"/>
                  <a:sym typeface="Helvetica"/>
                </a:endParaRPr>
              </a:p>
            </p:txBody>
          </p:sp>
          <p:sp>
            <p:nvSpPr>
              <p:cNvPr id="19" name="文本框 18"/>
              <p:cNvSpPr txBox="1"/>
              <p:nvPr/>
            </p:nvSpPr>
            <p:spPr>
              <a:xfrm>
                <a:off x="2446437" y="2436501"/>
                <a:ext cx="3191847" cy="396583"/>
              </a:xfrm>
              <a:prstGeom prst="rect">
                <a:avLst/>
              </a:prstGeom>
            </p:spPr>
            <p:txBody>
              <a:bodyPr wrap="square">
                <a:spAutoFit/>
              </a:bodyPr>
              <a:lstStyle>
                <a:defPPr>
                  <a:defRPr lang="zh-CN"/>
                </a:defPPr>
                <a:lvl1pPr eaLnBrk="0" hangingPunct="0">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ctr"/>
                <a:r>
                  <a:rPr lang="zh-CN" altLang="en-US" dirty="0">
                    <a:solidFill>
                      <a:prstClr val="black">
                        <a:lumMod val="85000"/>
                        <a:lumOff val="15000"/>
                      </a:prstClr>
                    </a:solidFill>
                  </a:rPr>
                  <a:t>全面地而不是片面地</a:t>
                </a:r>
                <a:endParaRPr lang="en-US" altLang="zh-CN" dirty="0">
                  <a:solidFill>
                    <a:prstClr val="black">
                      <a:lumMod val="85000"/>
                      <a:lumOff val="15000"/>
                    </a:prstClr>
                  </a:solidFill>
                </a:endParaRPr>
              </a:p>
            </p:txBody>
          </p:sp>
        </p:grpSp>
        <p:sp>
          <p:nvSpPr>
            <p:cNvPr id="21" name="矩形 20"/>
            <p:cNvSpPr/>
            <p:nvPr/>
          </p:nvSpPr>
          <p:spPr>
            <a:xfrm>
              <a:off x="1936322" y="5377573"/>
              <a:ext cx="641280" cy="504000"/>
            </a:xfrm>
            <a:prstGeom prst="rect">
              <a:avLst/>
            </a:prstGeom>
            <a:gradFill>
              <a:gsLst>
                <a:gs pos="0">
                  <a:srgbClr val="E17751"/>
                </a:gs>
                <a:gs pos="100000">
                  <a:srgbClr val="FBC27D"/>
                </a:gs>
              </a:gsLst>
              <a:lin ang="4800000" scaled="0"/>
            </a:gradFill>
            <a:ln>
              <a:noFill/>
            </a:ln>
            <a:effectLst>
              <a:outerShdw dist="114300" dir="10800000" algn="r" rotWithShape="0">
                <a:srgbClr val="FBC88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a:t>
              </a: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Shape 7163"/>
            <p:cNvSpPr/>
            <p:nvPr/>
          </p:nvSpPr>
          <p:spPr>
            <a:xfrm>
              <a:off x="2453619" y="5341573"/>
              <a:ext cx="3642381" cy="576000"/>
            </a:xfrm>
            <a:prstGeom prst="rect">
              <a:avLst/>
            </a:prstGeom>
            <a:solidFill>
              <a:schemeClr val="bg1"/>
            </a:solidFill>
            <a:ln>
              <a:solidFill>
                <a:srgbClr val="E79273"/>
              </a:soli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solidFill>
                  <a:prstClr val="black">
                    <a:lumMod val="85000"/>
                    <a:lumOff val="15000"/>
                  </a:prstClr>
                </a:solidFill>
                <a:latin typeface="微软雅黑" panose="020B0503020204020204" pitchFamily="34" charset="-122"/>
                <a:ea typeface="微软雅黑" panose="020B0503020204020204" pitchFamily="34" charset="-122"/>
                <a:sym typeface="Helvetica"/>
              </a:endParaRPr>
            </a:p>
          </p:txBody>
        </p:sp>
        <p:sp>
          <p:nvSpPr>
            <p:cNvPr id="23" name="文本框 22"/>
            <p:cNvSpPr txBox="1"/>
            <p:nvPr/>
          </p:nvSpPr>
          <p:spPr>
            <a:xfrm>
              <a:off x="2638004" y="5431282"/>
              <a:ext cx="3191847" cy="396583"/>
            </a:xfrm>
            <a:prstGeom prst="rect">
              <a:avLst/>
            </a:prstGeom>
          </p:spPr>
          <p:txBody>
            <a:bodyPr wrap="square">
              <a:spAutoFit/>
            </a:bodyPr>
            <a:lstStyle>
              <a:defPPr>
                <a:defRPr lang="zh-CN"/>
              </a:defPPr>
              <a:lvl1pPr eaLnBrk="0" hangingPunct="0">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ctr"/>
              <a:r>
                <a:rPr lang="zh-CN" altLang="en-US" dirty="0">
                  <a:solidFill>
                    <a:prstClr val="black">
                      <a:lumMod val="85000"/>
                      <a:lumOff val="15000"/>
                    </a:prstClr>
                  </a:solidFill>
                </a:rPr>
                <a:t>系统地而不是零散地</a:t>
              </a:r>
              <a:endParaRPr lang="en-US" altLang="zh-CN" dirty="0">
                <a:solidFill>
                  <a:prstClr val="black">
                    <a:lumMod val="85000"/>
                    <a:lumOff val="15000"/>
                  </a:prstClr>
                </a:solidFill>
              </a:endParaRPr>
            </a:p>
          </p:txBody>
        </p:sp>
      </p:grpSp>
      <p:grpSp>
        <p:nvGrpSpPr>
          <p:cNvPr id="29" name="组合 28"/>
          <p:cNvGrpSpPr/>
          <p:nvPr/>
        </p:nvGrpSpPr>
        <p:grpSpPr>
          <a:xfrm>
            <a:off x="4837306" y="720000"/>
            <a:ext cx="2517389" cy="400110"/>
            <a:chOff x="1131850" y="3079821"/>
            <a:chExt cx="2517389" cy="400110"/>
          </a:xfrm>
        </p:grpSpPr>
        <p:sp>
          <p:nvSpPr>
            <p:cNvPr id="30" name="文本框 29"/>
            <p:cNvSpPr txBox="1"/>
            <p:nvPr/>
          </p:nvSpPr>
          <p:spPr>
            <a:xfrm>
              <a:off x="1383665" y="3079821"/>
              <a:ext cx="2265574" cy="400110"/>
            </a:xfrm>
            <a:prstGeom prst="rect">
              <a:avLst/>
            </a:prstGeom>
            <a:noFill/>
          </p:spPr>
          <p:txBody>
            <a:bodyPr wrap="square" rtlCol="0">
              <a:spAutoFit/>
            </a:bodyPr>
            <a:lstStyle/>
            <a:p>
              <a:r>
                <a:rPr kumimoji="1" lang="zh-CN" altLang="en-US" sz="2000" b="1" dirty="0">
                  <a:solidFill>
                    <a:prstClr val="black">
                      <a:lumMod val="95000"/>
                      <a:lumOff val="5000"/>
                    </a:prstClr>
                  </a:solidFill>
                  <a:latin typeface="微软雅黑" panose="020B0503020204020204" pitchFamily="34" charset="-122"/>
                  <a:ea typeface="微软雅黑" panose="020B0503020204020204" pitchFamily="34" charset="-122"/>
                </a:rPr>
                <a:t>增强辩证思维能力</a:t>
              </a:r>
            </a:p>
          </p:txBody>
        </p:sp>
        <p:grpSp>
          <p:nvGrpSpPr>
            <p:cNvPr id="31" name="组合 30"/>
            <p:cNvGrpSpPr/>
            <p:nvPr/>
          </p:nvGrpSpPr>
          <p:grpSpPr>
            <a:xfrm>
              <a:off x="1131850" y="3158981"/>
              <a:ext cx="263338" cy="243183"/>
              <a:chOff x="1164218" y="3158981"/>
              <a:chExt cx="263338" cy="243183"/>
            </a:xfrm>
          </p:grpSpPr>
          <p:grpSp>
            <p:nvGrpSpPr>
              <p:cNvPr id="32" name="组合 31"/>
              <p:cNvGrpSpPr/>
              <p:nvPr/>
            </p:nvGrpSpPr>
            <p:grpSpPr>
              <a:xfrm>
                <a:off x="1164220" y="3158981"/>
                <a:ext cx="263336" cy="240802"/>
                <a:chOff x="1164220" y="3158981"/>
                <a:chExt cx="263336" cy="240802"/>
              </a:xfrm>
            </p:grpSpPr>
            <p:sp>
              <p:nvSpPr>
                <p:cNvPr id="34" name="平行四边形 33"/>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直角三角形 34"/>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平行四边形 35"/>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直角三角形 32"/>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26" name="组合 25"/>
          <p:cNvGrpSpPr/>
          <p:nvPr/>
        </p:nvGrpSpPr>
        <p:grpSpPr>
          <a:xfrm>
            <a:off x="6705459" y="2685973"/>
            <a:ext cx="4376756" cy="2643302"/>
            <a:chOff x="7847329" y="1986615"/>
            <a:chExt cx="4376756" cy="2643302"/>
          </a:xfrm>
        </p:grpSpPr>
        <p:sp>
          <p:nvSpPr>
            <p:cNvPr id="46" name="矩形 45"/>
            <p:cNvSpPr/>
            <p:nvPr/>
          </p:nvSpPr>
          <p:spPr>
            <a:xfrm flipV="1">
              <a:off x="7954343" y="2100754"/>
              <a:ext cx="4269742" cy="2529163"/>
            </a:xfrm>
            <a:prstGeom prst="rect">
              <a:avLst/>
            </a:prstGeom>
            <a:gradFill>
              <a:gsLst>
                <a:gs pos="0">
                  <a:srgbClr val="E55003"/>
                </a:gs>
                <a:gs pos="100000">
                  <a:srgbClr val="FFFFFF"/>
                </a:gs>
              </a:gsLst>
              <a:lin ang="5400000" scaled="0"/>
            </a:gradFill>
            <a:ln w="19050">
              <a:gradFill>
                <a:gsLst>
                  <a:gs pos="100000">
                    <a:schemeClr val="bg1">
                      <a:lumMod val="95000"/>
                    </a:schemeClr>
                  </a:gs>
                  <a:gs pos="0">
                    <a:srgbClr val="E55003"/>
                  </a:gs>
                </a:gsLst>
                <a:lin ang="54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矩形 46"/>
            <p:cNvSpPr/>
            <p:nvPr/>
          </p:nvSpPr>
          <p:spPr>
            <a:xfrm flipV="1">
              <a:off x="7847329" y="1986615"/>
              <a:ext cx="4269742" cy="2529163"/>
            </a:xfrm>
            <a:prstGeom prst="rect">
              <a:avLst/>
            </a:prstGeom>
            <a:solidFill>
              <a:schemeClr val="bg1"/>
            </a:solidFill>
            <a:ln w="12700">
              <a:gradFill>
                <a:gsLst>
                  <a:gs pos="100000">
                    <a:srgbClr val="E55003"/>
                  </a:gs>
                  <a:gs pos="0">
                    <a:srgbClr val="FFFFFF"/>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文本框 47"/>
            <p:cNvSpPr txBox="1"/>
            <p:nvPr/>
          </p:nvSpPr>
          <p:spPr>
            <a:xfrm>
              <a:off x="8160152" y="2224248"/>
              <a:ext cx="3644097" cy="2053832"/>
            </a:xfrm>
            <a:prstGeom prst="rect">
              <a:avLst/>
            </a:prstGeom>
            <a:noFill/>
          </p:spPr>
          <p:txBody>
            <a:bodyPr wrap="square" rtlCol="0">
              <a:spAutoFit/>
            </a:bodyPr>
            <a:lstStyle/>
            <a:p>
              <a:pPr indent="539750" algn="just">
                <a:lnSpc>
                  <a:spcPct val="130000"/>
                </a:lnSpc>
              </a:pPr>
              <a:r>
                <a:rPr lang="zh-CN" altLang="en-US" sz="2000" dirty="0">
                  <a:solidFill>
                    <a:prstClr val="black"/>
                  </a:solidFill>
                  <a:latin typeface="微软雅黑" panose="020B0503020204020204" pitchFamily="34" charset="-122"/>
                  <a:ea typeface="微软雅黑" panose="020B0503020204020204" pitchFamily="34" charset="-122"/>
                </a:rPr>
                <a:t>辩证思维能力集中体现于分析和解决矛盾的能力，在对立中把握统一、在统一中把握对立，克服极端化、片面化，善于用辩证思维谋划事业发展。</a:t>
              </a:r>
            </a:p>
          </p:txBody>
        </p:sp>
      </p:grpSp>
      <p:sp>
        <p:nvSpPr>
          <p:cNvPr id="20" name="文本框 19"/>
          <p:cNvSpPr txBox="1"/>
          <p:nvPr/>
        </p:nvSpPr>
        <p:spPr>
          <a:xfrm>
            <a:off x="1220874" y="1419724"/>
            <a:ext cx="5012863" cy="400110"/>
          </a:xfrm>
          <a:prstGeom prst="rect">
            <a:avLst/>
          </a:prstGeom>
          <a:noFill/>
        </p:spPr>
        <p:txBody>
          <a:bodyPr vert="horz" wrap="square">
            <a:spAutoFit/>
          </a:bodyPr>
          <a:lstStyle/>
          <a:p>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提高辩证思维能力，要求我们观察事物时</a:t>
            </a:r>
            <a:endParaRPr lang="en-US" altLang="zh-CN" sz="2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5355621" y="2104710"/>
            <a:ext cx="1107996" cy="3883578"/>
          </a:xfrm>
          <a:prstGeom prst="rect">
            <a:avLst/>
          </a:prstGeom>
          <a:noFill/>
        </p:spPr>
        <p:txBody>
          <a:bodyPr vert="eaVert" wrap="square">
            <a:spAutoFit/>
          </a:bodyPr>
          <a:lstStyle/>
          <a:p>
            <a:pPr algn="ctr">
              <a:lnSpc>
                <a:spcPct val="150000"/>
              </a:lnSpc>
            </a:pPr>
            <a:r>
              <a:rPr lang="zh-CN" altLang="en-US" sz="2000" b="1"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找到解决问题的方法和途径</a:t>
            </a:r>
            <a:endParaRPr lang="en-US" altLang="zh-CN" sz="2000" b="1"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2000" b="1"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把握事物的本质和规律</a:t>
            </a:r>
            <a:endParaRPr lang="en-US" altLang="zh-CN" sz="2000" b="1"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294764"/>
            <a:ext cx="12192000" cy="2418847"/>
          </a:xfrm>
          <a:prstGeom prst="rect">
            <a:avLst/>
          </a:prstGeom>
          <a:gradFill>
            <a:gsLst>
              <a:gs pos="100000">
                <a:srgbClr val="E17751"/>
              </a:gs>
              <a:gs pos="4000">
                <a:srgbClr val="FDB67B"/>
              </a:gs>
            </a:gsLst>
            <a:lin ang="15600000" scaled="0"/>
          </a:gradFill>
          <a:ln w="22225">
            <a:noFill/>
          </a:ln>
          <a:effectLst/>
        </p:spPr>
        <p:txBody>
          <a:bodyPr anchor="ctr">
            <a:normAutofit/>
          </a:bodyPr>
          <a:lstStyle/>
          <a:p>
            <a:pPr algn="ctr">
              <a:lnSpc>
                <a:spcPct val="90000"/>
              </a:lnSpc>
              <a:spcBef>
                <a:spcPct val="0"/>
              </a:spcBef>
            </a:pP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2" name="剪去对角的矩形 8"/>
          <p:cNvSpPr/>
          <p:nvPr/>
        </p:nvSpPr>
        <p:spPr>
          <a:xfrm>
            <a:off x="1126171" y="3261384"/>
            <a:ext cx="10144425" cy="2716892"/>
          </a:xfrm>
          <a:prstGeom prst="snip2DiagRect">
            <a:avLst/>
          </a:prstGeom>
          <a:solidFill>
            <a:schemeClr val="bg1"/>
          </a:solidFill>
          <a:ln>
            <a:noFill/>
          </a:ln>
          <a:effectLst>
            <a:outerShdw blurRad="190500" dist="38100" sx="101000" sy="101000" algn="l" rotWithShape="0">
              <a:schemeClr val="tx1">
                <a:lumMod val="95000"/>
                <a:lumOff val="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02502" y="1467507"/>
            <a:ext cx="10386996" cy="1422954"/>
          </a:xfrm>
          <a:prstGeom prst="rect">
            <a:avLst/>
          </a:prstGeom>
          <a:noFill/>
        </p:spPr>
        <p:txBody>
          <a:bodyPr wrap="square" rtlCol="0">
            <a:spAutoFit/>
          </a:bodyPr>
          <a:lstStyle/>
          <a:p>
            <a:pPr indent="457200" algn="just">
              <a:lnSpc>
                <a:spcPct val="150000"/>
              </a:lnSpc>
            </a:pPr>
            <a:r>
              <a:rPr lang="zh-CN" altLang="en-US"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范畴是对事物普遍本质的概括和反映，唯物辩证法的基本范畴从不同的角度揭示了事物联系和发展的基本环节，是对矛盾分析方法的具体运用，对我们深入认识世界和有效改造世界具有重要的方法论意义。</a:t>
            </a:r>
          </a:p>
        </p:txBody>
      </p:sp>
      <p:sp>
        <p:nvSpPr>
          <p:cNvPr id="37" name="文本框 36"/>
          <p:cNvSpPr txBox="1"/>
          <p:nvPr/>
        </p:nvSpPr>
        <p:spPr>
          <a:xfrm>
            <a:off x="2476886" y="4011584"/>
            <a:ext cx="3339660" cy="1048044"/>
          </a:xfrm>
          <a:prstGeom prst="rect">
            <a:avLst/>
          </a:prstGeom>
          <a:noFill/>
        </p:spPr>
        <p:txBody>
          <a:bodyPr wrap="square" rtlCol="0">
            <a:spAutoFit/>
          </a:bodyPr>
          <a:lstStyle>
            <a:defPPr>
              <a:defRPr lang="zh-CN"/>
            </a:defPPr>
            <a:lvl1pPr marL="342900" indent="-342900">
              <a:lnSpc>
                <a:spcPct val="150000"/>
              </a:lnSpc>
              <a:spcBef>
                <a:spcPts val="1200"/>
              </a:spcBef>
              <a:buClr>
                <a:srgbClr val="FB7C29"/>
              </a:buClr>
              <a:buSzPct val="80000"/>
              <a:buFont typeface="Wingdings" panose="05000000000000000000" pitchFamily="2" charset="2"/>
              <a:buChar char="u"/>
              <a:defRPr sz="2200" b="1">
                <a:solidFill>
                  <a:schemeClr val="tx1">
                    <a:lumMod val="85000"/>
                    <a:lumOff val="15000"/>
                  </a:schemeClr>
                </a:solidFill>
                <a:latin typeface="华文中宋" panose="02010600040101010101" pitchFamily="2" charset="-122"/>
                <a:ea typeface="华文中宋" panose="02010600040101010101" pitchFamily="2"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indent="457200" algn="just">
              <a:buClr>
                <a:srgbClr val="E17751"/>
              </a:buClr>
              <a:buFont typeface="Wingdings" panose="05000000000000000000" pitchFamily="2" charset="2"/>
              <a:buNone/>
            </a:pPr>
            <a:r>
              <a:rPr lang="zh-CN" altLang="en-US" dirty="0"/>
              <a:t>遇到新事物新问题该从哪里入手思考分析呢？</a:t>
            </a:r>
          </a:p>
        </p:txBody>
      </p:sp>
      <p:grpSp>
        <p:nvGrpSpPr>
          <p:cNvPr id="46" name="组合 45"/>
          <p:cNvGrpSpPr/>
          <p:nvPr/>
        </p:nvGrpSpPr>
        <p:grpSpPr>
          <a:xfrm>
            <a:off x="4559852" y="720000"/>
            <a:ext cx="3072297" cy="400110"/>
            <a:chOff x="1131850" y="3079821"/>
            <a:chExt cx="3072297" cy="400110"/>
          </a:xfrm>
        </p:grpSpPr>
        <p:sp>
          <p:nvSpPr>
            <p:cNvPr id="47" name="文本框 46"/>
            <p:cNvSpPr txBox="1"/>
            <p:nvPr/>
          </p:nvSpPr>
          <p:spPr>
            <a:xfrm>
              <a:off x="1383664" y="3079821"/>
              <a:ext cx="2820483" cy="400110"/>
            </a:xfrm>
            <a:prstGeom prst="rect">
              <a:avLst/>
            </a:prstGeom>
            <a:noFill/>
          </p:spPr>
          <p:txBody>
            <a:bodyPr wrap="square" rtlCol="0">
              <a:spAutoFit/>
            </a:bodyPr>
            <a:lstStyle/>
            <a:p>
              <a:r>
                <a:rPr kumimoji="1" lang="zh-CN" altLang="en-US" sz="2000" b="1" dirty="0">
                  <a:solidFill>
                    <a:prstClr val="black">
                      <a:lumMod val="95000"/>
                      <a:lumOff val="5000"/>
                    </a:prstClr>
                  </a:solidFill>
                  <a:latin typeface="微软雅黑" panose="020B0503020204020204" pitchFamily="34" charset="-122"/>
                  <a:ea typeface="微软雅黑" panose="020B0503020204020204" pitchFamily="34" charset="-122"/>
                </a:rPr>
                <a:t>唯物辩证法的基本范畴</a:t>
              </a:r>
            </a:p>
          </p:txBody>
        </p:sp>
        <p:grpSp>
          <p:nvGrpSpPr>
            <p:cNvPr id="48" name="组合 47"/>
            <p:cNvGrpSpPr/>
            <p:nvPr/>
          </p:nvGrpSpPr>
          <p:grpSpPr>
            <a:xfrm>
              <a:off x="1131850" y="3158981"/>
              <a:ext cx="263338" cy="243183"/>
              <a:chOff x="1164218" y="3158981"/>
              <a:chExt cx="263338" cy="243183"/>
            </a:xfrm>
          </p:grpSpPr>
          <p:grpSp>
            <p:nvGrpSpPr>
              <p:cNvPr id="49" name="组合 48"/>
              <p:cNvGrpSpPr/>
              <p:nvPr/>
            </p:nvGrpSpPr>
            <p:grpSpPr>
              <a:xfrm>
                <a:off x="1164220" y="3158981"/>
                <a:ext cx="263336" cy="240802"/>
                <a:chOff x="1164220" y="3158981"/>
                <a:chExt cx="263336" cy="240802"/>
              </a:xfrm>
            </p:grpSpPr>
            <p:sp>
              <p:nvSpPr>
                <p:cNvPr id="51" name="平行四边形 50"/>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直角三角形 51"/>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平行四边形 52"/>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直角三角形 49"/>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4" name="组合 73"/>
          <p:cNvGrpSpPr/>
          <p:nvPr/>
        </p:nvGrpSpPr>
        <p:grpSpPr>
          <a:xfrm>
            <a:off x="7606312" y="2991881"/>
            <a:ext cx="2738415" cy="504760"/>
            <a:chOff x="4099943" y="2813027"/>
            <a:chExt cx="4022229" cy="504760"/>
          </a:xfrm>
        </p:grpSpPr>
        <p:sp>
          <p:nvSpPr>
            <p:cNvPr id="75" name="平行四边形 74"/>
            <p:cNvSpPr/>
            <p:nvPr/>
          </p:nvSpPr>
          <p:spPr bwMode="auto">
            <a:xfrm>
              <a:off x="4099943" y="2849787"/>
              <a:ext cx="3960000" cy="468000"/>
            </a:xfrm>
            <a:prstGeom prst="parallelogram">
              <a:avLst/>
            </a:prstGeom>
            <a:solidFill>
              <a:srgbClr val="E37A17"/>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76" name="平行四边形 75"/>
            <p:cNvSpPr/>
            <p:nvPr/>
          </p:nvSpPr>
          <p:spPr bwMode="auto">
            <a:xfrm>
              <a:off x="4162172" y="2813027"/>
              <a:ext cx="3960000" cy="468000"/>
            </a:xfrm>
            <a:prstGeom prst="parallelogram">
              <a:avLst/>
            </a:prstGeom>
            <a:solidFill>
              <a:srgbClr val="FAFAFA"/>
            </a:solidFill>
            <a:ln w="19050">
              <a:gradFill>
                <a:gsLst>
                  <a:gs pos="65000">
                    <a:srgbClr val="F8E080">
                      <a:alpha val="0"/>
                    </a:srgbClr>
                  </a:gs>
                  <a:gs pos="100000">
                    <a:srgbClr val="E37A17"/>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77" name="矩形 76"/>
            <p:cNvSpPr/>
            <p:nvPr/>
          </p:nvSpPr>
          <p:spPr>
            <a:xfrm>
              <a:off x="4918962" y="2846972"/>
              <a:ext cx="2446420"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内容与形式</a:t>
              </a:r>
            </a:p>
          </p:txBody>
        </p:sp>
      </p:grpSp>
      <p:grpSp>
        <p:nvGrpSpPr>
          <p:cNvPr id="78" name="组合 77"/>
          <p:cNvGrpSpPr/>
          <p:nvPr/>
        </p:nvGrpSpPr>
        <p:grpSpPr>
          <a:xfrm>
            <a:off x="7606312" y="3679666"/>
            <a:ext cx="2738415" cy="504760"/>
            <a:chOff x="4099943" y="2813027"/>
            <a:chExt cx="4022229" cy="504760"/>
          </a:xfrm>
        </p:grpSpPr>
        <p:sp>
          <p:nvSpPr>
            <p:cNvPr id="79" name="平行四边形 78"/>
            <p:cNvSpPr/>
            <p:nvPr/>
          </p:nvSpPr>
          <p:spPr bwMode="auto">
            <a:xfrm>
              <a:off x="4099943" y="2849787"/>
              <a:ext cx="3960000" cy="468000"/>
            </a:xfrm>
            <a:prstGeom prst="parallelogram">
              <a:avLst/>
            </a:prstGeom>
            <a:solidFill>
              <a:srgbClr val="8C855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80" name="平行四边形 79"/>
            <p:cNvSpPr/>
            <p:nvPr/>
          </p:nvSpPr>
          <p:spPr bwMode="auto">
            <a:xfrm>
              <a:off x="4162172" y="2813027"/>
              <a:ext cx="3960000" cy="468000"/>
            </a:xfrm>
            <a:prstGeom prst="parallelogram">
              <a:avLst/>
            </a:prstGeom>
            <a:solidFill>
              <a:srgbClr val="FAFAFA"/>
            </a:solidFill>
            <a:ln w="19050">
              <a:gradFill>
                <a:gsLst>
                  <a:gs pos="65000">
                    <a:schemeClr val="accent6">
                      <a:lumMod val="20000"/>
                      <a:lumOff val="80000"/>
                      <a:alpha val="0"/>
                    </a:schemeClr>
                  </a:gs>
                  <a:gs pos="100000">
                    <a:srgbClr val="8C8550"/>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81" name="矩形 80"/>
            <p:cNvSpPr/>
            <p:nvPr/>
          </p:nvSpPr>
          <p:spPr>
            <a:xfrm>
              <a:off x="4918962" y="2846972"/>
              <a:ext cx="2446420"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本质与现象</a:t>
              </a:r>
            </a:p>
          </p:txBody>
        </p:sp>
      </p:grpSp>
      <p:grpSp>
        <p:nvGrpSpPr>
          <p:cNvPr id="90" name="组合 89"/>
          <p:cNvGrpSpPr/>
          <p:nvPr/>
        </p:nvGrpSpPr>
        <p:grpSpPr>
          <a:xfrm>
            <a:off x="7606312" y="5743020"/>
            <a:ext cx="2738415" cy="504760"/>
            <a:chOff x="4099943" y="2813027"/>
            <a:chExt cx="4022229" cy="504760"/>
          </a:xfrm>
        </p:grpSpPr>
        <p:sp>
          <p:nvSpPr>
            <p:cNvPr id="91" name="平行四边形 90"/>
            <p:cNvSpPr/>
            <p:nvPr/>
          </p:nvSpPr>
          <p:spPr bwMode="auto">
            <a:xfrm>
              <a:off x="4099943" y="2849787"/>
              <a:ext cx="3960000" cy="468000"/>
            </a:xfrm>
            <a:prstGeom prst="parallelogram">
              <a:avLst/>
            </a:prstGeom>
            <a:solidFill>
              <a:srgbClr val="E37A17"/>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92" name="平行四边形 91"/>
            <p:cNvSpPr/>
            <p:nvPr/>
          </p:nvSpPr>
          <p:spPr bwMode="auto">
            <a:xfrm>
              <a:off x="4162172" y="2813027"/>
              <a:ext cx="3960000" cy="468000"/>
            </a:xfrm>
            <a:prstGeom prst="parallelogram">
              <a:avLst/>
            </a:prstGeom>
            <a:solidFill>
              <a:srgbClr val="FAFAFA"/>
            </a:solidFill>
            <a:ln w="19050">
              <a:gradFill>
                <a:gsLst>
                  <a:gs pos="65000">
                    <a:srgbClr val="F8E080">
                      <a:alpha val="0"/>
                    </a:srgbClr>
                  </a:gs>
                  <a:gs pos="100000">
                    <a:srgbClr val="E37A17"/>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93" name="矩形 92"/>
            <p:cNvSpPr/>
            <p:nvPr/>
          </p:nvSpPr>
          <p:spPr>
            <a:xfrm>
              <a:off x="4918962" y="2846972"/>
              <a:ext cx="2446420"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现实与可能</a:t>
              </a:r>
            </a:p>
          </p:txBody>
        </p:sp>
      </p:grpSp>
      <p:grpSp>
        <p:nvGrpSpPr>
          <p:cNvPr id="94" name="组合 93"/>
          <p:cNvGrpSpPr/>
          <p:nvPr/>
        </p:nvGrpSpPr>
        <p:grpSpPr>
          <a:xfrm>
            <a:off x="1738150" y="4239783"/>
            <a:ext cx="411404" cy="760095"/>
            <a:chOff x="9632752" y="7488681"/>
            <a:chExt cx="890113" cy="1644541"/>
          </a:xfrm>
          <a:gradFill>
            <a:gsLst>
              <a:gs pos="22000">
                <a:srgbClr val="E17751"/>
              </a:gs>
              <a:gs pos="100000">
                <a:srgbClr val="F5CC8A"/>
              </a:gs>
            </a:gsLst>
            <a:lin ang="3000000" scaled="0"/>
          </a:gradFill>
          <a:effectLst/>
        </p:grpSpPr>
        <p:sp>
          <p:nvSpPr>
            <p:cNvPr id="95" name="任意多边形 30"/>
            <p:cNvSpPr/>
            <p:nvPr/>
          </p:nvSpPr>
          <p:spPr>
            <a:xfrm>
              <a:off x="9632752" y="7488681"/>
              <a:ext cx="890113" cy="1151184"/>
            </a:xfrm>
            <a:custGeom>
              <a:avLst/>
              <a:gdLst/>
              <a:ahLst/>
              <a:cxnLst/>
              <a:rect l="l" t="t" r="r" b="b"/>
              <a:pathLst>
                <a:path w="890113" h="1151186">
                  <a:moveTo>
                    <a:pt x="393664" y="0"/>
                  </a:moveTo>
                  <a:cubicBezTo>
                    <a:pt x="550582" y="0"/>
                    <a:pt x="672552" y="35975"/>
                    <a:pt x="759577" y="107924"/>
                  </a:cubicBezTo>
                  <a:cubicBezTo>
                    <a:pt x="846601" y="179873"/>
                    <a:pt x="890113" y="277175"/>
                    <a:pt x="890113" y="399832"/>
                  </a:cubicBezTo>
                  <a:cubicBezTo>
                    <a:pt x="890113" y="478633"/>
                    <a:pt x="872297" y="551267"/>
                    <a:pt x="836665" y="617735"/>
                  </a:cubicBezTo>
                  <a:cubicBezTo>
                    <a:pt x="801033" y="684202"/>
                    <a:pt x="739705" y="752725"/>
                    <a:pt x="652681" y="823303"/>
                  </a:cubicBezTo>
                  <a:cubicBezTo>
                    <a:pt x="579361" y="881548"/>
                    <a:pt x="532594" y="927287"/>
                    <a:pt x="512380" y="960520"/>
                  </a:cubicBezTo>
                  <a:cubicBezTo>
                    <a:pt x="492166" y="993754"/>
                    <a:pt x="482059" y="1033669"/>
                    <a:pt x="482059" y="1080264"/>
                  </a:cubicBezTo>
                  <a:lnTo>
                    <a:pt x="482059" y="1151186"/>
                  </a:lnTo>
                  <a:lnTo>
                    <a:pt x="210708" y="1151186"/>
                  </a:lnTo>
                  <a:lnTo>
                    <a:pt x="210708" y="1054568"/>
                  </a:lnTo>
                  <a:cubicBezTo>
                    <a:pt x="210708" y="981249"/>
                    <a:pt x="224070" y="918722"/>
                    <a:pt x="250794" y="866987"/>
                  </a:cubicBezTo>
                  <a:cubicBezTo>
                    <a:pt x="277518" y="815252"/>
                    <a:pt x="322400" y="763346"/>
                    <a:pt x="385441" y="711268"/>
                  </a:cubicBezTo>
                  <a:cubicBezTo>
                    <a:pt x="458076" y="651653"/>
                    <a:pt x="506384" y="602831"/>
                    <a:pt x="530367" y="564801"/>
                  </a:cubicBezTo>
                  <a:cubicBezTo>
                    <a:pt x="554350" y="526770"/>
                    <a:pt x="566342" y="485828"/>
                    <a:pt x="566342" y="441973"/>
                  </a:cubicBezTo>
                  <a:cubicBezTo>
                    <a:pt x="566342" y="391266"/>
                    <a:pt x="548526" y="350838"/>
                    <a:pt x="512894" y="320688"/>
                  </a:cubicBezTo>
                  <a:cubicBezTo>
                    <a:pt x="477262" y="290537"/>
                    <a:pt x="426213" y="275462"/>
                    <a:pt x="359745" y="275462"/>
                  </a:cubicBezTo>
                  <a:cubicBezTo>
                    <a:pt x="230922" y="275462"/>
                    <a:pt x="111007" y="323428"/>
                    <a:pt x="0" y="419361"/>
                  </a:cubicBezTo>
                  <a:lnTo>
                    <a:pt x="0" y="102785"/>
                  </a:lnTo>
                  <a:cubicBezTo>
                    <a:pt x="122656" y="34262"/>
                    <a:pt x="253877" y="0"/>
                    <a:pt x="393664"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96" name="任意多边形 28"/>
            <p:cNvSpPr/>
            <p:nvPr/>
          </p:nvSpPr>
          <p:spPr>
            <a:xfrm>
              <a:off x="9792060" y="8789922"/>
              <a:ext cx="377218" cy="343300"/>
            </a:xfrm>
            <a:custGeom>
              <a:avLst/>
              <a:gdLst/>
              <a:ahLst/>
              <a:cxnLst/>
              <a:rect l="l" t="t" r="r" b="b"/>
              <a:pathLst>
                <a:path w="377218" h="343300">
                  <a:moveTo>
                    <a:pt x="188095" y="0"/>
                  </a:moveTo>
                  <a:cubicBezTo>
                    <a:pt x="240173" y="0"/>
                    <a:pt x="284713" y="16788"/>
                    <a:pt x="321715" y="50364"/>
                  </a:cubicBezTo>
                  <a:cubicBezTo>
                    <a:pt x="358717" y="83941"/>
                    <a:pt x="377218" y="124711"/>
                    <a:pt x="377218" y="172677"/>
                  </a:cubicBezTo>
                  <a:cubicBezTo>
                    <a:pt x="377218" y="219273"/>
                    <a:pt x="358717" y="259359"/>
                    <a:pt x="321715" y="292935"/>
                  </a:cubicBezTo>
                  <a:cubicBezTo>
                    <a:pt x="284713" y="326512"/>
                    <a:pt x="240173" y="343300"/>
                    <a:pt x="188095" y="343300"/>
                  </a:cubicBezTo>
                  <a:cubicBezTo>
                    <a:pt x="135332" y="343300"/>
                    <a:pt x="90793" y="326340"/>
                    <a:pt x="54475" y="292421"/>
                  </a:cubicBezTo>
                  <a:cubicBezTo>
                    <a:pt x="18158" y="258503"/>
                    <a:pt x="0" y="218588"/>
                    <a:pt x="0" y="172677"/>
                  </a:cubicBezTo>
                  <a:cubicBezTo>
                    <a:pt x="0" y="125397"/>
                    <a:pt x="18158" y="84797"/>
                    <a:pt x="54475" y="50878"/>
                  </a:cubicBezTo>
                  <a:cubicBezTo>
                    <a:pt x="90793" y="16959"/>
                    <a:pt x="135332" y="0"/>
                    <a:pt x="188095"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sp>
        <p:nvSpPr>
          <p:cNvPr id="5" name="箭头: 右 4"/>
          <p:cNvSpPr/>
          <p:nvPr/>
        </p:nvSpPr>
        <p:spPr>
          <a:xfrm>
            <a:off x="6100876" y="4201964"/>
            <a:ext cx="1055077" cy="835733"/>
          </a:xfrm>
          <a:prstGeom prst="rightArrow">
            <a:avLst/>
          </a:prstGeom>
          <a:gradFill>
            <a:gsLst>
              <a:gs pos="0">
                <a:srgbClr val="FED79B"/>
              </a:gs>
              <a:gs pos="75000">
                <a:srgbClr val="E17751"/>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7606312" y="4367451"/>
            <a:ext cx="2738415" cy="504760"/>
            <a:chOff x="4099943" y="2813027"/>
            <a:chExt cx="4022229" cy="504760"/>
          </a:xfrm>
        </p:grpSpPr>
        <p:sp>
          <p:nvSpPr>
            <p:cNvPr id="104" name="平行四边形 103"/>
            <p:cNvSpPr/>
            <p:nvPr/>
          </p:nvSpPr>
          <p:spPr bwMode="auto">
            <a:xfrm>
              <a:off x="4099943" y="2849787"/>
              <a:ext cx="3960000" cy="468000"/>
            </a:xfrm>
            <a:prstGeom prst="parallelogram">
              <a:avLst/>
            </a:prstGeom>
            <a:solidFill>
              <a:srgbClr val="E37A17"/>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105" name="平行四边形 104"/>
            <p:cNvSpPr/>
            <p:nvPr/>
          </p:nvSpPr>
          <p:spPr bwMode="auto">
            <a:xfrm>
              <a:off x="4162172" y="2813027"/>
              <a:ext cx="3960000" cy="468000"/>
            </a:xfrm>
            <a:prstGeom prst="parallelogram">
              <a:avLst/>
            </a:prstGeom>
            <a:solidFill>
              <a:srgbClr val="FAFAFA"/>
            </a:solidFill>
            <a:ln w="19050">
              <a:gradFill>
                <a:gsLst>
                  <a:gs pos="65000">
                    <a:srgbClr val="F8E080">
                      <a:alpha val="0"/>
                    </a:srgbClr>
                  </a:gs>
                  <a:gs pos="100000">
                    <a:srgbClr val="E37A17"/>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106" name="矩形 105"/>
            <p:cNvSpPr/>
            <p:nvPr/>
          </p:nvSpPr>
          <p:spPr>
            <a:xfrm>
              <a:off x="4918962" y="2846972"/>
              <a:ext cx="2446420"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原因与结果</a:t>
              </a:r>
            </a:p>
          </p:txBody>
        </p:sp>
      </p:grpSp>
      <p:grpSp>
        <p:nvGrpSpPr>
          <p:cNvPr id="107" name="组合 106"/>
          <p:cNvGrpSpPr/>
          <p:nvPr/>
        </p:nvGrpSpPr>
        <p:grpSpPr>
          <a:xfrm>
            <a:off x="7606312" y="5055236"/>
            <a:ext cx="2738415" cy="504760"/>
            <a:chOff x="4099943" y="2813027"/>
            <a:chExt cx="4022229" cy="504760"/>
          </a:xfrm>
        </p:grpSpPr>
        <p:sp>
          <p:nvSpPr>
            <p:cNvPr id="108" name="平行四边形 107"/>
            <p:cNvSpPr/>
            <p:nvPr/>
          </p:nvSpPr>
          <p:spPr bwMode="auto">
            <a:xfrm>
              <a:off x="4099943" y="2849787"/>
              <a:ext cx="3960000" cy="468000"/>
            </a:xfrm>
            <a:prstGeom prst="parallelogram">
              <a:avLst/>
            </a:prstGeom>
            <a:solidFill>
              <a:srgbClr val="8C855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109" name="平行四边形 108"/>
            <p:cNvSpPr/>
            <p:nvPr/>
          </p:nvSpPr>
          <p:spPr bwMode="auto">
            <a:xfrm>
              <a:off x="4162172" y="2813027"/>
              <a:ext cx="3960000" cy="468000"/>
            </a:xfrm>
            <a:prstGeom prst="parallelogram">
              <a:avLst/>
            </a:prstGeom>
            <a:solidFill>
              <a:srgbClr val="FAFAFA"/>
            </a:solidFill>
            <a:ln w="19050">
              <a:gradFill>
                <a:gsLst>
                  <a:gs pos="65000">
                    <a:schemeClr val="accent6">
                      <a:lumMod val="20000"/>
                      <a:lumOff val="80000"/>
                      <a:alpha val="0"/>
                    </a:schemeClr>
                  </a:gs>
                  <a:gs pos="100000">
                    <a:srgbClr val="8C8550"/>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110" name="矩形 109"/>
            <p:cNvSpPr/>
            <p:nvPr/>
          </p:nvSpPr>
          <p:spPr>
            <a:xfrm>
              <a:off x="4918962" y="2846972"/>
              <a:ext cx="2446420"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必然与偶然</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7010" y="1498773"/>
            <a:ext cx="10063314" cy="4427266"/>
            <a:chOff x="1099312" y="1710644"/>
            <a:chExt cx="10063314" cy="3947873"/>
          </a:xfrm>
        </p:grpSpPr>
        <p:sp>
          <p:nvSpPr>
            <p:cNvPr id="3" name="立方体 2"/>
            <p:cNvSpPr/>
            <p:nvPr/>
          </p:nvSpPr>
          <p:spPr>
            <a:xfrm>
              <a:off x="1099713" y="1710644"/>
              <a:ext cx="10062913" cy="3947873"/>
            </a:xfrm>
            <a:prstGeom prst="cube">
              <a:avLst>
                <a:gd name="adj" fmla="val 1445"/>
              </a:avLst>
            </a:prstGeom>
            <a:gradFill>
              <a:gsLst>
                <a:gs pos="100000">
                  <a:srgbClr val="E17751"/>
                </a:gs>
                <a:gs pos="4000">
                  <a:srgbClr val="FDA963"/>
                </a:gs>
              </a:gsLst>
              <a:lin ang="12000000" scaled="0"/>
            </a:gradFill>
            <a:ln w="22225">
              <a:noFill/>
            </a:ln>
            <a:effectLst>
              <a:outerShdw blurRad="76200" dir="18900000" sy="23000" kx="-1200000" algn="bl" rotWithShape="0">
                <a:prstClr val="black">
                  <a:alpha val="20000"/>
                </a:prstClr>
              </a:outerShdw>
            </a:effectLst>
          </p:spPr>
          <p:txBody>
            <a:bodyPr anchor="ctr">
              <a:normAutofit/>
            </a:bodyPr>
            <a:lstStyle/>
            <a:p>
              <a:pPr algn="ctr">
                <a:lnSpc>
                  <a:spcPct val="90000"/>
                </a:lnSpc>
                <a:spcBef>
                  <a:spcPct val="0"/>
                </a:spcBef>
              </a:pP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6" name="直接连接符 5"/>
            <p:cNvCxnSpPr/>
            <p:nvPr/>
          </p:nvCxnSpPr>
          <p:spPr>
            <a:xfrm rot="5400000" flipH="1">
              <a:off x="9209650" y="3457455"/>
              <a:ext cx="3372106"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099312" y="2438384"/>
              <a:ext cx="3220132" cy="3220133"/>
              <a:chOff x="1099312" y="2368636"/>
              <a:chExt cx="3220132" cy="3220133"/>
            </a:xfrm>
          </p:grpSpPr>
          <p:cxnSp>
            <p:nvCxnSpPr>
              <p:cNvPr id="15" name="直接连接符 14"/>
              <p:cNvCxnSpPr/>
              <p:nvPr/>
            </p:nvCxnSpPr>
            <p:spPr>
              <a:xfrm flipH="1">
                <a:off x="1099312" y="5408718"/>
                <a:ext cx="3220132"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200000" flipH="1">
                <a:off x="-313770" y="3978703"/>
                <a:ext cx="3220133"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cxnSp>
          <p:nvCxnSpPr>
            <p:cNvPr id="18" name="直接连接符 17"/>
            <p:cNvCxnSpPr/>
            <p:nvPr/>
          </p:nvCxnSpPr>
          <p:spPr>
            <a:xfrm rot="10800000" flipH="1">
              <a:off x="7731987" y="1966813"/>
              <a:ext cx="3372105"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1883536" y="2574217"/>
            <a:ext cx="8450661" cy="2807885"/>
          </a:xfrm>
          <a:prstGeom prst="rect">
            <a:avLst/>
          </a:prstGeom>
        </p:spPr>
        <p:txBody>
          <a:bodyPr wrap="square">
            <a:spAutoFit/>
          </a:bodyPr>
          <a:lstStyle/>
          <a:p>
            <a:pPr indent="457200" algn="just" fontAlgn="base">
              <a:lnSpc>
                <a:spcPct val="150000"/>
              </a:lnSpc>
              <a:spcBef>
                <a:spcPct val="0"/>
              </a:spcBef>
              <a:spcAft>
                <a:spcPct val="0"/>
              </a:spcAft>
            </a:pPr>
            <a:r>
              <a:rPr lang="zh-CN" altLang="en-US"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FZShuSong-Z01S" charset="0"/>
              </a:rPr>
              <a:t>历史思维能力是辩证思维与历史眼光的结合，是马克思主义科学历史观的具体表现和实践运用，是以史为鉴、知古鉴今，善于运用历史眼光认识发展规律、把握前进方向、指导现实工作的能力。</a:t>
            </a:r>
            <a:endParaRPr lang="en-US" altLang="zh-CN"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FZShuSong-Z01S" charset="0"/>
            </a:endParaRPr>
          </a:p>
          <a:p>
            <a:pPr indent="457200" algn="just" fontAlgn="base">
              <a:lnSpc>
                <a:spcPct val="150000"/>
              </a:lnSpc>
              <a:spcBef>
                <a:spcPct val="0"/>
              </a:spcBef>
              <a:spcAft>
                <a:spcPct val="0"/>
              </a:spcAft>
            </a:pPr>
            <a:r>
              <a:rPr lang="zh-CN" altLang="en-US"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FZShuSong-Z01S" charset="0"/>
              </a:rPr>
              <a:t>历史思维能力的培养，能使人正确理解和掌握历史知识，认识历史发展规律，进而对社会现实问题进行科学的观察与思考，是马克思主义科学世界观和方法论的内在要求。</a:t>
            </a:r>
          </a:p>
        </p:txBody>
      </p:sp>
      <p:grpSp>
        <p:nvGrpSpPr>
          <p:cNvPr id="21" name="组合 20"/>
          <p:cNvGrpSpPr/>
          <p:nvPr/>
        </p:nvGrpSpPr>
        <p:grpSpPr>
          <a:xfrm>
            <a:off x="4831675" y="720000"/>
            <a:ext cx="2528651" cy="460375"/>
            <a:chOff x="1131850" y="3079821"/>
            <a:chExt cx="2528651" cy="460375"/>
          </a:xfrm>
        </p:grpSpPr>
        <p:sp>
          <p:nvSpPr>
            <p:cNvPr id="22" name="文本框 21"/>
            <p:cNvSpPr txBox="1"/>
            <p:nvPr/>
          </p:nvSpPr>
          <p:spPr>
            <a:xfrm>
              <a:off x="1383665" y="3079821"/>
              <a:ext cx="2276836" cy="460375"/>
            </a:xfrm>
            <a:prstGeom prst="rect">
              <a:avLst/>
            </a:prstGeom>
            <a:noFill/>
          </p:spPr>
          <p:txBody>
            <a:bodyPr wrap="square" rtlCol="0">
              <a:spAutoFit/>
            </a:bodyPr>
            <a:lstStyle/>
            <a:p>
              <a:r>
                <a:rPr kumimoji="1" lang="zh-CN" altLang="en-US" sz="2400" b="1" dirty="0">
                  <a:solidFill>
                    <a:prstClr val="black">
                      <a:lumMod val="95000"/>
                      <a:lumOff val="5000"/>
                    </a:prstClr>
                  </a:solidFill>
                  <a:latin typeface="微软雅黑" panose="020B0503020204020204" pitchFamily="34" charset="-122"/>
                  <a:ea typeface="微软雅黑" panose="020B0503020204020204" pitchFamily="34" charset="-122"/>
                </a:rPr>
                <a:t>历史思维能力</a:t>
              </a:r>
            </a:p>
          </p:txBody>
        </p:sp>
        <p:grpSp>
          <p:nvGrpSpPr>
            <p:cNvPr id="23" name="组合 22"/>
            <p:cNvGrpSpPr/>
            <p:nvPr/>
          </p:nvGrpSpPr>
          <p:grpSpPr>
            <a:xfrm>
              <a:off x="1131850" y="3158981"/>
              <a:ext cx="263338" cy="243183"/>
              <a:chOff x="1164218" y="3158981"/>
              <a:chExt cx="263338" cy="243183"/>
            </a:xfrm>
          </p:grpSpPr>
          <p:grpSp>
            <p:nvGrpSpPr>
              <p:cNvPr id="24" name="组合 23"/>
              <p:cNvGrpSpPr/>
              <p:nvPr/>
            </p:nvGrpSpPr>
            <p:grpSpPr>
              <a:xfrm>
                <a:off x="1164220" y="3158981"/>
                <a:ext cx="263336" cy="240802"/>
                <a:chOff x="1164220" y="3158981"/>
                <a:chExt cx="263336" cy="240802"/>
              </a:xfrm>
            </p:grpSpPr>
            <p:sp>
              <p:nvSpPr>
                <p:cNvPr id="26" name="平行四边形 25"/>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直角三角形 26"/>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平行四边形 27"/>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5" name="直角三角形 24"/>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20" name="组合 19"/>
          <p:cNvGrpSpPr/>
          <p:nvPr/>
        </p:nvGrpSpPr>
        <p:grpSpPr>
          <a:xfrm>
            <a:off x="854581" y="1807031"/>
            <a:ext cx="8141660" cy="696025"/>
            <a:chOff x="941429" y="2204927"/>
            <a:chExt cx="8141660" cy="696025"/>
          </a:xfrm>
        </p:grpSpPr>
        <p:sp>
          <p:nvSpPr>
            <p:cNvPr id="29" name="直角三角形 28"/>
            <p:cNvSpPr/>
            <p:nvPr/>
          </p:nvSpPr>
          <p:spPr>
            <a:xfrm rot="10800000">
              <a:off x="941429" y="2758145"/>
              <a:ext cx="230671" cy="142807"/>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矩形 29"/>
            <p:cNvSpPr/>
            <p:nvPr/>
          </p:nvSpPr>
          <p:spPr>
            <a:xfrm>
              <a:off x="941431" y="2204927"/>
              <a:ext cx="8141658" cy="553220"/>
            </a:xfrm>
            <a:prstGeom prst="rect">
              <a:avLst/>
            </a:prstGeom>
            <a:gradFill>
              <a:gsLst>
                <a:gs pos="0">
                  <a:srgbClr val="FEEFD5"/>
                </a:gs>
                <a:gs pos="65000">
                  <a:srgbClr val="FFF7E7"/>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文本框 30"/>
            <p:cNvSpPr txBox="1"/>
            <p:nvPr/>
          </p:nvSpPr>
          <p:spPr>
            <a:xfrm>
              <a:off x="1359675" y="2281482"/>
              <a:ext cx="6065188" cy="400110"/>
            </a:xfrm>
            <a:prstGeom prst="rect">
              <a:avLst/>
            </a:prstGeom>
            <a:noFill/>
          </p:spPr>
          <p:txBody>
            <a:bodyPr wrap="square">
              <a:spAutoFit/>
            </a:bodyPr>
            <a:lstStyle>
              <a:defPPr>
                <a:defRPr lang="zh-CN"/>
              </a:defPPr>
              <a:lvl1pPr algn="just">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b="1" dirty="0">
                  <a:solidFill>
                    <a:prstClr val="black">
                      <a:lumMod val="85000"/>
                      <a:lumOff val="15000"/>
                    </a:prstClr>
                  </a:solidFill>
                </a:rPr>
                <a:t>什么是历史思维能力？为什么要增强历史思维能力？</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45774" y="2019821"/>
            <a:ext cx="11499574" cy="3499627"/>
            <a:chOff x="-145774" y="2387092"/>
            <a:chExt cx="11499574" cy="3499627"/>
          </a:xfrm>
        </p:grpSpPr>
        <p:grpSp>
          <p:nvGrpSpPr>
            <p:cNvPr id="10" name="组合 9"/>
            <p:cNvGrpSpPr/>
            <p:nvPr/>
          </p:nvGrpSpPr>
          <p:grpSpPr>
            <a:xfrm>
              <a:off x="-145774" y="2387092"/>
              <a:ext cx="11499574" cy="3499627"/>
              <a:chOff x="-130860" y="2085454"/>
              <a:chExt cx="11499574" cy="3499627"/>
            </a:xfrm>
          </p:grpSpPr>
          <p:sp>
            <p:nvSpPr>
              <p:cNvPr id="16" name="对角圆角矩形 6"/>
              <p:cNvSpPr/>
              <p:nvPr/>
            </p:nvSpPr>
            <p:spPr bwMode="auto">
              <a:xfrm flipV="1">
                <a:off x="-130860" y="2085454"/>
                <a:ext cx="11499574" cy="3499627"/>
              </a:xfrm>
              <a:prstGeom prst="cube">
                <a:avLst>
                  <a:gd name="adj" fmla="val 1899"/>
                </a:avLst>
              </a:prstGeom>
              <a:solidFill>
                <a:schemeClr val="bg1"/>
              </a:solidFill>
              <a:ln w="12700">
                <a:solidFill>
                  <a:schemeClr val="bg1">
                    <a:lumMod val="95000"/>
                  </a:schemeClr>
                </a:solidFill>
              </a:ln>
              <a:effectLst>
                <a:outerShdw blurRad="381000" dist="38100" dir="8100000" algn="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等腰三角形 16"/>
              <p:cNvSpPr>
                <a:spLocks noChangeAspect="1"/>
              </p:cNvSpPr>
              <p:nvPr/>
            </p:nvSpPr>
            <p:spPr>
              <a:xfrm>
                <a:off x="10946844" y="5154575"/>
                <a:ext cx="360000" cy="371117"/>
              </a:xfrm>
              <a:prstGeom prst="triangle">
                <a:avLst>
                  <a:gd name="adj" fmla="val 100000"/>
                </a:avLst>
              </a:prstGeom>
              <a:solidFill>
                <a:srgbClr val="E177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45774" y="3108817"/>
              <a:ext cx="1652730" cy="653369"/>
              <a:chOff x="0" y="4877560"/>
              <a:chExt cx="1800000" cy="535013"/>
            </a:xfrm>
          </p:grpSpPr>
          <p:sp>
            <p:nvSpPr>
              <p:cNvPr id="13" name="矩形 12"/>
              <p:cNvSpPr/>
              <p:nvPr/>
            </p:nvSpPr>
            <p:spPr>
              <a:xfrm>
                <a:off x="0" y="4877560"/>
                <a:ext cx="1800000" cy="72000"/>
              </a:xfrm>
              <a:prstGeom prst="rect">
                <a:avLst/>
              </a:prstGeom>
              <a:solidFill>
                <a:srgbClr val="E3AC3C">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0" y="5268573"/>
                <a:ext cx="1800000" cy="144000"/>
              </a:xfrm>
              <a:prstGeom prst="rect">
                <a:avLst/>
              </a:prstGeom>
              <a:solidFill>
                <a:srgbClr val="D6C39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0" y="5020230"/>
                <a:ext cx="1800000" cy="177674"/>
              </a:xfrm>
              <a:prstGeom prst="rect">
                <a:avLst/>
              </a:prstGeom>
              <a:solidFill>
                <a:srgbClr val="E37A17">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8" name="矩形 17"/>
          <p:cNvSpPr/>
          <p:nvPr/>
        </p:nvSpPr>
        <p:spPr>
          <a:xfrm>
            <a:off x="6966718" y="2102281"/>
            <a:ext cx="3910238" cy="3150799"/>
          </a:xfrm>
          <a:prstGeom prst="rect">
            <a:avLst/>
          </a:prstGeom>
        </p:spPr>
        <p:txBody>
          <a:bodyPr wrap="square">
            <a:spAutoFit/>
          </a:bodyPr>
          <a:lstStyle/>
          <a:p>
            <a:pPr indent="457200" algn="just">
              <a:lnSpc>
                <a:spcPct val="130000"/>
              </a:lnSpc>
            </a:pPr>
            <a:r>
              <a:rPr lang="zh-CN" altLang="en-US" sz="2200" b="1" dirty="0">
                <a:solidFill>
                  <a:schemeClr val="tx1">
                    <a:lumMod val="85000"/>
                    <a:lumOff val="15000"/>
                  </a:schemeClr>
                </a:solidFill>
                <a:latin typeface="楷体" panose="02010609060101010101" pitchFamily="49" charset="-122"/>
                <a:ea typeface="楷体" panose="02010609060101010101" pitchFamily="49" charset="-122"/>
              </a:rPr>
              <a:t> </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200" b="1" dirty="0">
                <a:solidFill>
                  <a:schemeClr val="tx1">
                    <a:lumMod val="85000"/>
                    <a:lumOff val="15000"/>
                  </a:schemeClr>
                </a:solidFill>
                <a:latin typeface="楷体" panose="02010609060101010101" pitchFamily="49" charset="-122"/>
                <a:ea typeface="楷体" panose="02010609060101010101" pitchFamily="49" charset="-122"/>
              </a:rPr>
              <a:t>论持久战</a:t>
            </a:r>
            <a:r>
              <a:rPr lang="en-US" altLang="zh-CN" sz="2200" b="1"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200" b="1" dirty="0">
                <a:solidFill>
                  <a:schemeClr val="tx1">
                    <a:lumMod val="85000"/>
                    <a:lumOff val="15000"/>
                  </a:schemeClr>
                </a:solidFill>
                <a:latin typeface="楷体" panose="02010609060101010101" pitchFamily="49" charset="-122"/>
                <a:ea typeface="楷体" panose="02010609060101010101" pitchFamily="49" charset="-122"/>
              </a:rPr>
              <a:t>中毛泽东从中日战争产生、发展的历史来客观地考察中日战争，达到了对中日战争的本质、规律和趋势的正确认识，科学地预见了抗日战争的局势与走向，并指导抗战走向胜利。</a:t>
            </a:r>
          </a:p>
        </p:txBody>
      </p:sp>
      <p:sp>
        <p:nvSpPr>
          <p:cNvPr id="8" name="文本框 7"/>
          <p:cNvSpPr txBox="1"/>
          <p:nvPr/>
        </p:nvSpPr>
        <p:spPr>
          <a:xfrm>
            <a:off x="434585" y="5032858"/>
            <a:ext cx="3482945" cy="276999"/>
          </a:xfrm>
          <a:prstGeom prst="rect">
            <a:avLst/>
          </a:prstGeom>
          <a:noFill/>
        </p:spPr>
        <p:txBody>
          <a:bodyPr wrap="square">
            <a:spAutoFit/>
          </a:bodyPr>
          <a:lstStyle/>
          <a:p>
            <a:pPr algn="ct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毛泽东在延安窑洞中写作</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论持久战</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50000"/>
                  <a:lumOff val="50000"/>
                </a:schemeClr>
              </a:solidFill>
            </a:endParaRP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077"/>
          <a:stretch>
            <a:fillRect/>
          </a:stretch>
        </p:blipFill>
        <p:spPr bwMode="auto">
          <a:xfrm>
            <a:off x="244428" y="1731587"/>
            <a:ext cx="3863261" cy="3217045"/>
          </a:xfrm>
          <a:prstGeom prst="rect">
            <a:avLst/>
          </a:prstGeom>
          <a:noFill/>
          <a:ln w="31750">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4"/>
          <a:stretch>
            <a:fillRect/>
          </a:stretch>
        </p:blipFill>
        <p:spPr>
          <a:xfrm>
            <a:off x="4314322" y="1764709"/>
            <a:ext cx="2175552" cy="31508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12192000" cy="6858001"/>
          </a:xfrm>
          <a:prstGeom prst="rect">
            <a:avLst/>
          </a:prstGeom>
          <a:gradFill flip="none" rotWithShape="1">
            <a:gsLst>
              <a:gs pos="80000">
                <a:srgbClr val="F1E9D2"/>
              </a:gs>
              <a:gs pos="100000">
                <a:srgbClr val="FEF6E1"/>
              </a:gs>
              <a:gs pos="0">
                <a:srgbClr val="ECA285"/>
              </a:gs>
              <a:gs pos="27000">
                <a:srgbClr val="FCCB90"/>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nvGrpSpPr>
          <p:cNvPr id="13" name="组合 12"/>
          <p:cNvGrpSpPr/>
          <p:nvPr/>
        </p:nvGrpSpPr>
        <p:grpSpPr>
          <a:xfrm>
            <a:off x="-5265" y="3123171"/>
            <a:ext cx="12192000" cy="3734829"/>
            <a:chOff x="-5265" y="3509276"/>
            <a:chExt cx="12192000" cy="3734829"/>
          </a:xfrm>
        </p:grpSpPr>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5" y="3509276"/>
              <a:ext cx="12192000" cy="3734829"/>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5" y="3509276"/>
              <a:ext cx="12192000" cy="3734829"/>
            </a:xfrm>
            <a:prstGeom prst="rect">
              <a:avLst/>
            </a:prstGeom>
          </p:spPr>
        </p:pic>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5" y="3509276"/>
              <a:ext cx="12192000" cy="3734829"/>
            </a:xfrm>
            <a:prstGeom prst="rect">
              <a:avLst/>
            </a:prstGeom>
          </p:spPr>
        </p:pic>
        <p:pic>
          <p:nvPicPr>
            <p:cNvPr id="25" name="图片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5" y="3509276"/>
              <a:ext cx="12192000" cy="3734829"/>
            </a:xfrm>
            <a:prstGeom prst="rect">
              <a:avLst/>
            </a:prstGeom>
          </p:spPr>
        </p:pic>
      </p:grpSp>
      <p:sp>
        <p:nvSpPr>
          <p:cNvPr id="26" name="iṩḻíḑe"/>
          <p:cNvSpPr/>
          <p:nvPr/>
        </p:nvSpPr>
        <p:spPr>
          <a:xfrm>
            <a:off x="669939" y="709412"/>
            <a:ext cx="10852123" cy="5439177"/>
          </a:xfrm>
          <a:prstGeom prst="snip2DiagRect">
            <a:avLst>
              <a:gd name="adj1" fmla="val 0"/>
              <a:gd name="adj2" fmla="val 0"/>
            </a:avLst>
          </a:prstGeom>
          <a:solidFill>
            <a:srgbClr val="E17751">
              <a:alpha val="10000"/>
            </a:srgbClr>
          </a:solidFill>
          <a:ln>
            <a:gradFill flip="none" rotWithShape="1">
              <a:gsLst>
                <a:gs pos="100000">
                  <a:srgbClr val="E17751"/>
                </a:gs>
                <a:gs pos="67000">
                  <a:srgbClr val="FDD5A6">
                    <a:alpha val="0"/>
                  </a:srgbClr>
                </a:gs>
                <a:gs pos="34000">
                  <a:srgbClr val="FDD5A6">
                    <a:alpha val="0"/>
                  </a:srgbClr>
                </a:gs>
                <a:gs pos="0">
                  <a:srgbClr val="E17751"/>
                </a:gs>
              </a:gsLst>
              <a:lin ang="3600000" scaled="0"/>
              <a:tileRect/>
            </a:gradFill>
          </a:ln>
          <a:effectLst>
            <a:outerShdw blurRad="50800" dist="50800" dir="2700000" algn="tl" rotWithShape="0">
              <a:srgbClr val="E89779">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lt1"/>
              </a:solidFill>
            </a:endParaRPr>
          </a:p>
        </p:txBody>
      </p:sp>
      <p:sp>
        <p:nvSpPr>
          <p:cNvPr id="27" name="矩形 26"/>
          <p:cNvSpPr/>
          <p:nvPr/>
        </p:nvSpPr>
        <p:spPr>
          <a:xfrm>
            <a:off x="1056000" y="1127090"/>
            <a:ext cx="10080000" cy="4603820"/>
          </a:xfrm>
          <a:prstGeom prst="rect">
            <a:avLst/>
          </a:prstGeom>
          <a:solidFill>
            <a:srgbClr val="FFFDF7"/>
          </a:solidFill>
          <a:ln>
            <a:noFill/>
          </a:ln>
          <a:effectLst>
            <a:outerShdw blurRad="190500" dist="38100" dir="2700000" algn="tl" rotWithShape="0">
              <a:srgbClr val="C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957384" y="2206210"/>
            <a:ext cx="8277233" cy="2155655"/>
          </a:xfrm>
          <a:prstGeom prst="rect">
            <a:avLst/>
          </a:prstGeom>
          <a:noFill/>
        </p:spPr>
        <p:txBody>
          <a:bodyPr wrap="square" rtlCol="0">
            <a:spAutoFit/>
          </a:bodyPr>
          <a:lstStyle/>
          <a:p>
            <a:pPr indent="575945" algn="just">
              <a:lnSpc>
                <a:spcPct val="150000"/>
              </a:lnSpc>
              <a:spcBef>
                <a:spcPts val="1800"/>
              </a:spcBef>
            </a:pPr>
            <a:r>
              <a:rPr lang="zh-CN" altLang="en-US" sz="2200" b="1" dirty="0">
                <a:solidFill>
                  <a:schemeClr val="tx1">
                    <a:lumMod val="85000"/>
                    <a:lumOff val="15000"/>
                  </a:schemeClr>
                </a:solidFill>
                <a:latin typeface="华文中宋" panose="02010600040101010101" pitchFamily="2" charset="-122"/>
                <a:ea typeface="华文中宋" panose="02010600040101010101" pitchFamily="2" charset="-122"/>
              </a:rPr>
              <a:t>“‘观今宜鉴古，无古不成今。’历史是一面镜子，它照亮现实，也照亮未来。了解历史、尊重历史才能更好把握当下，以史为鉴、与时俱进才能更好走向未来。”</a:t>
            </a:r>
          </a:p>
          <a:p>
            <a:pPr indent="575945" algn="r">
              <a:lnSpc>
                <a:spcPct val="130000"/>
              </a:lnSpc>
              <a:spcBef>
                <a:spcPts val="1800"/>
              </a:spcBef>
            </a:pPr>
            <a:r>
              <a:rPr lang="en-US" altLang="zh-CN" b="1" dirty="0">
                <a:solidFill>
                  <a:schemeClr val="tx1">
                    <a:lumMod val="65000"/>
                    <a:lumOff val="35000"/>
                  </a:schemeClr>
                </a:solidFill>
                <a:latin typeface="楷体" panose="02010609060101010101" pitchFamily="49" charset="-122"/>
                <a:ea typeface="楷体" panose="02010609060101010101" pitchFamily="49" charset="-122"/>
              </a:rPr>
              <a:t>——</a:t>
            </a:r>
            <a:r>
              <a:rPr lang="zh-CN" altLang="en-US" b="1" dirty="0">
                <a:solidFill>
                  <a:schemeClr val="tx1">
                    <a:lumMod val="65000"/>
                    <a:lumOff val="35000"/>
                  </a:schemeClr>
                </a:solidFill>
                <a:latin typeface="楷体" panose="02010609060101010101" pitchFamily="49" charset="-122"/>
                <a:ea typeface="楷体" panose="02010609060101010101" pitchFamily="49" charset="-122"/>
              </a:rPr>
              <a:t>习近平在乌兹别克斯坦最高会议立法院的演讲（</a:t>
            </a:r>
            <a:r>
              <a:rPr lang="en-US" altLang="zh-CN" b="1" dirty="0">
                <a:solidFill>
                  <a:schemeClr val="tx1">
                    <a:lumMod val="65000"/>
                    <a:lumOff val="35000"/>
                  </a:schemeClr>
                </a:solidFill>
                <a:latin typeface="楷体" panose="02010609060101010101" pitchFamily="49" charset="-122"/>
                <a:ea typeface="楷体" panose="02010609060101010101" pitchFamily="49" charset="-122"/>
              </a:rPr>
              <a:t>2016</a:t>
            </a:r>
            <a:r>
              <a:rPr lang="zh-CN" altLang="en-US" b="1" dirty="0">
                <a:solidFill>
                  <a:schemeClr val="tx1">
                    <a:lumMod val="65000"/>
                    <a:lumOff val="35000"/>
                  </a:schemeClr>
                </a:solidFill>
                <a:latin typeface="楷体" panose="02010609060101010101" pitchFamily="49" charset="-122"/>
                <a:ea typeface="楷体" panose="02010609060101010101" pitchFamily="49" charset="-122"/>
              </a:rPr>
              <a:t>年</a:t>
            </a:r>
            <a:r>
              <a:rPr lang="en-US" altLang="zh-CN" b="1" dirty="0">
                <a:solidFill>
                  <a:schemeClr val="tx1">
                    <a:lumMod val="65000"/>
                    <a:lumOff val="35000"/>
                  </a:schemeClr>
                </a:solidFill>
                <a:latin typeface="楷体" panose="02010609060101010101" pitchFamily="49" charset="-122"/>
                <a:ea typeface="楷体" panose="02010609060101010101" pitchFamily="49" charset="-122"/>
              </a:rPr>
              <a:t>6</a:t>
            </a:r>
            <a:r>
              <a:rPr lang="zh-CN" altLang="en-US" b="1" dirty="0">
                <a:solidFill>
                  <a:schemeClr val="tx1">
                    <a:lumMod val="65000"/>
                    <a:lumOff val="35000"/>
                  </a:schemeClr>
                </a:solidFill>
                <a:latin typeface="楷体" panose="02010609060101010101" pitchFamily="49" charset="-122"/>
                <a:ea typeface="楷体" panose="02010609060101010101" pitchFamily="49" charset="-122"/>
              </a:rPr>
              <a:t>月</a:t>
            </a:r>
            <a:r>
              <a:rPr lang="en-US" altLang="zh-CN" b="1" dirty="0">
                <a:solidFill>
                  <a:schemeClr val="tx1">
                    <a:lumMod val="65000"/>
                    <a:lumOff val="35000"/>
                  </a:schemeClr>
                </a:solidFill>
                <a:latin typeface="楷体" panose="02010609060101010101" pitchFamily="49" charset="-122"/>
                <a:ea typeface="楷体" panose="02010609060101010101" pitchFamily="49" charset="-122"/>
              </a:rPr>
              <a:t>22</a:t>
            </a:r>
            <a:r>
              <a:rPr lang="zh-CN" altLang="en-US" b="1" dirty="0">
                <a:solidFill>
                  <a:schemeClr val="tx1">
                    <a:lumMod val="65000"/>
                    <a:lumOff val="35000"/>
                  </a:schemeClr>
                </a:solidFill>
                <a:latin typeface="楷体" panose="02010609060101010101" pitchFamily="49" charset="-122"/>
                <a:ea typeface="楷体" panose="02010609060101010101" pitchFamily="49" charset="-122"/>
              </a:rPr>
              <a:t>日）</a:t>
            </a:r>
            <a:endParaRPr lang="zh-CN" altLang="en-US" b="1" dirty="0">
              <a:solidFill>
                <a:schemeClr val="tx1">
                  <a:lumMod val="85000"/>
                  <a:lumOff val="15000"/>
                </a:schemeClr>
              </a:solidFill>
              <a:latin typeface="楷体" panose="02010609060101010101" pitchFamily="49" charset="-122"/>
              <a:ea typeface="楷体" panose="02010609060101010101" pitchFamily="49" charset="-122"/>
            </a:endParaRPr>
          </a:p>
        </p:txBody>
      </p:sp>
      <p:sp>
        <p:nvSpPr>
          <p:cNvPr id="29" name="文本框 28"/>
          <p:cNvSpPr txBox="1"/>
          <p:nvPr/>
        </p:nvSpPr>
        <p:spPr>
          <a:xfrm>
            <a:off x="9762565" y="6440536"/>
            <a:ext cx="2364096"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马克思主义基本原理</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矩形 29"/>
          <p:cNvSpPr/>
          <p:nvPr/>
        </p:nvSpPr>
        <p:spPr>
          <a:xfrm>
            <a:off x="9082408" y="202812"/>
            <a:ext cx="3007432" cy="261610"/>
          </a:xfrm>
          <a:prstGeom prst="rect">
            <a:avLst/>
          </a:prstGeom>
        </p:spPr>
        <p:txBody>
          <a:bodyPr wrap="square">
            <a:spAutoFit/>
          </a:bodyPr>
          <a:lstStyle/>
          <a:p>
            <a:pPr algn="r"/>
            <a:r>
              <a:rPr lang="zh-CN" altLang="en-US" sz="1100" dirty="0">
                <a:solidFill>
                  <a:schemeClr val="bg1">
                    <a:lumMod val="50000"/>
                  </a:schemeClr>
                </a:solidFill>
                <a:latin typeface="微软雅黑" panose="020B0503020204020204" pitchFamily="34" charset="-122"/>
                <a:ea typeface="微软雅黑" panose="020B0503020204020204" pitchFamily="34" charset="-122"/>
              </a:rPr>
              <a:t>专题二  辩证唯物主义世界观</a:t>
            </a:r>
          </a:p>
        </p:txBody>
      </p:sp>
      <p:sp>
        <p:nvSpPr>
          <p:cNvPr id="31" name="文本框 30"/>
          <p:cNvSpPr txBox="1"/>
          <p:nvPr/>
        </p:nvSpPr>
        <p:spPr>
          <a:xfrm>
            <a:off x="45719" y="194477"/>
            <a:ext cx="7156536" cy="278281"/>
          </a:xfrm>
          <a:prstGeom prst="rect">
            <a:avLst/>
          </a:prstGeom>
          <a:noFill/>
        </p:spPr>
        <p:txBody>
          <a:bodyPr wrap="square" rtlCol="0">
            <a:spAutoFit/>
          </a:bodyPr>
          <a:lstStyle/>
          <a:p>
            <a:pPr algn="just">
              <a:lnSpc>
                <a:spcPct val="120000"/>
              </a:lnSpc>
            </a:pPr>
            <a:r>
              <a:rPr lang="zh-CN" altLang="en-US" sz="1100" dirty="0">
                <a:solidFill>
                  <a:prstClr val="white">
                    <a:lumMod val="50000"/>
                  </a:prstClr>
                </a:solidFill>
                <a:latin typeface="微软雅黑" panose="020B0503020204020204" pitchFamily="34" charset="-122"/>
                <a:ea typeface="微软雅黑" panose="020B0503020204020204" pitchFamily="34" charset="-122"/>
              </a:rPr>
              <a:t>第四讲  辩证思维方法</a:t>
            </a:r>
          </a:p>
        </p:txBody>
      </p:sp>
      <p:sp>
        <p:nvSpPr>
          <p:cNvPr id="32" name="矩形 31"/>
          <p:cNvSpPr/>
          <p:nvPr/>
        </p:nvSpPr>
        <p:spPr>
          <a:xfrm>
            <a:off x="0" y="184281"/>
            <a:ext cx="45719" cy="298672"/>
          </a:xfrm>
          <a:prstGeom prst="rect">
            <a:avLst/>
          </a:prstGeom>
          <a:solidFill>
            <a:srgbClr val="E17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1892844"/>
            <a:ext cx="11322424" cy="3778624"/>
          </a:xfrm>
          <a:prstGeom prst="rect">
            <a:avLst/>
          </a:prstGeom>
          <a:gradFill>
            <a:gsLst>
              <a:gs pos="0">
                <a:schemeClr val="bg1">
                  <a:alpha val="0"/>
                </a:schemeClr>
              </a:gs>
              <a:gs pos="28000">
                <a:srgbClr val="FFF5E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1"/>
          <p:cNvGrpSpPr/>
          <p:nvPr/>
        </p:nvGrpSpPr>
        <p:grpSpPr>
          <a:xfrm>
            <a:off x="1311767" y="1668789"/>
            <a:ext cx="4159678" cy="4226734"/>
            <a:chOff x="1936322" y="1690839"/>
            <a:chExt cx="4159678" cy="4226734"/>
          </a:xfrm>
        </p:grpSpPr>
        <p:grpSp>
          <p:nvGrpSpPr>
            <p:cNvPr id="4" name="组合 3"/>
            <p:cNvGrpSpPr/>
            <p:nvPr/>
          </p:nvGrpSpPr>
          <p:grpSpPr>
            <a:xfrm>
              <a:off x="1936322" y="1690839"/>
              <a:ext cx="4159678" cy="576000"/>
              <a:chOff x="1744755" y="1569679"/>
              <a:chExt cx="4159678" cy="576000"/>
            </a:xfrm>
          </p:grpSpPr>
          <p:sp>
            <p:nvSpPr>
              <p:cNvPr id="5" name="矩形 4"/>
              <p:cNvSpPr/>
              <p:nvPr/>
            </p:nvSpPr>
            <p:spPr>
              <a:xfrm>
                <a:off x="1744755" y="1605679"/>
                <a:ext cx="641280" cy="504000"/>
              </a:xfrm>
              <a:prstGeom prst="rect">
                <a:avLst/>
              </a:prstGeom>
              <a:gradFill>
                <a:gsLst>
                  <a:gs pos="0">
                    <a:srgbClr val="E17751"/>
                  </a:gs>
                  <a:gs pos="100000">
                    <a:srgbClr val="FBC27D"/>
                  </a:gs>
                </a:gsLst>
                <a:lin ang="4800000" scaled="0"/>
              </a:gradFill>
              <a:ln>
                <a:noFill/>
              </a:ln>
              <a:effectLst>
                <a:outerShdw dist="114300" dir="10800000" algn="r" rotWithShape="0">
                  <a:srgbClr val="FBC88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Shape 7163"/>
              <p:cNvSpPr/>
              <p:nvPr/>
            </p:nvSpPr>
            <p:spPr>
              <a:xfrm>
                <a:off x="2262052" y="1569679"/>
                <a:ext cx="3642381" cy="576000"/>
              </a:xfrm>
              <a:prstGeom prst="rect">
                <a:avLst/>
              </a:prstGeom>
              <a:solidFill>
                <a:schemeClr val="bg1"/>
              </a:solidFill>
              <a:ln>
                <a:solidFill>
                  <a:srgbClr val="E79273"/>
                </a:soli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solidFill>
                    <a:prstClr val="black">
                      <a:lumMod val="85000"/>
                      <a:lumOff val="15000"/>
                    </a:prstClr>
                  </a:solidFill>
                  <a:latin typeface="微软雅黑" panose="020B0503020204020204" pitchFamily="34" charset="-122"/>
                  <a:ea typeface="微软雅黑" panose="020B0503020204020204" pitchFamily="34" charset="-122"/>
                  <a:sym typeface="Helvetica"/>
                </a:endParaRPr>
              </a:p>
            </p:txBody>
          </p:sp>
          <p:sp>
            <p:nvSpPr>
              <p:cNvPr id="7" name="文本框 6"/>
              <p:cNvSpPr txBox="1"/>
              <p:nvPr/>
            </p:nvSpPr>
            <p:spPr>
              <a:xfrm>
                <a:off x="2446437" y="1659388"/>
                <a:ext cx="2647759" cy="396583"/>
              </a:xfrm>
              <a:prstGeom prst="rect">
                <a:avLst/>
              </a:prstGeom>
            </p:spPr>
            <p:txBody>
              <a:bodyPr wrap="square">
                <a:spAutoFit/>
              </a:bodyPr>
              <a:lstStyle>
                <a:defPPr>
                  <a:defRPr lang="zh-CN"/>
                </a:defPPr>
                <a:lvl1pPr eaLnBrk="0" hangingPunct="0">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prstClr val="black">
                        <a:lumMod val="85000"/>
                        <a:lumOff val="15000"/>
                      </a:prstClr>
                    </a:solidFill>
                  </a:rPr>
                  <a:t>把握历史规律</a:t>
                </a:r>
                <a:endParaRPr lang="en-US" altLang="zh-CN" dirty="0">
                  <a:solidFill>
                    <a:prstClr val="black">
                      <a:lumMod val="85000"/>
                      <a:lumOff val="15000"/>
                    </a:prstClr>
                  </a:solidFill>
                </a:endParaRPr>
              </a:p>
            </p:txBody>
          </p:sp>
        </p:grpSp>
        <p:grpSp>
          <p:nvGrpSpPr>
            <p:cNvPr id="8" name="组合 7"/>
            <p:cNvGrpSpPr/>
            <p:nvPr/>
          </p:nvGrpSpPr>
          <p:grpSpPr>
            <a:xfrm>
              <a:off x="1936322" y="2603522"/>
              <a:ext cx="4159678" cy="576000"/>
              <a:chOff x="1744755" y="2346792"/>
              <a:chExt cx="4159678" cy="576000"/>
            </a:xfrm>
          </p:grpSpPr>
          <p:sp>
            <p:nvSpPr>
              <p:cNvPr id="9" name="矩形 8"/>
              <p:cNvSpPr/>
              <p:nvPr/>
            </p:nvSpPr>
            <p:spPr>
              <a:xfrm>
                <a:off x="1744755" y="2382792"/>
                <a:ext cx="641280" cy="504000"/>
              </a:xfrm>
              <a:prstGeom prst="rect">
                <a:avLst/>
              </a:prstGeom>
              <a:gradFill>
                <a:gsLst>
                  <a:gs pos="0">
                    <a:srgbClr val="7E7847"/>
                  </a:gs>
                  <a:gs pos="100000">
                    <a:srgbClr val="C5BC78"/>
                  </a:gs>
                </a:gsLst>
                <a:lin ang="4800000" scaled="0"/>
              </a:gradFill>
              <a:ln>
                <a:noFill/>
              </a:ln>
              <a:effectLst>
                <a:outerShdw dist="114300" dir="10800000" algn="r" rotWithShape="0">
                  <a:srgbClr val="CDC88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Shape 7165"/>
              <p:cNvSpPr/>
              <p:nvPr/>
            </p:nvSpPr>
            <p:spPr>
              <a:xfrm>
                <a:off x="2262052" y="2346792"/>
                <a:ext cx="3642381" cy="576000"/>
              </a:xfrm>
              <a:prstGeom prst="rect">
                <a:avLst/>
              </a:prstGeom>
              <a:solidFill>
                <a:schemeClr val="bg1"/>
              </a:solidFill>
              <a:ln>
                <a:solidFill>
                  <a:srgbClr val="AFA769"/>
                </a:soli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solidFill>
                    <a:prstClr val="black">
                      <a:lumMod val="85000"/>
                      <a:lumOff val="15000"/>
                    </a:prstClr>
                  </a:solidFill>
                  <a:latin typeface="微软雅黑" panose="020B0503020204020204" pitchFamily="34" charset="-122"/>
                  <a:ea typeface="微软雅黑" panose="020B0503020204020204" pitchFamily="34" charset="-122"/>
                  <a:sym typeface="Helvetica"/>
                </a:endParaRPr>
              </a:p>
            </p:txBody>
          </p:sp>
          <p:sp>
            <p:nvSpPr>
              <p:cNvPr id="11" name="文本框 10"/>
              <p:cNvSpPr txBox="1"/>
              <p:nvPr/>
            </p:nvSpPr>
            <p:spPr>
              <a:xfrm>
                <a:off x="2446437" y="2436501"/>
                <a:ext cx="2647759" cy="396583"/>
              </a:xfrm>
              <a:prstGeom prst="rect">
                <a:avLst/>
              </a:prstGeom>
            </p:spPr>
            <p:txBody>
              <a:bodyPr wrap="square">
                <a:spAutoFit/>
              </a:bodyPr>
              <a:lstStyle>
                <a:defPPr>
                  <a:defRPr lang="zh-CN"/>
                </a:defPPr>
                <a:lvl1pPr eaLnBrk="0" hangingPunct="0">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prstClr val="black">
                        <a:lumMod val="85000"/>
                        <a:lumOff val="15000"/>
                      </a:prstClr>
                    </a:solidFill>
                  </a:rPr>
                  <a:t>认清历史趋势</a:t>
                </a:r>
                <a:endParaRPr lang="en-US" altLang="zh-CN" dirty="0">
                  <a:solidFill>
                    <a:prstClr val="black">
                      <a:lumMod val="85000"/>
                      <a:lumOff val="15000"/>
                    </a:prstClr>
                  </a:solidFill>
                </a:endParaRPr>
              </a:p>
            </p:txBody>
          </p:sp>
        </p:grpSp>
        <p:sp>
          <p:nvSpPr>
            <p:cNvPr id="13" name="矩形 12"/>
            <p:cNvSpPr/>
            <p:nvPr/>
          </p:nvSpPr>
          <p:spPr>
            <a:xfrm>
              <a:off x="1936322" y="3552206"/>
              <a:ext cx="641280" cy="504000"/>
            </a:xfrm>
            <a:prstGeom prst="rect">
              <a:avLst/>
            </a:prstGeom>
            <a:gradFill>
              <a:gsLst>
                <a:gs pos="0">
                  <a:srgbClr val="E17751"/>
                </a:gs>
                <a:gs pos="100000">
                  <a:srgbClr val="FBC27D"/>
                </a:gs>
              </a:gsLst>
              <a:lin ang="4800000" scaled="0"/>
            </a:gradFill>
            <a:ln>
              <a:noFill/>
            </a:ln>
            <a:effectLst>
              <a:outerShdw dist="114300" dir="10800000" algn="r" rotWithShape="0">
                <a:srgbClr val="FBC88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Shape 7163"/>
            <p:cNvSpPr/>
            <p:nvPr/>
          </p:nvSpPr>
          <p:spPr>
            <a:xfrm>
              <a:off x="2453619" y="3516206"/>
              <a:ext cx="3642381" cy="576000"/>
            </a:xfrm>
            <a:prstGeom prst="rect">
              <a:avLst/>
            </a:prstGeom>
            <a:solidFill>
              <a:schemeClr val="bg1"/>
            </a:solidFill>
            <a:ln>
              <a:solidFill>
                <a:srgbClr val="E79273"/>
              </a:soli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solidFill>
                  <a:prstClr val="black">
                    <a:lumMod val="85000"/>
                    <a:lumOff val="15000"/>
                  </a:prstClr>
                </a:solidFill>
                <a:latin typeface="微软雅黑" panose="020B0503020204020204" pitchFamily="34" charset="-122"/>
                <a:ea typeface="微软雅黑" panose="020B0503020204020204" pitchFamily="34" charset="-122"/>
                <a:sym typeface="Helvetica"/>
              </a:endParaRPr>
            </a:p>
          </p:txBody>
        </p:sp>
        <p:sp>
          <p:nvSpPr>
            <p:cNvPr id="15" name="文本框 14"/>
            <p:cNvSpPr txBox="1"/>
            <p:nvPr/>
          </p:nvSpPr>
          <p:spPr>
            <a:xfrm>
              <a:off x="2638004" y="3605915"/>
              <a:ext cx="2647759" cy="396583"/>
            </a:xfrm>
            <a:prstGeom prst="rect">
              <a:avLst/>
            </a:prstGeom>
          </p:spPr>
          <p:txBody>
            <a:bodyPr wrap="square">
              <a:spAutoFit/>
            </a:bodyPr>
            <a:lstStyle>
              <a:defPPr>
                <a:defRPr lang="zh-CN"/>
              </a:defPPr>
              <a:lvl1pPr eaLnBrk="0" hangingPunct="0">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prstClr val="black">
                      <a:lumMod val="85000"/>
                      <a:lumOff val="15000"/>
                    </a:prstClr>
                  </a:solidFill>
                </a:rPr>
                <a:t>总结历史经验</a:t>
              </a:r>
              <a:endParaRPr lang="en-US" altLang="zh-CN" dirty="0">
                <a:solidFill>
                  <a:prstClr val="black">
                    <a:lumMod val="85000"/>
                    <a:lumOff val="15000"/>
                  </a:prstClr>
                </a:solidFill>
              </a:endParaRPr>
            </a:p>
          </p:txBody>
        </p:sp>
        <p:grpSp>
          <p:nvGrpSpPr>
            <p:cNvPr id="16" name="组合 15"/>
            <p:cNvGrpSpPr/>
            <p:nvPr/>
          </p:nvGrpSpPr>
          <p:grpSpPr>
            <a:xfrm>
              <a:off x="1936322" y="4428890"/>
              <a:ext cx="4159678" cy="576000"/>
              <a:chOff x="1744755" y="2346792"/>
              <a:chExt cx="4159678" cy="576000"/>
            </a:xfrm>
          </p:grpSpPr>
          <p:sp>
            <p:nvSpPr>
              <p:cNvPr id="17" name="矩形 16"/>
              <p:cNvSpPr/>
              <p:nvPr/>
            </p:nvSpPr>
            <p:spPr>
              <a:xfrm>
                <a:off x="1744755" y="2382792"/>
                <a:ext cx="641280" cy="504000"/>
              </a:xfrm>
              <a:prstGeom prst="rect">
                <a:avLst/>
              </a:prstGeom>
              <a:gradFill>
                <a:gsLst>
                  <a:gs pos="0">
                    <a:srgbClr val="7E7847"/>
                  </a:gs>
                  <a:gs pos="100000">
                    <a:srgbClr val="C5BC78"/>
                  </a:gs>
                </a:gsLst>
                <a:lin ang="4800000" scaled="0"/>
              </a:gradFill>
              <a:ln>
                <a:noFill/>
              </a:ln>
              <a:effectLst>
                <a:outerShdw dist="114300" dir="10800000" algn="r" rotWithShape="0">
                  <a:srgbClr val="CDC88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Shape 7165"/>
              <p:cNvSpPr/>
              <p:nvPr/>
            </p:nvSpPr>
            <p:spPr>
              <a:xfrm>
                <a:off x="2262052" y="2346792"/>
                <a:ext cx="3642381" cy="576000"/>
              </a:xfrm>
              <a:prstGeom prst="rect">
                <a:avLst/>
              </a:prstGeom>
              <a:solidFill>
                <a:schemeClr val="bg1"/>
              </a:solidFill>
              <a:ln>
                <a:solidFill>
                  <a:srgbClr val="AFA769"/>
                </a:soli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solidFill>
                    <a:prstClr val="black">
                      <a:lumMod val="85000"/>
                      <a:lumOff val="15000"/>
                    </a:prstClr>
                  </a:solidFill>
                  <a:latin typeface="微软雅黑" panose="020B0503020204020204" pitchFamily="34" charset="-122"/>
                  <a:ea typeface="微软雅黑" panose="020B0503020204020204" pitchFamily="34" charset="-122"/>
                  <a:sym typeface="Helvetica"/>
                </a:endParaRPr>
              </a:p>
            </p:txBody>
          </p:sp>
          <p:sp>
            <p:nvSpPr>
              <p:cNvPr id="19" name="文本框 18"/>
              <p:cNvSpPr txBox="1"/>
              <p:nvPr/>
            </p:nvSpPr>
            <p:spPr>
              <a:xfrm>
                <a:off x="2446437" y="2436501"/>
                <a:ext cx="3428123" cy="396583"/>
              </a:xfrm>
              <a:prstGeom prst="rect">
                <a:avLst/>
              </a:prstGeom>
            </p:spPr>
            <p:txBody>
              <a:bodyPr wrap="square">
                <a:spAutoFit/>
              </a:bodyPr>
              <a:lstStyle>
                <a:defPPr>
                  <a:defRPr lang="zh-CN"/>
                </a:defPPr>
                <a:lvl1pPr eaLnBrk="0" hangingPunct="0">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prstClr val="black">
                        <a:lumMod val="85000"/>
                        <a:lumOff val="15000"/>
                      </a:prstClr>
                    </a:solidFill>
                  </a:rPr>
                  <a:t>树立正确党史观和大历史观</a:t>
                </a:r>
                <a:endParaRPr lang="en-US" altLang="zh-CN" dirty="0">
                  <a:solidFill>
                    <a:prstClr val="black">
                      <a:lumMod val="85000"/>
                      <a:lumOff val="15000"/>
                    </a:prstClr>
                  </a:solidFill>
                </a:endParaRPr>
              </a:p>
            </p:txBody>
          </p:sp>
        </p:grpSp>
        <p:sp>
          <p:nvSpPr>
            <p:cNvPr id="21" name="矩形 20"/>
            <p:cNvSpPr/>
            <p:nvPr/>
          </p:nvSpPr>
          <p:spPr>
            <a:xfrm>
              <a:off x="1936322" y="5377573"/>
              <a:ext cx="641280" cy="504000"/>
            </a:xfrm>
            <a:prstGeom prst="rect">
              <a:avLst/>
            </a:prstGeom>
            <a:gradFill>
              <a:gsLst>
                <a:gs pos="0">
                  <a:srgbClr val="E17751"/>
                </a:gs>
                <a:gs pos="100000">
                  <a:srgbClr val="FBC27D"/>
                </a:gs>
              </a:gsLst>
              <a:lin ang="4800000" scaled="0"/>
            </a:gradFill>
            <a:ln>
              <a:noFill/>
            </a:ln>
            <a:effectLst>
              <a:outerShdw dist="114300" dir="10800000" algn="r" rotWithShape="0">
                <a:srgbClr val="FBC88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a:t>
              </a: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Shape 7163"/>
            <p:cNvSpPr/>
            <p:nvPr/>
          </p:nvSpPr>
          <p:spPr>
            <a:xfrm>
              <a:off x="2453619" y="5341573"/>
              <a:ext cx="3642381" cy="576000"/>
            </a:xfrm>
            <a:prstGeom prst="rect">
              <a:avLst/>
            </a:prstGeom>
            <a:solidFill>
              <a:schemeClr val="bg1"/>
            </a:solidFill>
            <a:ln>
              <a:solidFill>
                <a:srgbClr val="E79273"/>
              </a:soli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solidFill>
                  <a:prstClr val="black">
                    <a:lumMod val="85000"/>
                    <a:lumOff val="15000"/>
                  </a:prstClr>
                </a:solidFill>
                <a:latin typeface="微软雅黑" panose="020B0503020204020204" pitchFamily="34" charset="-122"/>
                <a:ea typeface="微软雅黑" panose="020B0503020204020204" pitchFamily="34" charset="-122"/>
                <a:sym typeface="Helvetica"/>
              </a:endParaRPr>
            </a:p>
          </p:txBody>
        </p:sp>
        <p:sp>
          <p:nvSpPr>
            <p:cNvPr id="23" name="文本框 22"/>
            <p:cNvSpPr txBox="1"/>
            <p:nvPr/>
          </p:nvSpPr>
          <p:spPr>
            <a:xfrm>
              <a:off x="2638004" y="5431282"/>
              <a:ext cx="2647759" cy="396583"/>
            </a:xfrm>
            <a:prstGeom prst="rect">
              <a:avLst/>
            </a:prstGeom>
          </p:spPr>
          <p:txBody>
            <a:bodyPr wrap="square">
              <a:spAutoFit/>
            </a:bodyPr>
            <a:lstStyle>
              <a:defPPr>
                <a:defRPr lang="zh-CN"/>
              </a:defPPr>
              <a:lvl1pPr eaLnBrk="0" hangingPunct="0">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prstClr val="black">
                      <a:lumMod val="85000"/>
                      <a:lumOff val="15000"/>
                    </a:prstClr>
                  </a:solidFill>
                </a:rPr>
                <a:t>发扬历史主动精神</a:t>
              </a:r>
              <a:endParaRPr lang="en-US" altLang="zh-CN" dirty="0">
                <a:solidFill>
                  <a:prstClr val="black">
                    <a:lumMod val="85000"/>
                    <a:lumOff val="15000"/>
                  </a:prstClr>
                </a:solidFill>
              </a:endParaRPr>
            </a:p>
          </p:txBody>
        </p:sp>
      </p:grpSp>
      <p:sp>
        <p:nvSpPr>
          <p:cNvPr id="12" name="右大括号 11"/>
          <p:cNvSpPr/>
          <p:nvPr/>
        </p:nvSpPr>
        <p:spPr>
          <a:xfrm>
            <a:off x="5688562" y="1892844"/>
            <a:ext cx="514351" cy="3778624"/>
          </a:xfrm>
          <a:prstGeom prst="rightBrace">
            <a:avLst/>
          </a:prstGeom>
          <a:ln>
            <a:solidFill>
              <a:srgbClr val="C4BB7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prstClr val="black"/>
              </a:solidFill>
            </a:endParaRPr>
          </a:p>
        </p:txBody>
      </p:sp>
      <p:grpSp>
        <p:nvGrpSpPr>
          <p:cNvPr id="26" name="组合 25"/>
          <p:cNvGrpSpPr/>
          <p:nvPr/>
        </p:nvGrpSpPr>
        <p:grpSpPr>
          <a:xfrm>
            <a:off x="6449903" y="2295578"/>
            <a:ext cx="4512673" cy="2973157"/>
            <a:chOff x="7711412" y="1656760"/>
            <a:chExt cx="4512673" cy="2973157"/>
          </a:xfrm>
        </p:grpSpPr>
        <p:sp>
          <p:nvSpPr>
            <p:cNvPr id="46" name="矩形 45"/>
            <p:cNvSpPr/>
            <p:nvPr/>
          </p:nvSpPr>
          <p:spPr>
            <a:xfrm flipV="1">
              <a:off x="7818426" y="1770899"/>
              <a:ext cx="4405659" cy="2859018"/>
            </a:xfrm>
            <a:prstGeom prst="rect">
              <a:avLst/>
            </a:prstGeom>
            <a:gradFill>
              <a:gsLst>
                <a:gs pos="0">
                  <a:srgbClr val="E55003"/>
                </a:gs>
                <a:gs pos="100000">
                  <a:srgbClr val="FFFFFF"/>
                </a:gs>
              </a:gsLst>
              <a:lin ang="5400000" scaled="0"/>
            </a:gradFill>
            <a:ln w="19050">
              <a:gradFill>
                <a:gsLst>
                  <a:gs pos="100000">
                    <a:schemeClr val="bg1">
                      <a:lumMod val="95000"/>
                    </a:schemeClr>
                  </a:gs>
                  <a:gs pos="0">
                    <a:srgbClr val="E55003"/>
                  </a:gs>
                </a:gsLst>
                <a:lin ang="54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矩形 46"/>
            <p:cNvSpPr/>
            <p:nvPr/>
          </p:nvSpPr>
          <p:spPr>
            <a:xfrm flipV="1">
              <a:off x="7711412" y="1656760"/>
              <a:ext cx="4405659" cy="2859018"/>
            </a:xfrm>
            <a:prstGeom prst="rect">
              <a:avLst/>
            </a:prstGeom>
            <a:solidFill>
              <a:schemeClr val="bg1"/>
            </a:solidFill>
            <a:ln w="12700">
              <a:gradFill>
                <a:gsLst>
                  <a:gs pos="100000">
                    <a:srgbClr val="E55003"/>
                  </a:gs>
                  <a:gs pos="0">
                    <a:srgbClr val="FFFFFF"/>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文本框 47"/>
            <p:cNvSpPr txBox="1"/>
            <p:nvPr/>
          </p:nvSpPr>
          <p:spPr>
            <a:xfrm>
              <a:off x="7921653" y="1839774"/>
              <a:ext cx="3985176" cy="2492990"/>
            </a:xfrm>
            <a:prstGeom prst="rect">
              <a:avLst/>
            </a:prstGeom>
            <a:noFill/>
          </p:spPr>
          <p:txBody>
            <a:bodyPr wrap="square" rtlCol="0">
              <a:spAutoFit/>
            </a:bodyPr>
            <a:lstStyle/>
            <a:p>
              <a:pPr indent="539750" algn="just">
                <a:lnSpc>
                  <a:spcPct val="130000"/>
                </a:lnSpc>
              </a:pPr>
              <a:r>
                <a:rPr lang="zh-CN" altLang="en-US" sz="2000" dirty="0">
                  <a:solidFill>
                    <a:prstClr val="black"/>
                  </a:solidFill>
                  <a:latin typeface="微软雅黑" panose="020B0503020204020204" pitchFamily="34" charset="-122"/>
                  <a:ea typeface="微软雅黑" panose="020B0503020204020204" pitchFamily="34" charset="-122"/>
                </a:rPr>
                <a:t>增强历史思维能力，就要加强对党史、新中国史、改革开放史和社会主义发展史的系统学习，还要注重学习源远流长、博大精深的中华文明史，厚植文化自信的历史底蕴。</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7010" y="1498774"/>
            <a:ext cx="10063314" cy="4427266"/>
            <a:chOff x="1099312" y="1710644"/>
            <a:chExt cx="10063314" cy="3947873"/>
          </a:xfrm>
        </p:grpSpPr>
        <p:sp>
          <p:nvSpPr>
            <p:cNvPr id="3" name="立方体 2"/>
            <p:cNvSpPr/>
            <p:nvPr/>
          </p:nvSpPr>
          <p:spPr>
            <a:xfrm>
              <a:off x="1099713" y="1710644"/>
              <a:ext cx="10062913" cy="3947873"/>
            </a:xfrm>
            <a:prstGeom prst="cube">
              <a:avLst>
                <a:gd name="adj" fmla="val 1445"/>
              </a:avLst>
            </a:prstGeom>
            <a:gradFill>
              <a:gsLst>
                <a:gs pos="100000">
                  <a:srgbClr val="E17751"/>
                </a:gs>
                <a:gs pos="4000">
                  <a:srgbClr val="FDA963"/>
                </a:gs>
              </a:gsLst>
              <a:lin ang="12000000" scaled="0"/>
            </a:gradFill>
            <a:ln w="22225">
              <a:noFill/>
            </a:ln>
            <a:effectLst>
              <a:outerShdw blurRad="76200" dir="18900000" sy="23000" kx="-1200000" algn="bl" rotWithShape="0">
                <a:prstClr val="black">
                  <a:alpha val="20000"/>
                </a:prstClr>
              </a:outerShdw>
            </a:effectLst>
          </p:spPr>
          <p:txBody>
            <a:bodyPr anchor="ctr">
              <a:normAutofit/>
            </a:bodyPr>
            <a:lstStyle/>
            <a:p>
              <a:pPr algn="ctr">
                <a:lnSpc>
                  <a:spcPct val="90000"/>
                </a:lnSpc>
                <a:spcBef>
                  <a:spcPct val="0"/>
                </a:spcBef>
              </a:pP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6" name="直接连接符 5"/>
            <p:cNvCxnSpPr/>
            <p:nvPr/>
          </p:nvCxnSpPr>
          <p:spPr>
            <a:xfrm rot="5400000" flipH="1">
              <a:off x="9209650" y="3457455"/>
              <a:ext cx="3372106"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099312" y="2438384"/>
              <a:ext cx="3220132" cy="3220133"/>
              <a:chOff x="1099312" y="2368636"/>
              <a:chExt cx="3220132" cy="3220133"/>
            </a:xfrm>
          </p:grpSpPr>
          <p:cxnSp>
            <p:nvCxnSpPr>
              <p:cNvPr id="15" name="直接连接符 14"/>
              <p:cNvCxnSpPr/>
              <p:nvPr/>
            </p:nvCxnSpPr>
            <p:spPr>
              <a:xfrm flipH="1">
                <a:off x="1099312" y="5408718"/>
                <a:ext cx="3220132"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200000" flipH="1">
                <a:off x="-313770" y="3978703"/>
                <a:ext cx="3220133"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cxnSp>
          <p:nvCxnSpPr>
            <p:cNvPr id="18" name="直接连接符 17"/>
            <p:cNvCxnSpPr/>
            <p:nvPr/>
          </p:nvCxnSpPr>
          <p:spPr>
            <a:xfrm rot="10800000" flipH="1">
              <a:off x="7731987" y="1966813"/>
              <a:ext cx="3372105"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1870670" y="2596521"/>
            <a:ext cx="8450661" cy="2862322"/>
          </a:xfrm>
          <a:prstGeom prst="rect">
            <a:avLst/>
          </a:prstGeom>
        </p:spPr>
        <p:txBody>
          <a:bodyPr wrap="square">
            <a:spAutoFit/>
          </a:bodyPr>
          <a:lstStyle/>
          <a:p>
            <a:pPr indent="457200" algn="just" fontAlgn="base">
              <a:lnSpc>
                <a:spcPct val="150000"/>
              </a:lnSpc>
              <a:spcBef>
                <a:spcPct val="0"/>
              </a:spcBef>
              <a:spcAft>
                <a:spcPct val="0"/>
              </a:spcAft>
            </a:pPr>
            <a:r>
              <a:rPr lang="zh-CN" altLang="en-US"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FZShuSong-Z01S" charset="0"/>
              </a:rPr>
              <a:t>系统思维能力就是从事物互相联系的各个方面及其结构和功能进行系统思考的能力，是全面系统地分析和处理问题的能力。</a:t>
            </a:r>
            <a:endParaRPr lang="en-US" altLang="zh-CN"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FZShuSong-Z01S" charset="0"/>
            </a:endParaRPr>
          </a:p>
          <a:p>
            <a:pPr indent="457200" algn="just" fontAlgn="base">
              <a:lnSpc>
                <a:spcPct val="150000"/>
              </a:lnSpc>
              <a:spcBef>
                <a:spcPct val="0"/>
              </a:spcBef>
              <a:spcAft>
                <a:spcPct val="0"/>
              </a:spcAft>
            </a:pPr>
            <a:r>
              <a:rPr lang="zh-CN" altLang="en-US"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FZShuSong-Z01S" charset="0"/>
              </a:rPr>
              <a:t>系统是由许多相互联系、相互作用的要素构成并与周围环境发生关系的有机整体。由于普遍联系着的事物本身就是一个系统，因此必须把事物放在普遍联系的系统中来把握，从整体上把握事物并实现事物结构与功能的优化。</a:t>
            </a:r>
          </a:p>
        </p:txBody>
      </p:sp>
      <p:grpSp>
        <p:nvGrpSpPr>
          <p:cNvPr id="21" name="组合 20"/>
          <p:cNvGrpSpPr/>
          <p:nvPr/>
        </p:nvGrpSpPr>
        <p:grpSpPr>
          <a:xfrm>
            <a:off x="4831674" y="720000"/>
            <a:ext cx="2528651" cy="460375"/>
            <a:chOff x="1131850" y="3079821"/>
            <a:chExt cx="2528651" cy="460375"/>
          </a:xfrm>
        </p:grpSpPr>
        <p:sp>
          <p:nvSpPr>
            <p:cNvPr id="22" name="文本框 21"/>
            <p:cNvSpPr txBox="1"/>
            <p:nvPr/>
          </p:nvSpPr>
          <p:spPr>
            <a:xfrm>
              <a:off x="1383665" y="3079821"/>
              <a:ext cx="2276836" cy="460375"/>
            </a:xfrm>
            <a:prstGeom prst="rect">
              <a:avLst/>
            </a:prstGeom>
            <a:noFill/>
          </p:spPr>
          <p:txBody>
            <a:bodyPr wrap="square" rtlCol="0">
              <a:spAutoFit/>
            </a:bodyPr>
            <a:lstStyle/>
            <a:p>
              <a:r>
                <a:rPr kumimoji="1" lang="zh-CN" altLang="en-US" sz="2400" b="1" dirty="0">
                  <a:solidFill>
                    <a:prstClr val="black">
                      <a:lumMod val="95000"/>
                      <a:lumOff val="5000"/>
                    </a:prstClr>
                  </a:solidFill>
                  <a:latin typeface="微软雅黑" panose="020B0503020204020204" pitchFamily="34" charset="-122"/>
                  <a:ea typeface="微软雅黑" panose="020B0503020204020204" pitchFamily="34" charset="-122"/>
                </a:rPr>
                <a:t>系统思维能力</a:t>
              </a:r>
            </a:p>
          </p:txBody>
        </p:sp>
        <p:grpSp>
          <p:nvGrpSpPr>
            <p:cNvPr id="23" name="组合 22"/>
            <p:cNvGrpSpPr/>
            <p:nvPr/>
          </p:nvGrpSpPr>
          <p:grpSpPr>
            <a:xfrm>
              <a:off x="1131850" y="3158981"/>
              <a:ext cx="263338" cy="243183"/>
              <a:chOff x="1164218" y="3158981"/>
              <a:chExt cx="263338" cy="243183"/>
            </a:xfrm>
          </p:grpSpPr>
          <p:grpSp>
            <p:nvGrpSpPr>
              <p:cNvPr id="24" name="组合 23"/>
              <p:cNvGrpSpPr/>
              <p:nvPr/>
            </p:nvGrpSpPr>
            <p:grpSpPr>
              <a:xfrm>
                <a:off x="1164220" y="3158981"/>
                <a:ext cx="263336" cy="240802"/>
                <a:chOff x="1164220" y="3158981"/>
                <a:chExt cx="263336" cy="240802"/>
              </a:xfrm>
            </p:grpSpPr>
            <p:sp>
              <p:nvSpPr>
                <p:cNvPr id="26" name="平行四边形 25"/>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直角三角形 26"/>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平行四边形 27"/>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5" name="直角三角形 24"/>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20" name="组合 19"/>
          <p:cNvGrpSpPr/>
          <p:nvPr/>
        </p:nvGrpSpPr>
        <p:grpSpPr>
          <a:xfrm>
            <a:off x="854581" y="1807032"/>
            <a:ext cx="8141660" cy="696025"/>
            <a:chOff x="941429" y="2204927"/>
            <a:chExt cx="8141660" cy="696025"/>
          </a:xfrm>
        </p:grpSpPr>
        <p:sp>
          <p:nvSpPr>
            <p:cNvPr id="29" name="直角三角形 28"/>
            <p:cNvSpPr/>
            <p:nvPr/>
          </p:nvSpPr>
          <p:spPr>
            <a:xfrm rot="10800000">
              <a:off x="941429" y="2758145"/>
              <a:ext cx="230671" cy="142807"/>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矩形 29"/>
            <p:cNvSpPr/>
            <p:nvPr/>
          </p:nvSpPr>
          <p:spPr>
            <a:xfrm>
              <a:off x="941431" y="2204927"/>
              <a:ext cx="8141658" cy="553220"/>
            </a:xfrm>
            <a:prstGeom prst="rect">
              <a:avLst/>
            </a:prstGeom>
            <a:gradFill>
              <a:gsLst>
                <a:gs pos="0">
                  <a:srgbClr val="FEEFD5"/>
                </a:gs>
                <a:gs pos="65000">
                  <a:srgbClr val="FFF7E7"/>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文本框 30"/>
            <p:cNvSpPr txBox="1"/>
            <p:nvPr/>
          </p:nvSpPr>
          <p:spPr>
            <a:xfrm>
              <a:off x="1359675" y="2281482"/>
              <a:ext cx="6065188" cy="400110"/>
            </a:xfrm>
            <a:prstGeom prst="rect">
              <a:avLst/>
            </a:prstGeom>
            <a:noFill/>
          </p:spPr>
          <p:txBody>
            <a:bodyPr wrap="square">
              <a:spAutoFit/>
            </a:bodyPr>
            <a:lstStyle>
              <a:defPPr>
                <a:defRPr lang="zh-CN"/>
              </a:defPPr>
              <a:lvl1pPr algn="just">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b="1" dirty="0">
                  <a:solidFill>
                    <a:prstClr val="black">
                      <a:lumMod val="85000"/>
                      <a:lumOff val="15000"/>
                    </a:prstClr>
                  </a:solidFill>
                </a:rPr>
                <a:t>什么是</a:t>
              </a:r>
              <a:r>
                <a:rPr kumimoji="1" lang="zh-CN" altLang="en-US" b="1" dirty="0">
                  <a:solidFill>
                    <a:prstClr val="black">
                      <a:lumMod val="95000"/>
                      <a:lumOff val="5000"/>
                    </a:prstClr>
                  </a:solidFill>
                </a:rPr>
                <a:t>系统</a:t>
              </a:r>
              <a:r>
                <a:rPr lang="zh-CN" altLang="en-US" b="1" dirty="0">
                  <a:solidFill>
                    <a:prstClr val="black">
                      <a:lumMod val="85000"/>
                      <a:lumOff val="15000"/>
                    </a:prstClr>
                  </a:solidFill>
                </a:rPr>
                <a:t>思维能力？为什么要增强</a:t>
              </a:r>
              <a:r>
                <a:rPr kumimoji="1" lang="zh-CN" altLang="en-US" b="1" dirty="0">
                  <a:solidFill>
                    <a:prstClr val="black">
                      <a:lumMod val="95000"/>
                      <a:lumOff val="5000"/>
                    </a:prstClr>
                  </a:solidFill>
                </a:rPr>
                <a:t>系统</a:t>
              </a:r>
              <a:r>
                <a:rPr lang="zh-CN" altLang="en-US" b="1" dirty="0">
                  <a:solidFill>
                    <a:prstClr val="black">
                      <a:lumMod val="85000"/>
                      <a:lumOff val="15000"/>
                    </a:prstClr>
                  </a:solidFill>
                </a:rPr>
                <a:t>思维能力？</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1295401"/>
            <a:ext cx="12192000" cy="4720648"/>
            <a:chOff x="0" y="2313427"/>
            <a:chExt cx="12192000" cy="3734661"/>
          </a:xfrm>
        </p:grpSpPr>
        <p:sp>
          <p:nvSpPr>
            <p:cNvPr id="6" name="矩形 5"/>
            <p:cNvSpPr/>
            <p:nvPr/>
          </p:nvSpPr>
          <p:spPr>
            <a:xfrm>
              <a:off x="0" y="2313427"/>
              <a:ext cx="12192000" cy="3734661"/>
            </a:xfrm>
            <a:prstGeom prst="rect">
              <a:avLst/>
            </a:prstGeom>
            <a:solidFill>
              <a:schemeClr val="bg1"/>
            </a:solidFill>
            <a:ln w="12700" cap="rnd">
              <a:noFill/>
              <a:prstDash val="solid"/>
              <a:round/>
            </a:ln>
            <a:effectLst>
              <a:outerShdw blurRad="254000" dist="127000" algn="ctr"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dirty="0">
                <a:solidFill>
                  <a:schemeClr val="accent2"/>
                </a:solidFill>
              </a:endParaRPr>
            </a:p>
          </p:txBody>
        </p:sp>
        <p:sp>
          <p:nvSpPr>
            <p:cNvPr id="7" name="圆角矩形 14"/>
            <p:cNvSpPr/>
            <p:nvPr/>
          </p:nvSpPr>
          <p:spPr>
            <a:xfrm>
              <a:off x="6361774" y="2459831"/>
              <a:ext cx="5521125" cy="3462044"/>
            </a:xfrm>
            <a:prstGeom prst="roundRect">
              <a:avLst>
                <a:gd name="adj" fmla="val 7209"/>
              </a:avLst>
            </a:prstGeom>
            <a:solidFill>
              <a:srgbClr val="FFF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4" name="文本框 3"/>
          <p:cNvSpPr txBox="1"/>
          <p:nvPr/>
        </p:nvSpPr>
        <p:spPr>
          <a:xfrm>
            <a:off x="6562084" y="1565197"/>
            <a:ext cx="5120504" cy="4198393"/>
          </a:xfrm>
          <a:prstGeom prst="rect">
            <a:avLst/>
          </a:prstGeom>
          <a:noFill/>
        </p:spPr>
        <p:txBody>
          <a:bodyPr vert="horz" wrap="square">
            <a:spAutoFit/>
          </a:bodyPr>
          <a:lstStyle/>
          <a:p>
            <a:pPr indent="457200" algn="just">
              <a:lnSpc>
                <a:spcPct val="150000"/>
              </a:lnSpc>
            </a:pPr>
            <a:r>
              <a:rPr lang="en-US" altLang="zh-CN" dirty="0">
                <a:solidFill>
                  <a:prstClr val="black">
                    <a:lumMod val="85000"/>
                    <a:lumOff val="15000"/>
                  </a:prstClr>
                </a:solidFill>
                <a:latin typeface="微软雅黑" panose="020B0503020204020204" pitchFamily="34" charset="-122"/>
                <a:ea typeface="微软雅黑" panose="020B0503020204020204" pitchFamily="34" charset="-122"/>
              </a:rPr>
              <a:t>2021</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年</a:t>
            </a:r>
            <a:r>
              <a:rPr lang="en-US" altLang="zh-CN" dirty="0">
                <a:solidFill>
                  <a:prstClr val="black">
                    <a:lumMod val="85000"/>
                    <a:lumOff val="15000"/>
                  </a:prstClr>
                </a:solidFill>
                <a:latin typeface="微软雅黑" panose="020B0503020204020204" pitchFamily="34" charset="-122"/>
                <a:ea typeface="微软雅黑" panose="020B0503020204020204" pitchFamily="34" charset="-122"/>
              </a:rPr>
              <a:t>4</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月</a:t>
            </a:r>
            <a:r>
              <a:rPr lang="en-US" altLang="zh-CN" dirty="0">
                <a:solidFill>
                  <a:prstClr val="black">
                    <a:lumMod val="85000"/>
                    <a:lumOff val="15000"/>
                  </a:prstClr>
                </a:solidFill>
                <a:latin typeface="微软雅黑" panose="020B0503020204020204" pitchFamily="34" charset="-122"/>
                <a:ea typeface="微软雅黑" panose="020B0503020204020204" pitchFamily="34" charset="-122"/>
              </a:rPr>
              <a:t>29</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日，我国天宫空间站天和核心舱从海南文昌航天发射中心成功发射入轨。</a:t>
            </a:r>
            <a:endParaRPr lang="en-US" altLang="zh-CN" dirty="0">
              <a:solidFill>
                <a:prstClr val="black">
                  <a:lumMod val="85000"/>
                  <a:lumOff val="15000"/>
                </a:prstClr>
              </a:solidFill>
              <a:latin typeface="微软雅黑" panose="020B0503020204020204" pitchFamily="34" charset="-122"/>
              <a:ea typeface="微软雅黑" panose="020B0503020204020204" pitchFamily="34" charset="-122"/>
            </a:endParaRPr>
          </a:p>
          <a:p>
            <a:pPr indent="457200" algn="just">
              <a:lnSpc>
                <a:spcPct val="150000"/>
              </a:lnSpc>
            </a:pP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天宫空间站的系统设计为：</a:t>
            </a:r>
            <a:r>
              <a:rPr lang="en-US" altLang="zh-CN" dirty="0">
                <a:solidFill>
                  <a:prstClr val="black">
                    <a:lumMod val="85000"/>
                    <a:lumOff val="15000"/>
                  </a:prstClr>
                </a:solidFill>
                <a:latin typeface="微软雅黑" panose="020B0503020204020204" pitchFamily="34" charset="-122"/>
                <a:ea typeface="微软雅黑" panose="020B0503020204020204" pitchFamily="34" charset="-122"/>
              </a:rPr>
              <a:t>1</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（天和）</a:t>
            </a:r>
            <a:r>
              <a:rPr lang="en-US" altLang="zh-CN" dirty="0">
                <a:solidFill>
                  <a:prstClr val="black">
                    <a:lumMod val="85000"/>
                    <a:lumOff val="15000"/>
                  </a:prstClr>
                </a:solidFill>
                <a:latin typeface="微软雅黑" panose="020B0503020204020204" pitchFamily="34" charset="-122"/>
                <a:ea typeface="微软雅黑" panose="020B0503020204020204" pitchFamily="34" charset="-122"/>
              </a:rPr>
              <a:t>+1</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（问天）</a:t>
            </a:r>
            <a:r>
              <a:rPr lang="en-US" altLang="zh-CN" dirty="0">
                <a:solidFill>
                  <a:prstClr val="black">
                    <a:lumMod val="85000"/>
                    <a:lumOff val="15000"/>
                  </a:prstClr>
                </a:solidFill>
                <a:latin typeface="微软雅黑" panose="020B0503020204020204" pitchFamily="34" charset="-122"/>
                <a:ea typeface="微软雅黑" panose="020B0503020204020204" pitchFamily="34" charset="-122"/>
              </a:rPr>
              <a:t>+1</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（梦天）</a:t>
            </a:r>
            <a:r>
              <a:rPr lang="en-US" altLang="zh-CN" dirty="0">
                <a:solidFill>
                  <a:prstClr val="black">
                    <a:lumMod val="85000"/>
                    <a:lumOff val="15000"/>
                  </a:prstClr>
                </a:solidFill>
                <a:latin typeface="微软雅黑" panose="020B0503020204020204" pitchFamily="34" charset="-122"/>
                <a:ea typeface="微软雅黑" panose="020B0503020204020204" pitchFamily="34" charset="-122"/>
              </a:rPr>
              <a:t>=1</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（天宫）。三舱以“</a:t>
            </a:r>
            <a:r>
              <a:rPr lang="en-US" altLang="zh-CN" dirty="0">
                <a:solidFill>
                  <a:prstClr val="black">
                    <a:lumMod val="85000"/>
                    <a:lumOff val="15000"/>
                  </a:prstClr>
                </a:solidFill>
                <a:latin typeface="微软雅黑" panose="020B0503020204020204" pitchFamily="34" charset="-122"/>
                <a:ea typeface="微软雅黑" panose="020B0503020204020204" pitchFamily="34" charset="-122"/>
              </a:rPr>
              <a:t>1+1+1=1”</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的方式构建了一个“组合体核心”，保证各舱段、飞行器动作协调，实现资源的统一优化使用。</a:t>
            </a:r>
            <a:endParaRPr lang="en-US" altLang="zh-CN" dirty="0">
              <a:solidFill>
                <a:prstClr val="black">
                  <a:lumMod val="85000"/>
                  <a:lumOff val="15000"/>
                </a:prstClr>
              </a:solidFill>
              <a:latin typeface="微软雅黑" panose="020B0503020204020204" pitchFamily="34" charset="-122"/>
              <a:ea typeface="微软雅黑" panose="020B0503020204020204" pitchFamily="34" charset="-122"/>
            </a:endParaRPr>
          </a:p>
          <a:p>
            <a:pPr indent="457200" algn="just">
              <a:lnSpc>
                <a:spcPct val="150000"/>
              </a:lnSpc>
            </a:pP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中国天宫空间站的设计是对历史上航天器系统的创新发展，充分展现了中国科学家们的系统思维能力。</a:t>
            </a:r>
            <a:endParaRPr lang="en-US" altLang="zh-CN" dirty="0">
              <a:solidFill>
                <a:prstClr val="black">
                  <a:lumMod val="85000"/>
                  <a:lumOff val="15000"/>
                </a:prstClr>
              </a:solidFill>
              <a:latin typeface="微软雅黑" panose="020B0503020204020204" pitchFamily="34" charset="-122"/>
              <a:ea typeface="微软雅黑" panose="020B0503020204020204" pitchFamily="34" charset="-122"/>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1" y="1502229"/>
            <a:ext cx="5714252" cy="4283134"/>
          </a:xfrm>
          <a:prstGeom prst="rect">
            <a:avLst/>
          </a:prstGeom>
          <a:solidFill>
            <a:srgbClr val="FFFFFF">
              <a:shade val="85000"/>
            </a:srgbClr>
          </a:solidFill>
          <a:ln w="5715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12192000" cy="6858001"/>
          </a:xfrm>
          <a:prstGeom prst="rect">
            <a:avLst/>
          </a:prstGeom>
          <a:gradFill flip="none" rotWithShape="1">
            <a:gsLst>
              <a:gs pos="80000">
                <a:srgbClr val="F1E9D2"/>
              </a:gs>
              <a:gs pos="100000">
                <a:srgbClr val="FEF6E1"/>
              </a:gs>
              <a:gs pos="0">
                <a:srgbClr val="ECA285"/>
              </a:gs>
              <a:gs pos="27000">
                <a:srgbClr val="FCCB90"/>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nvGrpSpPr>
          <p:cNvPr id="13" name="组合 12"/>
          <p:cNvGrpSpPr/>
          <p:nvPr/>
        </p:nvGrpSpPr>
        <p:grpSpPr>
          <a:xfrm>
            <a:off x="-5265" y="3123171"/>
            <a:ext cx="12192000" cy="3734829"/>
            <a:chOff x="-5265" y="3509276"/>
            <a:chExt cx="12192000" cy="3734829"/>
          </a:xfrm>
        </p:grpSpPr>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5" y="3509276"/>
              <a:ext cx="12192000" cy="3734829"/>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5" y="3509276"/>
              <a:ext cx="12192000" cy="3734829"/>
            </a:xfrm>
            <a:prstGeom prst="rect">
              <a:avLst/>
            </a:prstGeom>
          </p:spPr>
        </p:pic>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5" y="3509276"/>
              <a:ext cx="12192000" cy="3734829"/>
            </a:xfrm>
            <a:prstGeom prst="rect">
              <a:avLst/>
            </a:prstGeom>
          </p:spPr>
        </p:pic>
        <p:pic>
          <p:nvPicPr>
            <p:cNvPr id="25" name="图片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5" y="3509276"/>
              <a:ext cx="12192000" cy="3734829"/>
            </a:xfrm>
            <a:prstGeom prst="rect">
              <a:avLst/>
            </a:prstGeom>
          </p:spPr>
        </p:pic>
      </p:grpSp>
      <p:sp>
        <p:nvSpPr>
          <p:cNvPr id="26" name="iṩḻíḑe"/>
          <p:cNvSpPr/>
          <p:nvPr/>
        </p:nvSpPr>
        <p:spPr>
          <a:xfrm>
            <a:off x="669939" y="709412"/>
            <a:ext cx="10852123" cy="5439177"/>
          </a:xfrm>
          <a:prstGeom prst="snip2DiagRect">
            <a:avLst>
              <a:gd name="adj1" fmla="val 0"/>
              <a:gd name="adj2" fmla="val 0"/>
            </a:avLst>
          </a:prstGeom>
          <a:solidFill>
            <a:srgbClr val="E17751">
              <a:alpha val="10000"/>
            </a:srgbClr>
          </a:solidFill>
          <a:ln>
            <a:gradFill flip="none" rotWithShape="1">
              <a:gsLst>
                <a:gs pos="100000">
                  <a:srgbClr val="E17751"/>
                </a:gs>
                <a:gs pos="67000">
                  <a:srgbClr val="FDD5A6">
                    <a:alpha val="0"/>
                  </a:srgbClr>
                </a:gs>
                <a:gs pos="34000">
                  <a:srgbClr val="FDD5A6">
                    <a:alpha val="0"/>
                  </a:srgbClr>
                </a:gs>
                <a:gs pos="0">
                  <a:srgbClr val="E17751"/>
                </a:gs>
              </a:gsLst>
              <a:lin ang="3600000" scaled="0"/>
              <a:tileRect/>
            </a:gradFill>
          </a:ln>
          <a:effectLst>
            <a:outerShdw blurRad="50800" dist="50800" dir="2700000" algn="tl" rotWithShape="0">
              <a:srgbClr val="E89779">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lt1"/>
              </a:solidFill>
            </a:endParaRPr>
          </a:p>
        </p:txBody>
      </p:sp>
      <p:sp>
        <p:nvSpPr>
          <p:cNvPr id="27" name="矩形 26"/>
          <p:cNvSpPr/>
          <p:nvPr/>
        </p:nvSpPr>
        <p:spPr>
          <a:xfrm>
            <a:off x="1056000" y="1127090"/>
            <a:ext cx="10080000" cy="4603820"/>
          </a:xfrm>
          <a:prstGeom prst="rect">
            <a:avLst/>
          </a:prstGeom>
          <a:solidFill>
            <a:srgbClr val="FFFDF7"/>
          </a:solidFill>
          <a:ln>
            <a:noFill/>
          </a:ln>
          <a:effectLst>
            <a:outerShdw blurRad="190500" dist="38100" dir="2700000" algn="tl" rotWithShape="0">
              <a:srgbClr val="C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962959" y="1798738"/>
            <a:ext cx="8266082" cy="3222421"/>
          </a:xfrm>
          <a:prstGeom prst="rect">
            <a:avLst/>
          </a:prstGeom>
          <a:noFill/>
        </p:spPr>
        <p:txBody>
          <a:bodyPr wrap="square" rtlCol="0">
            <a:spAutoFit/>
          </a:bodyPr>
          <a:lstStyle/>
          <a:p>
            <a:pPr indent="575945" algn="just">
              <a:lnSpc>
                <a:spcPct val="150000"/>
              </a:lnSpc>
              <a:spcBef>
                <a:spcPts val="1800"/>
              </a:spcBef>
            </a:pPr>
            <a:r>
              <a:rPr lang="zh-CN" altLang="en-US" sz="2200" b="1" dirty="0">
                <a:solidFill>
                  <a:schemeClr val="tx1">
                    <a:lumMod val="85000"/>
                    <a:lumOff val="15000"/>
                  </a:schemeClr>
                </a:solidFill>
                <a:latin typeface="华文中宋" panose="02010600040101010101" pitchFamily="2" charset="-122"/>
                <a:ea typeface="华文中宋" panose="02010600040101010101" pitchFamily="2" charset="-122"/>
              </a:rPr>
              <a:t>“要增强系统思维，统筹各地改革发展、各项区际政策、各领域建设、各种资源要素，使沿江各省市协同作用更明显，促进长江经济带实现上中下游协同发展、东中西部互动合作，把长江经济带建设成为我国生态文明建设的先行示范带、创新驱动带、协调发展带。”</a:t>
            </a:r>
          </a:p>
          <a:p>
            <a:pPr indent="575945" algn="r">
              <a:lnSpc>
                <a:spcPct val="130000"/>
              </a:lnSpc>
              <a:spcBef>
                <a:spcPts val="1800"/>
              </a:spcBef>
            </a:pPr>
            <a:r>
              <a:rPr lang="en-US" altLang="zh-CN" b="1" dirty="0">
                <a:solidFill>
                  <a:schemeClr val="tx1">
                    <a:lumMod val="65000"/>
                    <a:lumOff val="35000"/>
                  </a:schemeClr>
                </a:solidFill>
                <a:latin typeface="楷体" panose="02010609060101010101" pitchFamily="49" charset="-122"/>
                <a:ea typeface="楷体" panose="02010609060101010101" pitchFamily="49" charset="-122"/>
              </a:rPr>
              <a:t>——</a:t>
            </a:r>
            <a:r>
              <a:rPr lang="zh-CN" altLang="en-US" b="1" dirty="0">
                <a:solidFill>
                  <a:schemeClr val="tx1">
                    <a:lumMod val="65000"/>
                    <a:lumOff val="35000"/>
                  </a:schemeClr>
                </a:solidFill>
                <a:latin typeface="楷体" panose="02010609060101010101" pitchFamily="49" charset="-122"/>
                <a:ea typeface="楷体" panose="02010609060101010101" pitchFamily="49" charset="-122"/>
              </a:rPr>
              <a:t>习近平在推动长江经济带发展座谈会上的讲话（</a:t>
            </a:r>
            <a:r>
              <a:rPr lang="en-US" altLang="zh-CN" b="1" dirty="0">
                <a:solidFill>
                  <a:schemeClr val="tx1">
                    <a:lumMod val="65000"/>
                    <a:lumOff val="35000"/>
                  </a:schemeClr>
                </a:solidFill>
                <a:latin typeface="楷体" panose="02010609060101010101" pitchFamily="49" charset="-122"/>
                <a:ea typeface="楷体" panose="02010609060101010101" pitchFamily="49" charset="-122"/>
              </a:rPr>
              <a:t>2016</a:t>
            </a:r>
            <a:r>
              <a:rPr lang="zh-CN" altLang="en-US" b="1" dirty="0">
                <a:solidFill>
                  <a:schemeClr val="tx1">
                    <a:lumMod val="65000"/>
                    <a:lumOff val="35000"/>
                  </a:schemeClr>
                </a:solidFill>
                <a:latin typeface="楷体" panose="02010609060101010101" pitchFamily="49" charset="-122"/>
                <a:ea typeface="楷体" panose="02010609060101010101" pitchFamily="49" charset="-122"/>
              </a:rPr>
              <a:t>年</a:t>
            </a:r>
            <a:r>
              <a:rPr lang="en-US" altLang="zh-CN" b="1" dirty="0">
                <a:solidFill>
                  <a:schemeClr val="tx1">
                    <a:lumMod val="65000"/>
                    <a:lumOff val="35000"/>
                  </a:schemeClr>
                </a:solidFill>
                <a:latin typeface="楷体" panose="02010609060101010101" pitchFamily="49" charset="-122"/>
                <a:ea typeface="楷体" panose="02010609060101010101" pitchFamily="49" charset="-122"/>
              </a:rPr>
              <a:t>1</a:t>
            </a:r>
            <a:r>
              <a:rPr lang="zh-CN" altLang="en-US" b="1" dirty="0">
                <a:solidFill>
                  <a:schemeClr val="tx1">
                    <a:lumMod val="65000"/>
                    <a:lumOff val="35000"/>
                  </a:schemeClr>
                </a:solidFill>
                <a:latin typeface="楷体" panose="02010609060101010101" pitchFamily="49" charset="-122"/>
                <a:ea typeface="楷体" panose="02010609060101010101" pitchFamily="49" charset="-122"/>
              </a:rPr>
              <a:t>月</a:t>
            </a:r>
            <a:r>
              <a:rPr lang="en-US" altLang="zh-CN" b="1" dirty="0">
                <a:solidFill>
                  <a:schemeClr val="tx1">
                    <a:lumMod val="65000"/>
                    <a:lumOff val="35000"/>
                  </a:schemeClr>
                </a:solidFill>
                <a:latin typeface="楷体" panose="02010609060101010101" pitchFamily="49" charset="-122"/>
                <a:ea typeface="楷体" panose="02010609060101010101" pitchFamily="49" charset="-122"/>
              </a:rPr>
              <a:t>5</a:t>
            </a:r>
            <a:r>
              <a:rPr lang="zh-CN" altLang="en-US" b="1" dirty="0">
                <a:solidFill>
                  <a:schemeClr val="tx1">
                    <a:lumMod val="65000"/>
                    <a:lumOff val="35000"/>
                  </a:schemeClr>
                </a:solidFill>
                <a:latin typeface="楷体" panose="02010609060101010101" pitchFamily="49" charset="-122"/>
                <a:ea typeface="楷体" panose="02010609060101010101" pitchFamily="49" charset="-122"/>
              </a:rPr>
              <a:t>日）</a:t>
            </a:r>
            <a:endParaRPr lang="zh-CN" altLang="en-US" b="1" dirty="0">
              <a:solidFill>
                <a:schemeClr val="tx1">
                  <a:lumMod val="85000"/>
                  <a:lumOff val="15000"/>
                </a:schemeClr>
              </a:solidFill>
              <a:latin typeface="楷体" panose="02010609060101010101" pitchFamily="49" charset="-122"/>
              <a:ea typeface="楷体" panose="02010609060101010101" pitchFamily="49" charset="-122"/>
            </a:endParaRPr>
          </a:p>
        </p:txBody>
      </p:sp>
      <p:sp>
        <p:nvSpPr>
          <p:cNvPr id="29" name="文本框 28"/>
          <p:cNvSpPr txBox="1"/>
          <p:nvPr/>
        </p:nvSpPr>
        <p:spPr>
          <a:xfrm>
            <a:off x="9762565" y="6440536"/>
            <a:ext cx="2364096"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马克思主义基本原理</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矩形 29"/>
          <p:cNvSpPr/>
          <p:nvPr/>
        </p:nvSpPr>
        <p:spPr>
          <a:xfrm>
            <a:off x="9082408" y="202812"/>
            <a:ext cx="3007432" cy="261610"/>
          </a:xfrm>
          <a:prstGeom prst="rect">
            <a:avLst/>
          </a:prstGeom>
        </p:spPr>
        <p:txBody>
          <a:bodyPr wrap="square">
            <a:spAutoFit/>
          </a:bodyPr>
          <a:lstStyle/>
          <a:p>
            <a:pPr algn="r"/>
            <a:r>
              <a:rPr lang="zh-CN" altLang="en-US" sz="1100" dirty="0">
                <a:solidFill>
                  <a:schemeClr val="bg1">
                    <a:lumMod val="50000"/>
                  </a:schemeClr>
                </a:solidFill>
                <a:latin typeface="微软雅黑" panose="020B0503020204020204" pitchFamily="34" charset="-122"/>
                <a:ea typeface="微软雅黑" panose="020B0503020204020204" pitchFamily="34" charset="-122"/>
              </a:rPr>
              <a:t>专题二  辩证唯物主义世界观</a:t>
            </a:r>
          </a:p>
        </p:txBody>
      </p:sp>
      <p:sp>
        <p:nvSpPr>
          <p:cNvPr id="31" name="文本框 30"/>
          <p:cNvSpPr txBox="1"/>
          <p:nvPr/>
        </p:nvSpPr>
        <p:spPr>
          <a:xfrm>
            <a:off x="45719" y="194477"/>
            <a:ext cx="7156536" cy="278281"/>
          </a:xfrm>
          <a:prstGeom prst="rect">
            <a:avLst/>
          </a:prstGeom>
          <a:noFill/>
        </p:spPr>
        <p:txBody>
          <a:bodyPr wrap="square" rtlCol="0">
            <a:spAutoFit/>
          </a:bodyPr>
          <a:lstStyle/>
          <a:p>
            <a:pPr algn="just">
              <a:lnSpc>
                <a:spcPct val="120000"/>
              </a:lnSpc>
            </a:pPr>
            <a:r>
              <a:rPr lang="zh-CN" altLang="en-US" sz="1100" dirty="0">
                <a:solidFill>
                  <a:prstClr val="white">
                    <a:lumMod val="50000"/>
                  </a:prstClr>
                </a:solidFill>
                <a:latin typeface="微软雅黑" panose="020B0503020204020204" pitchFamily="34" charset="-122"/>
                <a:ea typeface="微软雅黑" panose="020B0503020204020204" pitchFamily="34" charset="-122"/>
              </a:rPr>
              <a:t>第四讲  辩证思维方法</a:t>
            </a:r>
          </a:p>
        </p:txBody>
      </p:sp>
      <p:sp>
        <p:nvSpPr>
          <p:cNvPr id="32" name="矩形 31"/>
          <p:cNvSpPr/>
          <p:nvPr/>
        </p:nvSpPr>
        <p:spPr>
          <a:xfrm>
            <a:off x="0" y="184281"/>
            <a:ext cx="45719" cy="298672"/>
          </a:xfrm>
          <a:prstGeom prst="rect">
            <a:avLst/>
          </a:prstGeom>
          <a:solidFill>
            <a:srgbClr val="E17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1859139"/>
            <a:ext cx="11322424" cy="3778624"/>
          </a:xfrm>
          <a:prstGeom prst="rect">
            <a:avLst/>
          </a:prstGeom>
          <a:gradFill>
            <a:gsLst>
              <a:gs pos="0">
                <a:schemeClr val="bg1">
                  <a:alpha val="0"/>
                </a:schemeClr>
              </a:gs>
              <a:gs pos="28000">
                <a:srgbClr val="FFF5E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矩形: 剪去对角 20"/>
          <p:cNvSpPr/>
          <p:nvPr/>
        </p:nvSpPr>
        <p:spPr bwMode="auto">
          <a:xfrm>
            <a:off x="674386" y="1219458"/>
            <a:ext cx="2374378" cy="5057986"/>
          </a:xfrm>
          <a:prstGeom prst="snip2DiagRect">
            <a:avLst>
              <a:gd name="adj1" fmla="val 2959"/>
              <a:gd name="adj2" fmla="val 7514"/>
            </a:avLst>
          </a:prstGeom>
          <a:gradFill>
            <a:gsLst>
              <a:gs pos="0">
                <a:srgbClr val="7E7847"/>
              </a:gs>
              <a:gs pos="100000">
                <a:srgbClr val="C5BC78">
                  <a:alpha val="0"/>
                </a:srgbClr>
              </a:gs>
              <a:gs pos="44000">
                <a:srgbClr val="C5BC78"/>
              </a:gs>
            </a:gsLst>
            <a:lin ang="21594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 name="组合 1"/>
          <p:cNvGrpSpPr/>
          <p:nvPr/>
        </p:nvGrpSpPr>
        <p:grpSpPr>
          <a:xfrm>
            <a:off x="2172297" y="2103731"/>
            <a:ext cx="6083478" cy="3314051"/>
            <a:chOff x="1936322" y="1690839"/>
            <a:chExt cx="8404227" cy="3314051"/>
          </a:xfrm>
        </p:grpSpPr>
        <p:grpSp>
          <p:nvGrpSpPr>
            <p:cNvPr id="4" name="组合 3"/>
            <p:cNvGrpSpPr/>
            <p:nvPr/>
          </p:nvGrpSpPr>
          <p:grpSpPr>
            <a:xfrm>
              <a:off x="1936322" y="1690839"/>
              <a:ext cx="8404227" cy="576000"/>
              <a:chOff x="1744755" y="1569679"/>
              <a:chExt cx="8404227" cy="576000"/>
            </a:xfrm>
          </p:grpSpPr>
          <p:sp>
            <p:nvSpPr>
              <p:cNvPr id="5" name="矩形 4"/>
              <p:cNvSpPr/>
              <p:nvPr/>
            </p:nvSpPr>
            <p:spPr>
              <a:xfrm>
                <a:off x="1744755" y="1605679"/>
                <a:ext cx="559399" cy="504000"/>
              </a:xfrm>
              <a:prstGeom prst="rect">
                <a:avLst/>
              </a:prstGeom>
              <a:gradFill>
                <a:gsLst>
                  <a:gs pos="0">
                    <a:srgbClr val="E17751"/>
                  </a:gs>
                  <a:gs pos="100000">
                    <a:srgbClr val="FBC27D"/>
                  </a:gs>
                </a:gsLst>
                <a:lin ang="4800000" scaled="0"/>
              </a:gradFill>
              <a:ln>
                <a:noFill/>
              </a:ln>
              <a:effectLst>
                <a:outerShdw dist="114300" dir="10800000" algn="r" rotWithShape="0">
                  <a:srgbClr val="FBC88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Shape 7163"/>
              <p:cNvSpPr/>
              <p:nvPr/>
            </p:nvSpPr>
            <p:spPr>
              <a:xfrm>
                <a:off x="2262052" y="1569679"/>
                <a:ext cx="4373849" cy="576000"/>
              </a:xfrm>
              <a:prstGeom prst="rect">
                <a:avLst/>
              </a:prstGeom>
              <a:solidFill>
                <a:schemeClr val="bg1"/>
              </a:solidFill>
              <a:ln>
                <a:solidFill>
                  <a:srgbClr val="E79273"/>
                </a:soli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solidFill>
                    <a:prstClr val="black">
                      <a:lumMod val="85000"/>
                      <a:lumOff val="15000"/>
                    </a:prstClr>
                  </a:solidFill>
                  <a:latin typeface="微软雅黑" panose="020B0503020204020204" pitchFamily="34" charset="-122"/>
                  <a:ea typeface="微软雅黑" panose="020B0503020204020204" pitchFamily="34" charset="-122"/>
                  <a:sym typeface="Helvetica"/>
                </a:endParaRPr>
              </a:p>
            </p:txBody>
          </p:sp>
          <p:sp>
            <p:nvSpPr>
              <p:cNvPr id="7" name="文本框 6"/>
              <p:cNvSpPr txBox="1"/>
              <p:nvPr/>
            </p:nvSpPr>
            <p:spPr>
              <a:xfrm>
                <a:off x="2446437" y="1659388"/>
                <a:ext cx="7702545" cy="396583"/>
              </a:xfrm>
              <a:prstGeom prst="rect">
                <a:avLst/>
              </a:prstGeom>
            </p:spPr>
            <p:txBody>
              <a:bodyPr wrap="square">
                <a:spAutoFit/>
              </a:bodyPr>
              <a:lstStyle>
                <a:defPPr>
                  <a:defRPr lang="zh-CN"/>
                </a:defPPr>
                <a:lvl1pPr eaLnBrk="0" hangingPunct="0">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prstClr val="black">
                        <a:lumMod val="85000"/>
                        <a:lumOff val="15000"/>
                      </a:prstClr>
                    </a:solidFill>
                  </a:rPr>
                  <a:t>系统与系统之间</a:t>
                </a:r>
                <a:endParaRPr lang="en-US" altLang="zh-CN" dirty="0">
                  <a:solidFill>
                    <a:prstClr val="black">
                      <a:lumMod val="85000"/>
                      <a:lumOff val="15000"/>
                    </a:prstClr>
                  </a:solidFill>
                </a:endParaRPr>
              </a:p>
            </p:txBody>
          </p:sp>
        </p:grpSp>
        <p:grpSp>
          <p:nvGrpSpPr>
            <p:cNvPr id="8" name="组合 7"/>
            <p:cNvGrpSpPr/>
            <p:nvPr/>
          </p:nvGrpSpPr>
          <p:grpSpPr>
            <a:xfrm>
              <a:off x="1936322" y="2603522"/>
              <a:ext cx="8404227" cy="576000"/>
              <a:chOff x="1744755" y="2346792"/>
              <a:chExt cx="8404227" cy="576000"/>
            </a:xfrm>
          </p:grpSpPr>
          <p:sp>
            <p:nvSpPr>
              <p:cNvPr id="9" name="矩形 8"/>
              <p:cNvSpPr/>
              <p:nvPr/>
            </p:nvSpPr>
            <p:spPr>
              <a:xfrm>
                <a:off x="1744755" y="2382792"/>
                <a:ext cx="559399" cy="504000"/>
              </a:xfrm>
              <a:prstGeom prst="rect">
                <a:avLst/>
              </a:prstGeom>
              <a:gradFill>
                <a:gsLst>
                  <a:gs pos="0">
                    <a:srgbClr val="7E7847"/>
                  </a:gs>
                  <a:gs pos="100000">
                    <a:srgbClr val="C5BC78"/>
                  </a:gs>
                </a:gsLst>
                <a:lin ang="4800000" scaled="0"/>
              </a:gradFill>
              <a:ln>
                <a:noFill/>
              </a:ln>
              <a:effectLst>
                <a:outerShdw dist="114300" dir="10800000" algn="r" rotWithShape="0">
                  <a:srgbClr val="CDC88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Shape 7165"/>
              <p:cNvSpPr/>
              <p:nvPr/>
            </p:nvSpPr>
            <p:spPr>
              <a:xfrm>
                <a:off x="2262052" y="2346792"/>
                <a:ext cx="4373849" cy="576000"/>
              </a:xfrm>
              <a:prstGeom prst="rect">
                <a:avLst/>
              </a:prstGeom>
              <a:solidFill>
                <a:schemeClr val="bg1"/>
              </a:solidFill>
              <a:ln>
                <a:solidFill>
                  <a:srgbClr val="AFA769"/>
                </a:soli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solidFill>
                    <a:prstClr val="black">
                      <a:lumMod val="85000"/>
                      <a:lumOff val="15000"/>
                    </a:prstClr>
                  </a:solidFill>
                  <a:latin typeface="微软雅黑" panose="020B0503020204020204" pitchFamily="34" charset="-122"/>
                  <a:ea typeface="微软雅黑" panose="020B0503020204020204" pitchFamily="34" charset="-122"/>
                  <a:sym typeface="Helvetica"/>
                </a:endParaRPr>
              </a:p>
            </p:txBody>
          </p:sp>
          <p:sp>
            <p:nvSpPr>
              <p:cNvPr id="11" name="文本框 10"/>
              <p:cNvSpPr txBox="1"/>
              <p:nvPr/>
            </p:nvSpPr>
            <p:spPr>
              <a:xfrm>
                <a:off x="2446437" y="2436501"/>
                <a:ext cx="7702545" cy="396583"/>
              </a:xfrm>
              <a:prstGeom prst="rect">
                <a:avLst/>
              </a:prstGeom>
            </p:spPr>
            <p:txBody>
              <a:bodyPr wrap="square">
                <a:spAutoFit/>
              </a:bodyPr>
              <a:lstStyle>
                <a:defPPr>
                  <a:defRPr lang="zh-CN"/>
                </a:defPPr>
                <a:lvl1pPr eaLnBrk="0" hangingPunct="0">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prstClr val="black">
                        <a:lumMod val="85000"/>
                        <a:lumOff val="15000"/>
                      </a:prstClr>
                    </a:solidFill>
                  </a:rPr>
                  <a:t>要素与要素之间</a:t>
                </a:r>
                <a:endParaRPr lang="en-US" altLang="zh-CN" dirty="0">
                  <a:solidFill>
                    <a:prstClr val="black">
                      <a:lumMod val="85000"/>
                      <a:lumOff val="15000"/>
                    </a:prstClr>
                  </a:solidFill>
                </a:endParaRPr>
              </a:p>
            </p:txBody>
          </p:sp>
        </p:grpSp>
        <p:sp>
          <p:nvSpPr>
            <p:cNvPr id="13" name="矩形 12"/>
            <p:cNvSpPr/>
            <p:nvPr/>
          </p:nvSpPr>
          <p:spPr>
            <a:xfrm>
              <a:off x="1936322" y="3552206"/>
              <a:ext cx="559399" cy="504000"/>
            </a:xfrm>
            <a:prstGeom prst="rect">
              <a:avLst/>
            </a:prstGeom>
            <a:gradFill>
              <a:gsLst>
                <a:gs pos="0">
                  <a:srgbClr val="E17751"/>
                </a:gs>
                <a:gs pos="100000">
                  <a:srgbClr val="FBC27D"/>
                </a:gs>
              </a:gsLst>
              <a:lin ang="4800000" scaled="0"/>
            </a:gradFill>
            <a:ln>
              <a:noFill/>
            </a:ln>
            <a:effectLst>
              <a:outerShdw dist="114300" dir="10800000" algn="r" rotWithShape="0">
                <a:srgbClr val="FBC88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Shape 7163"/>
            <p:cNvSpPr/>
            <p:nvPr/>
          </p:nvSpPr>
          <p:spPr>
            <a:xfrm>
              <a:off x="2453619" y="3516206"/>
              <a:ext cx="4373849" cy="576000"/>
            </a:xfrm>
            <a:prstGeom prst="rect">
              <a:avLst/>
            </a:prstGeom>
            <a:solidFill>
              <a:schemeClr val="bg1"/>
            </a:solidFill>
            <a:ln>
              <a:solidFill>
                <a:srgbClr val="E79273"/>
              </a:soli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solidFill>
                  <a:prstClr val="black">
                    <a:lumMod val="85000"/>
                    <a:lumOff val="15000"/>
                  </a:prstClr>
                </a:solidFill>
                <a:latin typeface="微软雅黑" panose="020B0503020204020204" pitchFamily="34" charset="-122"/>
                <a:ea typeface="微软雅黑" panose="020B0503020204020204" pitchFamily="34" charset="-122"/>
                <a:sym typeface="Helvetica"/>
              </a:endParaRPr>
            </a:p>
          </p:txBody>
        </p:sp>
        <p:sp>
          <p:nvSpPr>
            <p:cNvPr id="15" name="文本框 14"/>
            <p:cNvSpPr txBox="1"/>
            <p:nvPr/>
          </p:nvSpPr>
          <p:spPr>
            <a:xfrm>
              <a:off x="2638004" y="3605915"/>
              <a:ext cx="7702545" cy="396583"/>
            </a:xfrm>
            <a:prstGeom prst="rect">
              <a:avLst/>
            </a:prstGeom>
          </p:spPr>
          <p:txBody>
            <a:bodyPr wrap="square">
              <a:spAutoFit/>
            </a:bodyPr>
            <a:lstStyle>
              <a:defPPr>
                <a:defRPr lang="zh-CN"/>
              </a:defPPr>
              <a:lvl1pPr eaLnBrk="0" hangingPunct="0">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prstClr val="black">
                      <a:lumMod val="85000"/>
                      <a:lumOff val="15000"/>
                    </a:prstClr>
                  </a:solidFill>
                </a:rPr>
                <a:t>结构与层次之间</a:t>
              </a:r>
              <a:endParaRPr lang="en-US" altLang="zh-CN" dirty="0">
                <a:solidFill>
                  <a:prstClr val="black">
                    <a:lumMod val="85000"/>
                    <a:lumOff val="15000"/>
                  </a:prstClr>
                </a:solidFill>
              </a:endParaRPr>
            </a:p>
          </p:txBody>
        </p:sp>
        <p:grpSp>
          <p:nvGrpSpPr>
            <p:cNvPr id="16" name="组合 15"/>
            <p:cNvGrpSpPr/>
            <p:nvPr/>
          </p:nvGrpSpPr>
          <p:grpSpPr>
            <a:xfrm>
              <a:off x="1936322" y="4428890"/>
              <a:ext cx="8404227" cy="576000"/>
              <a:chOff x="1744755" y="2346792"/>
              <a:chExt cx="8404227" cy="576000"/>
            </a:xfrm>
          </p:grpSpPr>
          <p:sp>
            <p:nvSpPr>
              <p:cNvPr id="17" name="矩形 16"/>
              <p:cNvSpPr/>
              <p:nvPr/>
            </p:nvSpPr>
            <p:spPr>
              <a:xfrm>
                <a:off x="1744755" y="2382792"/>
                <a:ext cx="559399" cy="504000"/>
              </a:xfrm>
              <a:prstGeom prst="rect">
                <a:avLst/>
              </a:prstGeom>
              <a:gradFill>
                <a:gsLst>
                  <a:gs pos="0">
                    <a:srgbClr val="7E7847"/>
                  </a:gs>
                  <a:gs pos="100000">
                    <a:srgbClr val="C5BC78"/>
                  </a:gs>
                </a:gsLst>
                <a:lin ang="4800000" scaled="0"/>
              </a:gradFill>
              <a:ln>
                <a:noFill/>
              </a:ln>
              <a:effectLst>
                <a:outerShdw dist="114300" dir="10800000" algn="r" rotWithShape="0">
                  <a:srgbClr val="CDC88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Shape 7165"/>
              <p:cNvSpPr/>
              <p:nvPr/>
            </p:nvSpPr>
            <p:spPr>
              <a:xfrm>
                <a:off x="2262052" y="2346792"/>
                <a:ext cx="4373849" cy="576000"/>
              </a:xfrm>
              <a:prstGeom prst="rect">
                <a:avLst/>
              </a:prstGeom>
              <a:solidFill>
                <a:schemeClr val="bg1"/>
              </a:solidFill>
              <a:ln>
                <a:solidFill>
                  <a:srgbClr val="AFA769"/>
                </a:soli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solidFill>
                    <a:prstClr val="black">
                      <a:lumMod val="85000"/>
                      <a:lumOff val="15000"/>
                    </a:prstClr>
                  </a:solidFill>
                  <a:latin typeface="微软雅黑" panose="020B0503020204020204" pitchFamily="34" charset="-122"/>
                  <a:ea typeface="微软雅黑" panose="020B0503020204020204" pitchFamily="34" charset="-122"/>
                  <a:sym typeface="Helvetica"/>
                </a:endParaRPr>
              </a:p>
            </p:txBody>
          </p:sp>
          <p:sp>
            <p:nvSpPr>
              <p:cNvPr id="19" name="文本框 18"/>
              <p:cNvSpPr txBox="1"/>
              <p:nvPr/>
            </p:nvSpPr>
            <p:spPr>
              <a:xfrm>
                <a:off x="2446437" y="2436501"/>
                <a:ext cx="7702545" cy="396583"/>
              </a:xfrm>
              <a:prstGeom prst="rect">
                <a:avLst/>
              </a:prstGeom>
            </p:spPr>
            <p:txBody>
              <a:bodyPr wrap="square">
                <a:spAutoFit/>
              </a:bodyPr>
              <a:lstStyle>
                <a:defPPr>
                  <a:defRPr lang="zh-CN"/>
                </a:defPPr>
                <a:lvl1pPr eaLnBrk="0" hangingPunct="0">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prstClr val="black">
                        <a:lumMod val="85000"/>
                        <a:lumOff val="15000"/>
                      </a:prstClr>
                    </a:solidFill>
                  </a:rPr>
                  <a:t>系统与环境之间</a:t>
                </a:r>
                <a:endParaRPr lang="en-US" altLang="zh-CN" dirty="0">
                  <a:solidFill>
                    <a:prstClr val="black">
                      <a:lumMod val="85000"/>
                      <a:lumOff val="15000"/>
                    </a:prstClr>
                  </a:solidFill>
                </a:endParaRPr>
              </a:p>
            </p:txBody>
          </p:sp>
        </p:grpSp>
      </p:grpSp>
      <p:sp>
        <p:nvSpPr>
          <p:cNvPr id="12" name="右大括号 11"/>
          <p:cNvSpPr/>
          <p:nvPr/>
        </p:nvSpPr>
        <p:spPr>
          <a:xfrm>
            <a:off x="5973131" y="2365966"/>
            <a:ext cx="514351" cy="2763816"/>
          </a:xfrm>
          <a:prstGeom prst="rightBrace">
            <a:avLst/>
          </a:prstGeom>
          <a:ln>
            <a:solidFill>
              <a:srgbClr val="C4BB7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prstClr val="black"/>
              </a:solidFill>
            </a:endParaRPr>
          </a:p>
        </p:txBody>
      </p:sp>
      <p:grpSp>
        <p:nvGrpSpPr>
          <p:cNvPr id="20" name="组合 19"/>
          <p:cNvGrpSpPr/>
          <p:nvPr/>
        </p:nvGrpSpPr>
        <p:grpSpPr>
          <a:xfrm>
            <a:off x="6727786" y="2103731"/>
            <a:ext cx="4594639" cy="3289441"/>
            <a:chOff x="6469660" y="2236525"/>
            <a:chExt cx="4594639" cy="3289441"/>
          </a:xfrm>
        </p:grpSpPr>
        <p:sp>
          <p:nvSpPr>
            <p:cNvPr id="46" name="矩形 45"/>
            <p:cNvSpPr/>
            <p:nvPr/>
          </p:nvSpPr>
          <p:spPr>
            <a:xfrm flipV="1">
              <a:off x="6611943" y="2347233"/>
              <a:ext cx="4452356" cy="3178733"/>
            </a:xfrm>
            <a:prstGeom prst="rect">
              <a:avLst/>
            </a:prstGeom>
            <a:gradFill>
              <a:gsLst>
                <a:gs pos="0">
                  <a:srgbClr val="E55003"/>
                </a:gs>
                <a:gs pos="100000">
                  <a:srgbClr val="FFFFFF"/>
                </a:gs>
              </a:gsLst>
              <a:lin ang="5400000" scaled="0"/>
            </a:gradFill>
            <a:ln w="19050">
              <a:gradFill>
                <a:gsLst>
                  <a:gs pos="100000">
                    <a:schemeClr val="bg1">
                      <a:lumMod val="95000"/>
                    </a:schemeClr>
                  </a:gs>
                  <a:gs pos="0">
                    <a:srgbClr val="E55003"/>
                  </a:gs>
                </a:gsLst>
                <a:lin ang="54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矩形 46"/>
            <p:cNvSpPr/>
            <p:nvPr/>
          </p:nvSpPr>
          <p:spPr>
            <a:xfrm flipV="1">
              <a:off x="6469660" y="2236525"/>
              <a:ext cx="4452356" cy="3134996"/>
            </a:xfrm>
            <a:prstGeom prst="rect">
              <a:avLst/>
            </a:prstGeom>
            <a:solidFill>
              <a:schemeClr val="bg1"/>
            </a:solidFill>
            <a:ln w="12700">
              <a:gradFill>
                <a:gsLst>
                  <a:gs pos="100000">
                    <a:srgbClr val="E55003"/>
                  </a:gs>
                  <a:gs pos="0">
                    <a:srgbClr val="FFFFFF"/>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文本框 47"/>
            <p:cNvSpPr txBox="1"/>
            <p:nvPr/>
          </p:nvSpPr>
          <p:spPr>
            <a:xfrm>
              <a:off x="6703250" y="2376998"/>
              <a:ext cx="3985176" cy="2854051"/>
            </a:xfrm>
            <a:prstGeom prst="rect">
              <a:avLst/>
            </a:prstGeom>
            <a:noFill/>
          </p:spPr>
          <p:txBody>
            <a:bodyPr wrap="square" rtlCol="0">
              <a:spAutoFit/>
            </a:bodyPr>
            <a:lstStyle/>
            <a:p>
              <a:pPr indent="539750" algn="just">
                <a:lnSpc>
                  <a:spcPct val="130000"/>
                </a:lnSpc>
              </a:pPr>
              <a:r>
                <a:rPr lang="zh-CN" altLang="en-US" sz="2000" dirty="0">
                  <a:solidFill>
                    <a:prstClr val="black"/>
                  </a:solidFill>
                  <a:latin typeface="微软雅黑" panose="020B0503020204020204" pitchFamily="34" charset="-122"/>
                  <a:ea typeface="微软雅黑" panose="020B0503020204020204" pitchFamily="34" charset="-122"/>
                </a:rPr>
                <a:t>增强系统思维能力，就是通过对事物的系统存在、系统联系与系统规律的把握，遵循以整体性、结构性、层次性、开放性和风险性等为基本内容的思维原则，立足现实需要，加强全局性谋划、整体性推进。</a:t>
              </a:r>
            </a:p>
          </p:txBody>
        </p:sp>
      </p:grpSp>
      <p:sp>
        <p:nvSpPr>
          <p:cNvPr id="22" name="文本框 21"/>
          <p:cNvSpPr txBox="1"/>
          <p:nvPr/>
        </p:nvSpPr>
        <p:spPr>
          <a:xfrm>
            <a:off x="876370" y="1274812"/>
            <a:ext cx="1107996" cy="4947279"/>
          </a:xfrm>
          <a:prstGeom prst="rect">
            <a:avLst/>
          </a:prstGeom>
          <a:noFill/>
        </p:spPr>
        <p:txBody>
          <a:bodyPr vert="eaVert" wrap="square">
            <a:spAutoFit/>
          </a:bodyPr>
          <a:lstStyle>
            <a:defPPr>
              <a:defRPr lang="zh-CN"/>
            </a:defPPr>
            <a:lvl1pPr algn="ctr">
              <a:lnSpc>
                <a:spcPct val="150000"/>
              </a:lnSpc>
              <a:defRPr sz="2000" b="1" spc="3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把事物放在普遍联系的系统中来把握</a:t>
            </a:r>
            <a:endParaRPr lang="en-US" altLang="zh-CN" dirty="0"/>
          </a:p>
          <a:p>
            <a:r>
              <a:rPr lang="zh-CN" altLang="en-US" dirty="0"/>
              <a:t>注意它们之间的相互联系和作用</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7010" y="1454169"/>
            <a:ext cx="10063314" cy="4427266"/>
            <a:chOff x="1099312" y="1710644"/>
            <a:chExt cx="10063314" cy="3947873"/>
          </a:xfrm>
        </p:grpSpPr>
        <p:sp>
          <p:nvSpPr>
            <p:cNvPr id="3" name="立方体 2"/>
            <p:cNvSpPr/>
            <p:nvPr/>
          </p:nvSpPr>
          <p:spPr>
            <a:xfrm>
              <a:off x="1099713" y="1710644"/>
              <a:ext cx="10062913" cy="3947873"/>
            </a:xfrm>
            <a:prstGeom prst="cube">
              <a:avLst>
                <a:gd name="adj" fmla="val 1445"/>
              </a:avLst>
            </a:prstGeom>
            <a:gradFill>
              <a:gsLst>
                <a:gs pos="100000">
                  <a:srgbClr val="E17751"/>
                </a:gs>
                <a:gs pos="4000">
                  <a:srgbClr val="FDA963"/>
                </a:gs>
              </a:gsLst>
              <a:lin ang="12000000" scaled="0"/>
            </a:gradFill>
            <a:ln w="22225">
              <a:noFill/>
            </a:ln>
            <a:effectLst>
              <a:outerShdw blurRad="76200" dir="18900000" sy="23000" kx="-1200000" algn="bl" rotWithShape="0">
                <a:prstClr val="black">
                  <a:alpha val="20000"/>
                </a:prstClr>
              </a:outerShdw>
            </a:effectLst>
          </p:spPr>
          <p:txBody>
            <a:bodyPr anchor="ctr">
              <a:normAutofit/>
            </a:bodyPr>
            <a:lstStyle/>
            <a:p>
              <a:pPr algn="ctr">
                <a:lnSpc>
                  <a:spcPct val="90000"/>
                </a:lnSpc>
                <a:spcBef>
                  <a:spcPct val="0"/>
                </a:spcBef>
              </a:pP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6" name="直接连接符 5"/>
            <p:cNvCxnSpPr/>
            <p:nvPr/>
          </p:nvCxnSpPr>
          <p:spPr>
            <a:xfrm rot="5400000" flipH="1">
              <a:off x="9209650" y="3457455"/>
              <a:ext cx="3372106"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099312" y="2438384"/>
              <a:ext cx="3220132" cy="3220133"/>
              <a:chOff x="1099312" y="2368636"/>
              <a:chExt cx="3220132" cy="3220133"/>
            </a:xfrm>
          </p:grpSpPr>
          <p:cxnSp>
            <p:nvCxnSpPr>
              <p:cNvPr id="15" name="直接连接符 14"/>
              <p:cNvCxnSpPr/>
              <p:nvPr/>
            </p:nvCxnSpPr>
            <p:spPr>
              <a:xfrm flipH="1">
                <a:off x="1099312" y="5408718"/>
                <a:ext cx="3220132"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200000" flipH="1">
                <a:off x="-313770" y="3978703"/>
                <a:ext cx="3220133"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cxnSp>
          <p:nvCxnSpPr>
            <p:cNvPr id="18" name="直接连接符 17"/>
            <p:cNvCxnSpPr/>
            <p:nvPr/>
          </p:nvCxnSpPr>
          <p:spPr>
            <a:xfrm rot="10800000" flipH="1">
              <a:off x="7731987" y="1966813"/>
              <a:ext cx="3372105"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1883536" y="2652275"/>
            <a:ext cx="8450661" cy="2346220"/>
          </a:xfrm>
          <a:prstGeom prst="rect">
            <a:avLst/>
          </a:prstGeom>
        </p:spPr>
        <p:txBody>
          <a:bodyPr wrap="square">
            <a:spAutoFit/>
          </a:bodyPr>
          <a:lstStyle/>
          <a:p>
            <a:pPr indent="457200" algn="just" fontAlgn="base">
              <a:lnSpc>
                <a:spcPct val="150000"/>
              </a:lnSpc>
              <a:spcBef>
                <a:spcPct val="0"/>
              </a:spcBef>
              <a:spcAft>
                <a:spcPct val="0"/>
              </a:spcAft>
            </a:pPr>
            <a:r>
              <a:rPr lang="zh-CN" altLang="en-US"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FZShuSong-Z01S" charset="0"/>
              </a:rPr>
              <a:t>战略思维能力就是高瞻远瞩、统揽全局、善于把握事物发展总体趋势和方向的能力，强调思维的整体性、全局性、长期性。</a:t>
            </a:r>
            <a:endParaRPr lang="en-US" altLang="zh-CN"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FZShuSong-Z01S" charset="0"/>
            </a:endParaRPr>
          </a:p>
          <a:p>
            <a:pPr indent="457200" algn="just" fontAlgn="base">
              <a:lnSpc>
                <a:spcPct val="150000"/>
              </a:lnSpc>
              <a:spcBef>
                <a:spcPct val="0"/>
              </a:spcBef>
              <a:spcAft>
                <a:spcPct val="0"/>
              </a:spcAft>
            </a:pPr>
            <a:r>
              <a:rPr lang="zh-CN" altLang="en-US"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FZShuSong-Z01S" charset="0"/>
              </a:rPr>
              <a:t>战略思维能力之所以重要，是因为它是一种充分发挥人的主观能动性、积极性和创造性的思维活动，事关社会发展的未来走向与整体谋划，旨在谋求长远的生存和发展。</a:t>
            </a:r>
          </a:p>
        </p:txBody>
      </p:sp>
      <p:grpSp>
        <p:nvGrpSpPr>
          <p:cNvPr id="21" name="组合 20"/>
          <p:cNvGrpSpPr/>
          <p:nvPr/>
        </p:nvGrpSpPr>
        <p:grpSpPr>
          <a:xfrm>
            <a:off x="4836093" y="720000"/>
            <a:ext cx="2519815" cy="460375"/>
            <a:chOff x="1131850" y="3079821"/>
            <a:chExt cx="2519815" cy="460375"/>
          </a:xfrm>
        </p:grpSpPr>
        <p:sp>
          <p:nvSpPr>
            <p:cNvPr id="22" name="文本框 21"/>
            <p:cNvSpPr txBox="1"/>
            <p:nvPr/>
          </p:nvSpPr>
          <p:spPr>
            <a:xfrm>
              <a:off x="1383665" y="3079821"/>
              <a:ext cx="2268000" cy="460375"/>
            </a:xfrm>
            <a:prstGeom prst="rect">
              <a:avLst/>
            </a:prstGeom>
            <a:noFill/>
          </p:spPr>
          <p:txBody>
            <a:bodyPr wrap="square" rtlCol="0">
              <a:spAutoFit/>
            </a:bodyPr>
            <a:lstStyle/>
            <a:p>
              <a:r>
                <a:rPr kumimoji="1" lang="zh-CN" altLang="en-US" sz="2400" b="1" dirty="0">
                  <a:solidFill>
                    <a:prstClr val="black">
                      <a:lumMod val="95000"/>
                      <a:lumOff val="5000"/>
                    </a:prstClr>
                  </a:solidFill>
                  <a:latin typeface="微软雅黑" panose="020B0503020204020204" pitchFamily="34" charset="-122"/>
                  <a:ea typeface="微软雅黑" panose="020B0503020204020204" pitchFamily="34" charset="-122"/>
                </a:rPr>
                <a:t>战略思维能力</a:t>
              </a:r>
            </a:p>
          </p:txBody>
        </p:sp>
        <p:grpSp>
          <p:nvGrpSpPr>
            <p:cNvPr id="23" name="组合 22"/>
            <p:cNvGrpSpPr/>
            <p:nvPr/>
          </p:nvGrpSpPr>
          <p:grpSpPr>
            <a:xfrm>
              <a:off x="1131850" y="3158981"/>
              <a:ext cx="263338" cy="243183"/>
              <a:chOff x="1164218" y="3158981"/>
              <a:chExt cx="263338" cy="243183"/>
            </a:xfrm>
          </p:grpSpPr>
          <p:grpSp>
            <p:nvGrpSpPr>
              <p:cNvPr id="24" name="组合 23"/>
              <p:cNvGrpSpPr/>
              <p:nvPr/>
            </p:nvGrpSpPr>
            <p:grpSpPr>
              <a:xfrm>
                <a:off x="1164220" y="3158981"/>
                <a:ext cx="263336" cy="240802"/>
                <a:chOff x="1164220" y="3158981"/>
                <a:chExt cx="263336" cy="240802"/>
              </a:xfrm>
            </p:grpSpPr>
            <p:sp>
              <p:nvSpPr>
                <p:cNvPr id="26" name="平行四边形 25"/>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直角三角形 26"/>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平行四边形 27"/>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5" name="直角三角形 24"/>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20" name="组合 19"/>
          <p:cNvGrpSpPr/>
          <p:nvPr/>
        </p:nvGrpSpPr>
        <p:grpSpPr>
          <a:xfrm>
            <a:off x="854581" y="1762427"/>
            <a:ext cx="8141660" cy="696025"/>
            <a:chOff x="941429" y="2204927"/>
            <a:chExt cx="8141660" cy="696025"/>
          </a:xfrm>
        </p:grpSpPr>
        <p:sp>
          <p:nvSpPr>
            <p:cNvPr id="29" name="直角三角形 28"/>
            <p:cNvSpPr/>
            <p:nvPr/>
          </p:nvSpPr>
          <p:spPr>
            <a:xfrm rot="10800000">
              <a:off x="941429" y="2758145"/>
              <a:ext cx="230671" cy="142807"/>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矩形 29"/>
            <p:cNvSpPr/>
            <p:nvPr/>
          </p:nvSpPr>
          <p:spPr>
            <a:xfrm>
              <a:off x="941431" y="2204927"/>
              <a:ext cx="8141658" cy="553220"/>
            </a:xfrm>
            <a:prstGeom prst="rect">
              <a:avLst/>
            </a:prstGeom>
            <a:gradFill>
              <a:gsLst>
                <a:gs pos="0">
                  <a:srgbClr val="FEEFD5"/>
                </a:gs>
                <a:gs pos="65000">
                  <a:srgbClr val="FFF7E7"/>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文本框 30"/>
            <p:cNvSpPr txBox="1"/>
            <p:nvPr/>
          </p:nvSpPr>
          <p:spPr>
            <a:xfrm>
              <a:off x="1359675" y="2281482"/>
              <a:ext cx="6065188" cy="400110"/>
            </a:xfrm>
            <a:prstGeom prst="rect">
              <a:avLst/>
            </a:prstGeom>
            <a:noFill/>
          </p:spPr>
          <p:txBody>
            <a:bodyPr wrap="square">
              <a:spAutoFit/>
            </a:bodyPr>
            <a:lstStyle>
              <a:defPPr>
                <a:defRPr lang="zh-CN"/>
              </a:defPPr>
              <a:lvl1pPr algn="just">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b="1" dirty="0">
                  <a:solidFill>
                    <a:prstClr val="black">
                      <a:lumMod val="85000"/>
                      <a:lumOff val="15000"/>
                    </a:prstClr>
                  </a:solidFill>
                </a:rPr>
                <a:t>什么是</a:t>
              </a:r>
              <a:r>
                <a:rPr kumimoji="1" lang="zh-CN" altLang="en-US" b="1" dirty="0">
                  <a:solidFill>
                    <a:prstClr val="black">
                      <a:lumMod val="95000"/>
                      <a:lumOff val="5000"/>
                    </a:prstClr>
                  </a:solidFill>
                </a:rPr>
                <a:t>战略</a:t>
              </a:r>
              <a:r>
                <a:rPr lang="zh-CN" altLang="en-US" b="1" dirty="0">
                  <a:solidFill>
                    <a:prstClr val="black">
                      <a:lumMod val="85000"/>
                      <a:lumOff val="15000"/>
                    </a:prstClr>
                  </a:solidFill>
                </a:rPr>
                <a:t>思维能力？为什么要增强</a:t>
              </a:r>
              <a:r>
                <a:rPr kumimoji="1" lang="zh-CN" altLang="en-US" b="1" dirty="0">
                  <a:solidFill>
                    <a:prstClr val="black">
                      <a:lumMod val="95000"/>
                      <a:lumOff val="5000"/>
                    </a:prstClr>
                  </a:solidFill>
                </a:rPr>
                <a:t>战略</a:t>
              </a:r>
              <a:r>
                <a:rPr lang="zh-CN" altLang="en-US" b="1" dirty="0">
                  <a:solidFill>
                    <a:prstClr val="black">
                      <a:lumMod val="85000"/>
                      <a:lumOff val="15000"/>
                    </a:prstClr>
                  </a:solidFill>
                </a:rPr>
                <a:t>思维能力？</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平行四边形 8"/>
          <p:cNvSpPr/>
          <p:nvPr/>
        </p:nvSpPr>
        <p:spPr>
          <a:xfrm>
            <a:off x="-1906465" y="4872062"/>
            <a:ext cx="15840000" cy="1260000"/>
          </a:xfrm>
          <a:prstGeom prst="parallelogram">
            <a:avLst>
              <a:gd name="adj" fmla="val 165329"/>
            </a:avLst>
          </a:prstGeom>
          <a:solidFill>
            <a:schemeClr val="bg1">
              <a:lumMod val="95000"/>
            </a:schemeClr>
          </a:solidFill>
          <a:ln>
            <a:noFill/>
          </a:ln>
          <a:effectLst>
            <a:outerShdw dist="190500" dir="5400000" algn="t" rotWithShape="0">
              <a:srgbClr val="E4E2E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2281387"/>
            <a:ext cx="12192000" cy="3734661"/>
          </a:xfrm>
          <a:prstGeom prst="rect">
            <a:avLst/>
          </a:prstGeom>
          <a:solidFill>
            <a:schemeClr val="bg1"/>
          </a:solidFill>
          <a:ln w="12700" cap="rnd">
            <a:noFill/>
            <a:prstDash val="solid"/>
            <a:round/>
          </a:ln>
          <a:effectLst>
            <a:outerShdw blurRad="254000" dist="127000" algn="ctr"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dirty="0">
              <a:solidFill>
                <a:schemeClr val="accent2"/>
              </a:solidFill>
            </a:endParaRPr>
          </a:p>
        </p:txBody>
      </p:sp>
      <p:grpSp>
        <p:nvGrpSpPr>
          <p:cNvPr id="2" name="组合 1"/>
          <p:cNvGrpSpPr/>
          <p:nvPr/>
        </p:nvGrpSpPr>
        <p:grpSpPr>
          <a:xfrm>
            <a:off x="757665" y="1354482"/>
            <a:ext cx="3384631" cy="5399374"/>
            <a:chOff x="757665" y="1354482"/>
            <a:chExt cx="3384631" cy="5399374"/>
          </a:xfrm>
        </p:grpSpPr>
        <p:pic>
          <p:nvPicPr>
            <p:cNvPr id="3" name="图片 2" descr="文本&#10;&#10;描述已自动生成"/>
            <p:cNvPicPr>
              <a:picLocks noChangeAspect="1"/>
            </p:cNvPicPr>
            <p:nvPr/>
          </p:nvPicPr>
          <p:blipFill>
            <a:blip r:embed="rId3" cstate="print"/>
            <a:stretch>
              <a:fillRect/>
            </a:stretch>
          </p:blipFill>
          <p:spPr>
            <a:xfrm>
              <a:off x="757665" y="1354482"/>
              <a:ext cx="3384631" cy="1675956"/>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p:cNvPicPr>
              <a:picLocks noChangeAspect="1"/>
            </p:cNvPicPr>
            <p:nvPr/>
          </p:nvPicPr>
          <p:blipFill>
            <a:blip r:embed="rId4" cstate="print"/>
            <a:stretch>
              <a:fillRect/>
            </a:stretch>
          </p:blipFill>
          <p:spPr>
            <a:xfrm>
              <a:off x="757665" y="3047194"/>
              <a:ext cx="3384631" cy="1592340"/>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p:cNvPicPr>
              <a:picLocks noChangeAspect="1"/>
            </p:cNvPicPr>
            <p:nvPr/>
          </p:nvPicPr>
          <p:blipFill>
            <a:blip r:embed="rId5"/>
            <a:stretch>
              <a:fillRect/>
            </a:stretch>
          </p:blipFill>
          <p:spPr>
            <a:xfrm>
              <a:off x="757665" y="4656290"/>
              <a:ext cx="3384631" cy="2097566"/>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7" name="文本框 6"/>
          <p:cNvSpPr txBox="1"/>
          <p:nvPr/>
        </p:nvSpPr>
        <p:spPr>
          <a:xfrm>
            <a:off x="1923327" y="813517"/>
            <a:ext cx="8345347" cy="400110"/>
          </a:xfrm>
          <a:prstGeom prst="rect">
            <a:avLst/>
          </a:prstGeom>
          <a:noFill/>
        </p:spPr>
        <p:txBody>
          <a:bodyPr wrap="square" rtlCol="0">
            <a:spAutoFit/>
          </a:bodyPr>
          <a:lstStyle/>
          <a:p>
            <a:pPr algn="ctr"/>
            <a:r>
              <a:rPr kumimoji="1" lang="zh-CN" altLang="en-US" sz="2000" b="1" dirty="0">
                <a:solidFill>
                  <a:prstClr val="black">
                    <a:lumMod val="95000"/>
                    <a:lumOff val="5000"/>
                  </a:prstClr>
                </a:solidFill>
                <a:latin typeface="微软雅黑" panose="020B0503020204020204" pitchFamily="34" charset="-122"/>
                <a:ea typeface="微软雅黑" panose="020B0503020204020204" pitchFamily="34" charset="-122"/>
              </a:rPr>
              <a:t>“一带一路”倡议是中国提出的践行人类命运共同体理念的重要载体</a:t>
            </a:r>
          </a:p>
        </p:txBody>
      </p:sp>
      <p:pic>
        <p:nvPicPr>
          <p:cNvPr id="16" name="图片 15"/>
          <p:cNvPicPr>
            <a:picLocks noChangeAspect="1"/>
          </p:cNvPicPr>
          <p:nvPr/>
        </p:nvPicPr>
        <p:blipFill>
          <a:blip r:embed="rId6"/>
          <a:stretch>
            <a:fillRect/>
          </a:stretch>
        </p:blipFill>
        <p:spPr>
          <a:xfrm>
            <a:off x="4553429" y="2040145"/>
            <a:ext cx="6210978" cy="4161253"/>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flipH="1">
            <a:off x="6092201" y="4428968"/>
            <a:ext cx="5383574" cy="1447790"/>
            <a:chOff x="680225" y="2823783"/>
            <a:chExt cx="5383574" cy="1447790"/>
          </a:xfrm>
        </p:grpSpPr>
        <p:sp>
          <p:nvSpPr>
            <p:cNvPr id="39" name="矩形 38"/>
            <p:cNvSpPr/>
            <p:nvPr/>
          </p:nvSpPr>
          <p:spPr>
            <a:xfrm>
              <a:off x="760870" y="2823783"/>
              <a:ext cx="5302929" cy="1447537"/>
            </a:xfrm>
            <a:prstGeom prst="rect">
              <a:avLst/>
            </a:prstGeom>
            <a:solidFill>
              <a:schemeClr val="bg1"/>
            </a:solidFill>
            <a:ln>
              <a:noFill/>
            </a:ln>
            <a:effectLst>
              <a:outerShdw blurRad="635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梯形 39"/>
            <p:cNvSpPr/>
            <p:nvPr/>
          </p:nvSpPr>
          <p:spPr>
            <a:xfrm rot="16200000">
              <a:off x="-7544" y="3511804"/>
              <a:ext cx="1447538" cy="72000"/>
            </a:xfrm>
            <a:prstGeom prst="trapezoid">
              <a:avLst>
                <a:gd name="adj" fmla="val 12663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grpSp>
        <p:nvGrpSpPr>
          <p:cNvPr id="41" name="组合 40"/>
          <p:cNvGrpSpPr/>
          <p:nvPr/>
        </p:nvGrpSpPr>
        <p:grpSpPr>
          <a:xfrm flipH="1">
            <a:off x="6092201" y="2749403"/>
            <a:ext cx="5383574" cy="1447790"/>
            <a:chOff x="680225" y="2823783"/>
            <a:chExt cx="5383574" cy="1447790"/>
          </a:xfrm>
        </p:grpSpPr>
        <p:sp>
          <p:nvSpPr>
            <p:cNvPr id="42" name="矩形 41"/>
            <p:cNvSpPr/>
            <p:nvPr/>
          </p:nvSpPr>
          <p:spPr>
            <a:xfrm>
              <a:off x="760870" y="2823783"/>
              <a:ext cx="5302929" cy="1447537"/>
            </a:xfrm>
            <a:prstGeom prst="rect">
              <a:avLst/>
            </a:prstGeom>
            <a:solidFill>
              <a:schemeClr val="bg1"/>
            </a:solidFill>
            <a:ln>
              <a:noFill/>
            </a:ln>
            <a:effectLst>
              <a:outerShdw blurRad="635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梯形 42"/>
            <p:cNvSpPr/>
            <p:nvPr/>
          </p:nvSpPr>
          <p:spPr>
            <a:xfrm rot="16200000">
              <a:off x="-7544" y="3511804"/>
              <a:ext cx="1447538" cy="72000"/>
            </a:xfrm>
            <a:prstGeom prst="trapezoid">
              <a:avLst>
                <a:gd name="adj" fmla="val 12663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grpSp>
        <p:nvGrpSpPr>
          <p:cNvPr id="44" name="组合 43"/>
          <p:cNvGrpSpPr/>
          <p:nvPr/>
        </p:nvGrpSpPr>
        <p:grpSpPr>
          <a:xfrm>
            <a:off x="716225" y="4428968"/>
            <a:ext cx="5383574" cy="1447790"/>
            <a:chOff x="680225" y="2823783"/>
            <a:chExt cx="5383574" cy="1447790"/>
          </a:xfrm>
        </p:grpSpPr>
        <p:sp>
          <p:nvSpPr>
            <p:cNvPr id="45" name="矩形 44"/>
            <p:cNvSpPr/>
            <p:nvPr/>
          </p:nvSpPr>
          <p:spPr>
            <a:xfrm>
              <a:off x="760870" y="2823783"/>
              <a:ext cx="5302929" cy="1447537"/>
            </a:xfrm>
            <a:prstGeom prst="rect">
              <a:avLst/>
            </a:prstGeom>
            <a:solidFill>
              <a:schemeClr val="bg1"/>
            </a:solidFill>
            <a:ln>
              <a:noFill/>
            </a:ln>
            <a:effectLst>
              <a:outerShdw blurRad="635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梯形 45"/>
            <p:cNvSpPr/>
            <p:nvPr/>
          </p:nvSpPr>
          <p:spPr>
            <a:xfrm rot="16200000">
              <a:off x="-7544" y="3511804"/>
              <a:ext cx="1447538" cy="72000"/>
            </a:xfrm>
            <a:prstGeom prst="trapezoid">
              <a:avLst>
                <a:gd name="adj" fmla="val 126637"/>
              </a:avLst>
            </a:prstGeom>
            <a:solidFill>
              <a:srgbClr val="E55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7" name="矩形: 棱台 58"/>
          <p:cNvSpPr/>
          <p:nvPr/>
        </p:nvSpPr>
        <p:spPr>
          <a:xfrm flipH="1">
            <a:off x="6172846" y="1201937"/>
            <a:ext cx="5302929" cy="1190417"/>
          </a:xfrm>
          <a:prstGeom prst="bevel">
            <a:avLst>
              <a:gd name="adj" fmla="val 2797"/>
            </a:avLst>
          </a:prstGeom>
          <a:solidFill>
            <a:schemeClr val="bg1"/>
          </a:solidFill>
          <a:ln>
            <a:noFill/>
          </a:ln>
          <a:effectLst>
            <a:outerShdw blurRad="2540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8" name="组合 47"/>
          <p:cNvGrpSpPr/>
          <p:nvPr/>
        </p:nvGrpSpPr>
        <p:grpSpPr>
          <a:xfrm>
            <a:off x="716225" y="2749403"/>
            <a:ext cx="5383574" cy="1447790"/>
            <a:chOff x="680225" y="2823783"/>
            <a:chExt cx="5383574" cy="1447790"/>
          </a:xfrm>
        </p:grpSpPr>
        <p:sp>
          <p:nvSpPr>
            <p:cNvPr id="49" name="矩形 48"/>
            <p:cNvSpPr/>
            <p:nvPr/>
          </p:nvSpPr>
          <p:spPr>
            <a:xfrm>
              <a:off x="760870" y="2823783"/>
              <a:ext cx="5302929" cy="1447537"/>
            </a:xfrm>
            <a:prstGeom prst="rect">
              <a:avLst/>
            </a:prstGeom>
            <a:solidFill>
              <a:schemeClr val="bg1"/>
            </a:solidFill>
            <a:ln>
              <a:noFill/>
            </a:ln>
            <a:effectLst>
              <a:outerShdw blurRad="635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梯形 49"/>
            <p:cNvSpPr/>
            <p:nvPr/>
          </p:nvSpPr>
          <p:spPr>
            <a:xfrm rot="16200000">
              <a:off x="-7544" y="3511804"/>
              <a:ext cx="1447538" cy="72000"/>
            </a:xfrm>
            <a:prstGeom prst="trapezoid">
              <a:avLst>
                <a:gd name="adj" fmla="val 126637"/>
              </a:avLst>
            </a:prstGeom>
            <a:solidFill>
              <a:srgbClr val="E55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1" name="矩形: 棱台 12"/>
          <p:cNvSpPr/>
          <p:nvPr/>
        </p:nvSpPr>
        <p:spPr>
          <a:xfrm>
            <a:off x="716225" y="1201937"/>
            <a:ext cx="5302929" cy="1190417"/>
          </a:xfrm>
          <a:prstGeom prst="bevel">
            <a:avLst>
              <a:gd name="adj" fmla="val 2797"/>
            </a:avLst>
          </a:prstGeom>
          <a:solidFill>
            <a:schemeClr val="bg1"/>
          </a:solidFill>
          <a:ln>
            <a:noFill/>
          </a:ln>
          <a:effectLst>
            <a:outerShdw blurRad="2540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文本框 51"/>
          <p:cNvSpPr txBox="1"/>
          <p:nvPr/>
        </p:nvSpPr>
        <p:spPr>
          <a:xfrm>
            <a:off x="6978708" y="1362631"/>
            <a:ext cx="2536958" cy="812530"/>
          </a:xfrm>
          <a:prstGeom prst="rect">
            <a:avLst/>
          </a:prstGeom>
          <a:noFill/>
        </p:spPr>
        <p:txBody>
          <a:bodyPr wrap="square" rtlCol="0">
            <a:spAutoFit/>
          </a:bodyPr>
          <a:lstStyle/>
          <a:p>
            <a:pPr>
              <a:lnSpc>
                <a:spcPct val="130000"/>
              </a:lnSpc>
            </a:pPr>
            <a:r>
              <a:rPr lang="zh-CN" altLang="en-US" dirty="0">
                <a:solidFill>
                  <a:prstClr val="black"/>
                </a:solidFill>
                <a:latin typeface="微软雅黑" panose="020B0503020204020204" pitchFamily="34" charset="-122"/>
                <a:ea typeface="微软雅黑" panose="020B0503020204020204" pitchFamily="34" charset="-122"/>
              </a:rPr>
              <a:t>把诸要素统一起来的结构或表现内容的方式。</a:t>
            </a:r>
          </a:p>
        </p:txBody>
      </p:sp>
      <p:sp>
        <p:nvSpPr>
          <p:cNvPr id="53" name="文本框 52"/>
          <p:cNvSpPr txBox="1"/>
          <p:nvPr/>
        </p:nvSpPr>
        <p:spPr>
          <a:xfrm>
            <a:off x="2778253" y="1357951"/>
            <a:ext cx="1867746" cy="812530"/>
          </a:xfrm>
          <a:prstGeom prst="rect">
            <a:avLst/>
          </a:prstGeom>
          <a:noFill/>
        </p:spPr>
        <p:txBody>
          <a:bodyPr wrap="square" rtlCol="0">
            <a:spAutoFit/>
          </a:bodyPr>
          <a:lstStyle/>
          <a:p>
            <a:pPr algn="just">
              <a:lnSpc>
                <a:spcPct val="130000"/>
              </a:lnSpc>
            </a:pPr>
            <a:r>
              <a:rPr lang="zh-CN" altLang="en-US" dirty="0">
                <a:solidFill>
                  <a:prstClr val="black"/>
                </a:solidFill>
                <a:latin typeface="微软雅黑" panose="020B0503020204020204" pitchFamily="34" charset="-122"/>
                <a:ea typeface="微软雅黑" panose="020B0503020204020204" pitchFamily="34" charset="-122"/>
              </a:rPr>
              <a:t>构成事物的一切要素的总和。</a:t>
            </a:r>
            <a:endParaRPr lang="zh-CN" altLang="en-US" sz="1600" dirty="0">
              <a:solidFill>
                <a:prstClr val="black"/>
              </a:solidFill>
            </a:endParaRPr>
          </a:p>
        </p:txBody>
      </p:sp>
      <p:sp>
        <p:nvSpPr>
          <p:cNvPr id="54" name="文本框 53"/>
          <p:cNvSpPr txBox="1"/>
          <p:nvPr/>
        </p:nvSpPr>
        <p:spPr>
          <a:xfrm>
            <a:off x="922795" y="2836389"/>
            <a:ext cx="4080590" cy="1212640"/>
          </a:xfrm>
          <a:prstGeom prst="rect">
            <a:avLst/>
          </a:prstGeom>
          <a:noFill/>
        </p:spPr>
        <p:txBody>
          <a:bodyPr wrap="square" rtlCol="0">
            <a:spAutoFit/>
          </a:bodyPr>
          <a:lstStyle/>
          <a:p>
            <a:pPr algn="just">
              <a:lnSpc>
                <a:spcPct val="130000"/>
              </a:lnSpc>
            </a:pPr>
            <a:r>
              <a:rPr lang="zh-CN" altLang="en-US" sz="2000" b="1" dirty="0">
                <a:solidFill>
                  <a:srgbClr val="E55003"/>
                </a:solidFill>
                <a:latin typeface="微软雅黑" panose="020B0503020204020204" pitchFamily="34" charset="-122"/>
                <a:ea typeface="微软雅黑" panose="020B0503020204020204" pitchFamily="34" charset="-122"/>
              </a:rPr>
              <a:t>相互对立</a:t>
            </a:r>
            <a:r>
              <a:rPr lang="zh-CN" altLang="en-US" dirty="0">
                <a:solidFill>
                  <a:prstClr val="black"/>
                </a:solidFill>
                <a:latin typeface="微软雅黑" panose="020B0503020204020204" pitchFamily="34" charset="-122"/>
                <a:ea typeface="微软雅黑" panose="020B0503020204020204" pitchFamily="34" charset="-122"/>
              </a:rPr>
              <a:t>：内容和形式并不是一一对应的关系，形式具有相对独立性，同一内容可能通过多种形式来体现。</a:t>
            </a:r>
          </a:p>
        </p:txBody>
      </p:sp>
      <p:sp>
        <p:nvSpPr>
          <p:cNvPr id="55" name="文本框 54"/>
          <p:cNvSpPr txBox="1"/>
          <p:nvPr/>
        </p:nvSpPr>
        <p:spPr>
          <a:xfrm>
            <a:off x="6876666" y="2836389"/>
            <a:ext cx="4402501" cy="1177566"/>
          </a:xfrm>
          <a:prstGeom prst="rect">
            <a:avLst/>
          </a:prstGeom>
          <a:noFill/>
        </p:spPr>
        <p:txBody>
          <a:bodyPr wrap="square" rtlCol="0">
            <a:spAutoFit/>
          </a:bodyPr>
          <a:lstStyle/>
          <a:p>
            <a:pPr algn="just">
              <a:lnSpc>
                <a:spcPct val="130000"/>
              </a:lnSpc>
            </a:pPr>
            <a:r>
              <a:rPr lang="zh-CN" altLang="en-US" sz="2000" b="1" dirty="0">
                <a:solidFill>
                  <a:srgbClr val="9A935B"/>
                </a:solidFill>
                <a:latin typeface="微软雅黑" panose="020B0503020204020204" pitchFamily="34" charset="-122"/>
                <a:ea typeface="微软雅黑" panose="020B0503020204020204" pitchFamily="34" charset="-122"/>
              </a:rPr>
              <a:t>相互统一</a:t>
            </a:r>
            <a:r>
              <a:rPr lang="zh-CN" altLang="en-US" dirty="0">
                <a:solidFill>
                  <a:srgbClr val="9A935B"/>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任何事物都是内容与形式的统一。内容是事物存在的基础，对形式具有决定作用，形式也反作用于内容。</a:t>
            </a:r>
          </a:p>
        </p:txBody>
      </p:sp>
      <p:sp>
        <p:nvSpPr>
          <p:cNvPr id="56" name="文本框 55"/>
          <p:cNvSpPr txBox="1"/>
          <p:nvPr/>
        </p:nvSpPr>
        <p:spPr>
          <a:xfrm>
            <a:off x="922655" y="4535805"/>
            <a:ext cx="4491355" cy="1172629"/>
          </a:xfrm>
          <a:prstGeom prst="rect">
            <a:avLst/>
          </a:prstGeom>
          <a:noFill/>
        </p:spPr>
        <p:txBody>
          <a:bodyPr wrap="square" rtlCol="0">
            <a:spAutoFit/>
          </a:bodyPr>
          <a:lstStyle/>
          <a:p>
            <a:pPr algn="just">
              <a:lnSpc>
                <a:spcPct val="130000"/>
              </a:lnSpc>
            </a:pPr>
            <a:r>
              <a:rPr lang="en-US" altLang="zh-CN" dirty="0">
                <a:solidFill>
                  <a:prstClr val="black"/>
                </a:solidFill>
                <a:latin typeface="微软雅黑" panose="020B0503020204020204" pitchFamily="34" charset="-122"/>
                <a:ea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rPr>
              <a:t>要注重事物的内容，反对忽视内容、夸大形式作用的形式主义。内容发生了变化，其形式也要发生相应的变化。</a:t>
            </a:r>
          </a:p>
        </p:txBody>
      </p:sp>
      <p:sp>
        <p:nvSpPr>
          <p:cNvPr id="57" name="文本框 56"/>
          <p:cNvSpPr txBox="1"/>
          <p:nvPr/>
        </p:nvSpPr>
        <p:spPr>
          <a:xfrm>
            <a:off x="6876666" y="4535959"/>
            <a:ext cx="4402501" cy="1170305"/>
          </a:xfrm>
          <a:prstGeom prst="rect">
            <a:avLst/>
          </a:prstGeom>
          <a:noFill/>
        </p:spPr>
        <p:txBody>
          <a:bodyPr wrap="square" rtlCol="0">
            <a:spAutoFit/>
          </a:bodyPr>
          <a:lstStyle/>
          <a:p>
            <a:pPr algn="just">
              <a:lnSpc>
                <a:spcPct val="130000"/>
              </a:lnSpc>
            </a:pPr>
            <a:r>
              <a:rPr lang="en-US" altLang="zh-CN" dirty="0">
                <a:solidFill>
                  <a:prstClr val="black"/>
                </a:solidFill>
                <a:latin typeface="微软雅黑" panose="020B0503020204020204" pitchFamily="34" charset="-122"/>
                <a:ea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rPr>
              <a:t>要不断地变更那些已经不适应内容的陈旧形式，创造新形式，用合适的形式去促进内容的发展。</a:t>
            </a:r>
          </a:p>
        </p:txBody>
      </p:sp>
      <p:grpSp>
        <p:nvGrpSpPr>
          <p:cNvPr id="58" name="组合 57"/>
          <p:cNvGrpSpPr/>
          <p:nvPr/>
        </p:nvGrpSpPr>
        <p:grpSpPr>
          <a:xfrm>
            <a:off x="922795" y="1363083"/>
            <a:ext cx="1599718" cy="868124"/>
            <a:chOff x="732941" y="665933"/>
            <a:chExt cx="1599718" cy="868124"/>
          </a:xfrm>
        </p:grpSpPr>
        <p:grpSp>
          <p:nvGrpSpPr>
            <p:cNvPr id="59" name="组合 58"/>
            <p:cNvGrpSpPr/>
            <p:nvPr/>
          </p:nvGrpSpPr>
          <p:grpSpPr>
            <a:xfrm>
              <a:off x="766780" y="720426"/>
              <a:ext cx="777240" cy="785056"/>
              <a:chOff x="1908810" y="1123224"/>
              <a:chExt cx="777240" cy="785056"/>
            </a:xfrm>
          </p:grpSpPr>
          <p:sp>
            <p:nvSpPr>
              <p:cNvPr id="68" name="矩形 67"/>
              <p:cNvSpPr/>
              <p:nvPr/>
            </p:nvSpPr>
            <p:spPr>
              <a:xfrm>
                <a:off x="1908810" y="1129452"/>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69" name="直接连接符 51"/>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52"/>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53"/>
              <p:cNvCxnSpPr>
                <a:endCxn id="68" idx="3"/>
              </p:cNvCxnSpPr>
              <p:nvPr/>
            </p:nvCxnSpPr>
            <p:spPr>
              <a:xfrm>
                <a:off x="1922417" y="1511844"/>
                <a:ext cx="763633" cy="622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54"/>
              <p:cNvCxnSpPr>
                <a:endCxn id="68" idx="2"/>
              </p:cNvCxnSpPr>
              <p:nvPr/>
            </p:nvCxnSpPr>
            <p:spPr>
              <a:xfrm flipH="1">
                <a:off x="2297430" y="1123224"/>
                <a:ext cx="6804" cy="78346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0" name="矩形 59"/>
            <p:cNvSpPr/>
            <p:nvPr/>
          </p:nvSpPr>
          <p:spPr>
            <a:xfrm>
              <a:off x="732941" y="672283"/>
              <a:ext cx="825867" cy="861774"/>
            </a:xfrm>
            <a:prstGeom prst="rect">
              <a:avLst/>
            </a:prstGeom>
          </p:spPr>
          <p:txBody>
            <a:bodyPr wrap="none">
              <a:spAutoFit/>
            </a:bodyPr>
            <a:lstStyle/>
            <a:p>
              <a:r>
                <a:rPr lang="zh-CN" altLang="en-US" sz="5000" dirty="0">
                  <a:solidFill>
                    <a:srgbClr val="E55003"/>
                  </a:solidFill>
                  <a:latin typeface="华文新魏" panose="02010800040101010101" pitchFamily="2" charset="-122"/>
                  <a:ea typeface="华文新魏" panose="02010800040101010101" pitchFamily="2" charset="-122"/>
                </a:rPr>
                <a:t>内</a:t>
              </a:r>
            </a:p>
          </p:txBody>
        </p:sp>
        <p:grpSp>
          <p:nvGrpSpPr>
            <p:cNvPr id="61" name="组合 60"/>
            <p:cNvGrpSpPr/>
            <p:nvPr/>
          </p:nvGrpSpPr>
          <p:grpSpPr>
            <a:xfrm>
              <a:off x="1541549" y="725067"/>
              <a:ext cx="781148" cy="778827"/>
              <a:chOff x="1908810" y="1131040"/>
              <a:chExt cx="781148" cy="778827"/>
            </a:xfrm>
          </p:grpSpPr>
          <p:sp>
            <p:nvSpPr>
              <p:cNvPr id="63" name="矩形 62"/>
              <p:cNvSpPr/>
              <p:nvPr/>
            </p:nvSpPr>
            <p:spPr>
              <a:xfrm>
                <a:off x="1912718" y="1132627"/>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64" name="直接连接符 46"/>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47"/>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接连接符 48"/>
              <p:cNvCxnSpPr>
                <a:endCxn id="63" idx="3"/>
              </p:cNvCxnSpPr>
              <p:nvPr/>
            </p:nvCxnSpPr>
            <p:spPr>
              <a:xfrm flipV="1">
                <a:off x="1926325" y="1521247"/>
                <a:ext cx="763633" cy="6229"/>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直接连接符 49"/>
              <p:cNvCxnSpPr>
                <a:endCxn id="63" idx="2"/>
              </p:cNvCxnSpPr>
              <p:nvPr/>
            </p:nvCxnSpPr>
            <p:spPr>
              <a:xfrm flipH="1">
                <a:off x="2301338" y="1138856"/>
                <a:ext cx="6804" cy="771011"/>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2" name="矩形 61"/>
            <p:cNvSpPr/>
            <p:nvPr/>
          </p:nvSpPr>
          <p:spPr>
            <a:xfrm>
              <a:off x="1506792" y="665933"/>
              <a:ext cx="825867" cy="861774"/>
            </a:xfrm>
            <a:prstGeom prst="rect">
              <a:avLst/>
            </a:prstGeom>
          </p:spPr>
          <p:txBody>
            <a:bodyPr wrap="none">
              <a:spAutoFit/>
            </a:bodyPr>
            <a:lstStyle/>
            <a:p>
              <a:r>
                <a:rPr lang="zh-CN" altLang="en-US" sz="5000" dirty="0">
                  <a:solidFill>
                    <a:srgbClr val="E55003"/>
                  </a:solidFill>
                  <a:latin typeface="华文新魏" panose="02010800040101010101" pitchFamily="2" charset="-122"/>
                  <a:ea typeface="华文新魏" panose="02010800040101010101" pitchFamily="2" charset="-122"/>
                </a:rPr>
                <a:t>容</a:t>
              </a:r>
            </a:p>
          </p:txBody>
        </p:sp>
      </p:grpSp>
      <p:grpSp>
        <p:nvGrpSpPr>
          <p:cNvPr id="73" name="组合 72"/>
          <p:cNvGrpSpPr/>
          <p:nvPr/>
        </p:nvGrpSpPr>
        <p:grpSpPr>
          <a:xfrm>
            <a:off x="9679449" y="1363083"/>
            <a:ext cx="1599718" cy="868124"/>
            <a:chOff x="732941" y="665933"/>
            <a:chExt cx="1599718" cy="868124"/>
          </a:xfrm>
        </p:grpSpPr>
        <p:grpSp>
          <p:nvGrpSpPr>
            <p:cNvPr id="74" name="组合 73"/>
            <p:cNvGrpSpPr/>
            <p:nvPr/>
          </p:nvGrpSpPr>
          <p:grpSpPr>
            <a:xfrm>
              <a:off x="766780" y="720426"/>
              <a:ext cx="777240" cy="785056"/>
              <a:chOff x="1908810" y="1123224"/>
              <a:chExt cx="777240" cy="785056"/>
            </a:xfrm>
          </p:grpSpPr>
          <p:sp>
            <p:nvSpPr>
              <p:cNvPr id="83" name="矩形 82"/>
              <p:cNvSpPr/>
              <p:nvPr/>
            </p:nvSpPr>
            <p:spPr>
              <a:xfrm>
                <a:off x="1908810" y="1129452"/>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84" name="直接连接符 76"/>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直接连接符 77"/>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直接连接符 78"/>
              <p:cNvCxnSpPr>
                <a:endCxn id="83" idx="3"/>
              </p:cNvCxnSpPr>
              <p:nvPr/>
            </p:nvCxnSpPr>
            <p:spPr>
              <a:xfrm>
                <a:off x="1922417" y="1511844"/>
                <a:ext cx="763633" cy="622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直接连接符 79"/>
              <p:cNvCxnSpPr>
                <a:endCxn id="83" idx="2"/>
              </p:cNvCxnSpPr>
              <p:nvPr/>
            </p:nvCxnSpPr>
            <p:spPr>
              <a:xfrm flipH="1">
                <a:off x="2297430" y="1123224"/>
                <a:ext cx="6804" cy="78346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5" name="矩形 74"/>
            <p:cNvSpPr/>
            <p:nvPr/>
          </p:nvSpPr>
          <p:spPr>
            <a:xfrm>
              <a:off x="732941" y="672283"/>
              <a:ext cx="825867" cy="861774"/>
            </a:xfrm>
            <a:prstGeom prst="rect">
              <a:avLst/>
            </a:prstGeom>
          </p:spPr>
          <p:txBody>
            <a:bodyPr wrap="none">
              <a:spAutoFit/>
            </a:bodyPr>
            <a:lstStyle/>
            <a:p>
              <a:r>
                <a:rPr lang="zh-CN" altLang="en-US" sz="5000" dirty="0">
                  <a:solidFill>
                    <a:srgbClr val="9A935B"/>
                  </a:solidFill>
                  <a:latin typeface="华文新魏" panose="02010800040101010101" pitchFamily="2" charset="-122"/>
                  <a:ea typeface="华文新魏" panose="02010800040101010101" pitchFamily="2" charset="-122"/>
                </a:rPr>
                <a:t>形</a:t>
              </a:r>
            </a:p>
          </p:txBody>
        </p:sp>
        <p:grpSp>
          <p:nvGrpSpPr>
            <p:cNvPr id="76" name="组合 75"/>
            <p:cNvGrpSpPr/>
            <p:nvPr/>
          </p:nvGrpSpPr>
          <p:grpSpPr>
            <a:xfrm>
              <a:off x="1541549" y="725067"/>
              <a:ext cx="781148" cy="778827"/>
              <a:chOff x="1908810" y="1131040"/>
              <a:chExt cx="781148" cy="778827"/>
            </a:xfrm>
          </p:grpSpPr>
          <p:sp>
            <p:nvSpPr>
              <p:cNvPr id="78" name="矩形 77"/>
              <p:cNvSpPr/>
              <p:nvPr/>
            </p:nvSpPr>
            <p:spPr>
              <a:xfrm>
                <a:off x="1912718" y="1132627"/>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79" name="直接连接符 71"/>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接连接符 72"/>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73"/>
              <p:cNvCxnSpPr>
                <a:endCxn id="78" idx="3"/>
              </p:cNvCxnSpPr>
              <p:nvPr/>
            </p:nvCxnSpPr>
            <p:spPr>
              <a:xfrm flipV="1">
                <a:off x="1926325" y="1521247"/>
                <a:ext cx="763633" cy="6229"/>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74"/>
              <p:cNvCxnSpPr>
                <a:endCxn id="78" idx="2"/>
              </p:cNvCxnSpPr>
              <p:nvPr/>
            </p:nvCxnSpPr>
            <p:spPr>
              <a:xfrm flipH="1">
                <a:off x="2301338" y="1138856"/>
                <a:ext cx="6804" cy="771011"/>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7" name="矩形 76"/>
            <p:cNvSpPr/>
            <p:nvPr/>
          </p:nvSpPr>
          <p:spPr>
            <a:xfrm>
              <a:off x="1506792" y="665933"/>
              <a:ext cx="825867" cy="861774"/>
            </a:xfrm>
            <a:prstGeom prst="rect">
              <a:avLst/>
            </a:prstGeom>
          </p:spPr>
          <p:txBody>
            <a:bodyPr wrap="none">
              <a:spAutoFit/>
            </a:bodyPr>
            <a:lstStyle/>
            <a:p>
              <a:r>
                <a:rPr lang="zh-CN" altLang="en-US" sz="5000" dirty="0">
                  <a:solidFill>
                    <a:srgbClr val="9A935B"/>
                  </a:solidFill>
                  <a:latin typeface="华文新魏" panose="02010800040101010101" pitchFamily="2" charset="-122"/>
                  <a:ea typeface="华文新魏" panose="02010800040101010101" pitchFamily="2" charset="-122"/>
                </a:rPr>
                <a:t>式</a:t>
              </a:r>
            </a:p>
          </p:txBody>
        </p:sp>
      </p:grpSp>
      <p:sp>
        <p:nvSpPr>
          <p:cNvPr id="89" name="îš1ïḋé"/>
          <p:cNvSpPr/>
          <p:nvPr/>
        </p:nvSpPr>
        <p:spPr bwMode="auto">
          <a:xfrm rot="5400000">
            <a:off x="5262246" y="991397"/>
            <a:ext cx="1677600" cy="1607377"/>
          </a:xfrm>
          <a:custGeom>
            <a:avLst/>
            <a:gdLst>
              <a:gd name="T0" fmla="*/ 1329 w 1329"/>
              <a:gd name="T1" fmla="*/ 0 h 1826"/>
              <a:gd name="T2" fmla="*/ 0 w 1329"/>
              <a:gd name="T3" fmla="*/ 774 h 1826"/>
              <a:gd name="T4" fmla="*/ 0 w 1329"/>
              <a:gd name="T5" fmla="*/ 1826 h 1826"/>
              <a:gd name="T6" fmla="*/ 1329 w 1329"/>
              <a:gd name="T7" fmla="*/ 1052 h 1826"/>
              <a:gd name="T8" fmla="*/ 1329 w 1329"/>
              <a:gd name="T9" fmla="*/ 0 h 1826"/>
            </a:gdLst>
            <a:ahLst/>
            <a:cxnLst>
              <a:cxn ang="0">
                <a:pos x="T0" y="T1"/>
              </a:cxn>
              <a:cxn ang="0">
                <a:pos x="T2" y="T3"/>
              </a:cxn>
              <a:cxn ang="0">
                <a:pos x="T4" y="T5"/>
              </a:cxn>
              <a:cxn ang="0">
                <a:pos x="T6" y="T7"/>
              </a:cxn>
              <a:cxn ang="0">
                <a:pos x="T8" y="T9"/>
              </a:cxn>
            </a:cxnLst>
            <a:rect l="0" t="0" r="r" b="b"/>
            <a:pathLst>
              <a:path w="1329" h="1826">
                <a:moveTo>
                  <a:pt x="1329" y="0"/>
                </a:moveTo>
                <a:lnTo>
                  <a:pt x="0" y="774"/>
                </a:lnTo>
                <a:lnTo>
                  <a:pt x="0" y="1826"/>
                </a:lnTo>
                <a:lnTo>
                  <a:pt x="1329" y="1052"/>
                </a:lnTo>
                <a:lnTo>
                  <a:pt x="1329" y="0"/>
                </a:lnTo>
                <a:close/>
              </a:path>
            </a:pathLst>
          </a:custGeom>
          <a:gradFill>
            <a:gsLst>
              <a:gs pos="50100">
                <a:schemeClr val="bg1"/>
              </a:gs>
              <a:gs pos="0">
                <a:schemeClr val="accent6">
                  <a:lumMod val="75000"/>
                </a:schemeClr>
              </a:gs>
              <a:gs pos="100000">
                <a:srgbClr val="E55003"/>
              </a:gs>
            </a:gsLst>
            <a:lin ang="5400000" scaled="1"/>
          </a:grad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solidFill>
                <a:prstClr val="white"/>
              </a:solidFill>
            </a:endParaRPr>
          </a:p>
        </p:txBody>
      </p:sp>
      <p:grpSp>
        <p:nvGrpSpPr>
          <p:cNvPr id="90" name="组合 89"/>
          <p:cNvGrpSpPr/>
          <p:nvPr/>
        </p:nvGrpSpPr>
        <p:grpSpPr>
          <a:xfrm>
            <a:off x="5413733" y="958250"/>
            <a:ext cx="1364536" cy="1677791"/>
            <a:chOff x="5344010" y="1022418"/>
            <a:chExt cx="1364536" cy="1677791"/>
          </a:xfrm>
        </p:grpSpPr>
        <p:sp>
          <p:nvSpPr>
            <p:cNvPr id="91" name="îš1ïḋé"/>
            <p:cNvSpPr/>
            <p:nvPr/>
          </p:nvSpPr>
          <p:spPr bwMode="auto">
            <a:xfrm rot="10800000" flipH="1">
              <a:off x="5344010" y="1022418"/>
              <a:ext cx="1364536" cy="1677791"/>
            </a:xfrm>
            <a:prstGeom prst="parallelogram">
              <a:avLst>
                <a:gd name="adj" fmla="val 41199"/>
              </a:avLst>
            </a:prstGeom>
            <a:solidFill>
              <a:schemeClr val="bg1"/>
            </a:solidFill>
            <a:ln w="76200">
              <a:noFill/>
              <a:prstDash val="solid"/>
              <a:miter lim="800000"/>
            </a:ln>
            <a:effectLst>
              <a:outerShdw blurRad="3429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solidFill>
                  <a:prstClr val="white"/>
                </a:solidFill>
              </a:endParaRPr>
            </a:p>
          </p:txBody>
        </p:sp>
        <p:sp>
          <p:nvSpPr>
            <p:cNvPr id="92" name="矩形 91"/>
            <p:cNvSpPr/>
            <p:nvPr/>
          </p:nvSpPr>
          <p:spPr>
            <a:xfrm>
              <a:off x="5714147" y="1449258"/>
              <a:ext cx="675185" cy="830997"/>
            </a:xfrm>
            <a:prstGeom prst="rect">
              <a:avLst/>
            </a:prstGeom>
          </p:spPr>
          <p:txBody>
            <a:bodyPr vert="horz" wrap="none">
              <a:spAutoFit/>
            </a:bodyPr>
            <a:lstStyle/>
            <a:p>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内</a:t>
              </a:r>
              <a:endPar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sym typeface="+mn-ea"/>
              </a:endParaRPr>
            </a:p>
            <a:p>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  </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涵</a:t>
              </a:r>
            </a:p>
          </p:txBody>
        </p:sp>
      </p:grpSp>
      <p:grpSp>
        <p:nvGrpSpPr>
          <p:cNvPr id="93" name="组合 92"/>
          <p:cNvGrpSpPr/>
          <p:nvPr/>
        </p:nvGrpSpPr>
        <p:grpSpPr>
          <a:xfrm flipH="1">
            <a:off x="5292312" y="2634403"/>
            <a:ext cx="1607377" cy="1677791"/>
            <a:chOff x="5222589" y="1022418"/>
            <a:chExt cx="1607377" cy="1677791"/>
          </a:xfrm>
        </p:grpSpPr>
        <p:sp>
          <p:nvSpPr>
            <p:cNvPr id="94" name="îš1ïḋé"/>
            <p:cNvSpPr/>
            <p:nvPr/>
          </p:nvSpPr>
          <p:spPr bwMode="auto">
            <a:xfrm rot="5400000">
              <a:off x="5187478" y="1057625"/>
              <a:ext cx="1677600" cy="1607377"/>
            </a:xfrm>
            <a:custGeom>
              <a:avLst/>
              <a:gdLst>
                <a:gd name="T0" fmla="*/ 1329 w 1329"/>
                <a:gd name="T1" fmla="*/ 0 h 1826"/>
                <a:gd name="T2" fmla="*/ 0 w 1329"/>
                <a:gd name="T3" fmla="*/ 774 h 1826"/>
                <a:gd name="T4" fmla="*/ 0 w 1329"/>
                <a:gd name="T5" fmla="*/ 1826 h 1826"/>
                <a:gd name="T6" fmla="*/ 1329 w 1329"/>
                <a:gd name="T7" fmla="*/ 1052 h 1826"/>
                <a:gd name="T8" fmla="*/ 1329 w 1329"/>
                <a:gd name="T9" fmla="*/ 0 h 1826"/>
              </a:gdLst>
              <a:ahLst/>
              <a:cxnLst>
                <a:cxn ang="0">
                  <a:pos x="T0" y="T1"/>
                </a:cxn>
                <a:cxn ang="0">
                  <a:pos x="T2" y="T3"/>
                </a:cxn>
                <a:cxn ang="0">
                  <a:pos x="T4" y="T5"/>
                </a:cxn>
                <a:cxn ang="0">
                  <a:pos x="T6" y="T7"/>
                </a:cxn>
                <a:cxn ang="0">
                  <a:pos x="T8" y="T9"/>
                </a:cxn>
              </a:cxnLst>
              <a:rect l="0" t="0" r="r" b="b"/>
              <a:pathLst>
                <a:path w="1329" h="1826">
                  <a:moveTo>
                    <a:pt x="1329" y="0"/>
                  </a:moveTo>
                  <a:lnTo>
                    <a:pt x="0" y="774"/>
                  </a:lnTo>
                  <a:lnTo>
                    <a:pt x="0" y="1826"/>
                  </a:lnTo>
                  <a:lnTo>
                    <a:pt x="1329" y="1052"/>
                  </a:lnTo>
                  <a:lnTo>
                    <a:pt x="1329" y="0"/>
                  </a:lnTo>
                  <a:close/>
                </a:path>
              </a:pathLst>
            </a:custGeom>
            <a:gradFill>
              <a:gsLst>
                <a:gs pos="50100">
                  <a:schemeClr val="bg1"/>
                </a:gs>
                <a:gs pos="100000">
                  <a:schemeClr val="accent6">
                    <a:lumMod val="75000"/>
                  </a:schemeClr>
                </a:gs>
                <a:gs pos="0">
                  <a:srgbClr val="E55003"/>
                </a:gs>
              </a:gsLst>
              <a:lin ang="5400000" scaled="0"/>
            </a:grad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solidFill>
                  <a:prstClr val="white"/>
                </a:solidFill>
              </a:endParaRPr>
            </a:p>
          </p:txBody>
        </p:sp>
        <p:grpSp>
          <p:nvGrpSpPr>
            <p:cNvPr id="95" name="组合 94"/>
            <p:cNvGrpSpPr/>
            <p:nvPr/>
          </p:nvGrpSpPr>
          <p:grpSpPr>
            <a:xfrm>
              <a:off x="5344010" y="1022418"/>
              <a:ext cx="1364536" cy="1677791"/>
              <a:chOff x="5344010" y="1022418"/>
              <a:chExt cx="1364536" cy="1677791"/>
            </a:xfrm>
          </p:grpSpPr>
          <p:sp>
            <p:nvSpPr>
              <p:cNvPr id="96" name="îš1ïḋé"/>
              <p:cNvSpPr/>
              <p:nvPr/>
            </p:nvSpPr>
            <p:spPr bwMode="auto">
              <a:xfrm rot="10800000" flipH="1">
                <a:off x="5344010" y="1022418"/>
                <a:ext cx="1364536" cy="1677791"/>
              </a:xfrm>
              <a:prstGeom prst="parallelogram">
                <a:avLst>
                  <a:gd name="adj" fmla="val 41199"/>
                </a:avLst>
              </a:prstGeom>
              <a:solidFill>
                <a:schemeClr val="bg1"/>
              </a:solidFill>
              <a:ln w="76200">
                <a:noFill/>
                <a:prstDash val="solid"/>
                <a:miter lim="800000"/>
              </a:ln>
              <a:effectLst>
                <a:outerShdw blurRad="3429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solidFill>
                    <a:prstClr val="white"/>
                  </a:solidFill>
                </a:endParaRPr>
              </a:p>
            </p:txBody>
          </p:sp>
          <p:sp>
            <p:nvSpPr>
              <p:cNvPr id="97" name="矩形 96"/>
              <p:cNvSpPr/>
              <p:nvPr/>
            </p:nvSpPr>
            <p:spPr>
              <a:xfrm>
                <a:off x="5688686" y="1445815"/>
                <a:ext cx="675185" cy="830997"/>
              </a:xfrm>
              <a:prstGeom prst="rect">
                <a:avLst/>
              </a:prstGeom>
            </p:spPr>
            <p:txBody>
              <a:bodyPr vert="horz" wrap="none">
                <a:spAutoFit/>
              </a:bodyPr>
              <a:lstStyle/>
              <a:p>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  关</a:t>
                </a:r>
              </a:p>
              <a:p>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系</a:t>
                </a:r>
              </a:p>
            </p:txBody>
          </p:sp>
        </p:grpSp>
      </p:grpSp>
      <p:grpSp>
        <p:nvGrpSpPr>
          <p:cNvPr id="98" name="组合 97"/>
          <p:cNvGrpSpPr/>
          <p:nvPr/>
        </p:nvGrpSpPr>
        <p:grpSpPr>
          <a:xfrm>
            <a:off x="5292312" y="4313968"/>
            <a:ext cx="1607377" cy="1677791"/>
            <a:chOff x="5222589" y="1022418"/>
            <a:chExt cx="1607377" cy="1677791"/>
          </a:xfrm>
        </p:grpSpPr>
        <p:sp>
          <p:nvSpPr>
            <p:cNvPr id="99" name="îš1ïḋé"/>
            <p:cNvSpPr/>
            <p:nvPr/>
          </p:nvSpPr>
          <p:spPr bwMode="auto">
            <a:xfrm rot="5400000">
              <a:off x="5187478" y="1057625"/>
              <a:ext cx="1677600" cy="1607377"/>
            </a:xfrm>
            <a:custGeom>
              <a:avLst/>
              <a:gdLst>
                <a:gd name="T0" fmla="*/ 1329 w 1329"/>
                <a:gd name="T1" fmla="*/ 0 h 1826"/>
                <a:gd name="T2" fmla="*/ 0 w 1329"/>
                <a:gd name="T3" fmla="*/ 774 h 1826"/>
                <a:gd name="T4" fmla="*/ 0 w 1329"/>
                <a:gd name="T5" fmla="*/ 1826 h 1826"/>
                <a:gd name="T6" fmla="*/ 1329 w 1329"/>
                <a:gd name="T7" fmla="*/ 1052 h 1826"/>
                <a:gd name="T8" fmla="*/ 1329 w 1329"/>
                <a:gd name="T9" fmla="*/ 0 h 1826"/>
              </a:gdLst>
              <a:ahLst/>
              <a:cxnLst>
                <a:cxn ang="0">
                  <a:pos x="T0" y="T1"/>
                </a:cxn>
                <a:cxn ang="0">
                  <a:pos x="T2" y="T3"/>
                </a:cxn>
                <a:cxn ang="0">
                  <a:pos x="T4" y="T5"/>
                </a:cxn>
                <a:cxn ang="0">
                  <a:pos x="T6" y="T7"/>
                </a:cxn>
                <a:cxn ang="0">
                  <a:pos x="T8" y="T9"/>
                </a:cxn>
              </a:cxnLst>
              <a:rect l="0" t="0" r="r" b="b"/>
              <a:pathLst>
                <a:path w="1329" h="1826">
                  <a:moveTo>
                    <a:pt x="1329" y="0"/>
                  </a:moveTo>
                  <a:lnTo>
                    <a:pt x="0" y="774"/>
                  </a:lnTo>
                  <a:lnTo>
                    <a:pt x="0" y="1826"/>
                  </a:lnTo>
                  <a:lnTo>
                    <a:pt x="1329" y="1052"/>
                  </a:lnTo>
                  <a:lnTo>
                    <a:pt x="1329" y="0"/>
                  </a:lnTo>
                  <a:close/>
                </a:path>
              </a:pathLst>
            </a:custGeom>
            <a:gradFill>
              <a:gsLst>
                <a:gs pos="50100">
                  <a:schemeClr val="bg1"/>
                </a:gs>
                <a:gs pos="0">
                  <a:schemeClr val="accent6">
                    <a:lumMod val="75000"/>
                  </a:schemeClr>
                </a:gs>
                <a:gs pos="100000">
                  <a:srgbClr val="E55003"/>
                </a:gs>
              </a:gsLst>
              <a:lin ang="5400000" scaled="1"/>
            </a:grad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solidFill>
                  <a:prstClr val="white"/>
                </a:solidFill>
              </a:endParaRPr>
            </a:p>
          </p:txBody>
        </p:sp>
        <p:grpSp>
          <p:nvGrpSpPr>
            <p:cNvPr id="100" name="组合 99"/>
            <p:cNvGrpSpPr/>
            <p:nvPr/>
          </p:nvGrpSpPr>
          <p:grpSpPr>
            <a:xfrm>
              <a:off x="5344010" y="1022418"/>
              <a:ext cx="1364536" cy="1677791"/>
              <a:chOff x="5344010" y="1022418"/>
              <a:chExt cx="1364536" cy="1677791"/>
            </a:xfrm>
          </p:grpSpPr>
          <p:sp>
            <p:nvSpPr>
              <p:cNvPr id="101" name="îš1ïḋé"/>
              <p:cNvSpPr/>
              <p:nvPr/>
            </p:nvSpPr>
            <p:spPr bwMode="auto">
              <a:xfrm rot="10800000" flipH="1">
                <a:off x="5344010" y="1022418"/>
                <a:ext cx="1364536" cy="1677791"/>
              </a:xfrm>
              <a:prstGeom prst="parallelogram">
                <a:avLst>
                  <a:gd name="adj" fmla="val 41199"/>
                </a:avLst>
              </a:prstGeom>
              <a:solidFill>
                <a:schemeClr val="bg1"/>
              </a:solidFill>
              <a:ln w="76200">
                <a:noFill/>
                <a:prstDash val="solid"/>
                <a:miter lim="800000"/>
              </a:ln>
              <a:effectLst>
                <a:outerShdw blurRad="3429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solidFill>
                    <a:prstClr val="white"/>
                  </a:solidFill>
                </a:endParaRPr>
              </a:p>
            </p:txBody>
          </p:sp>
          <p:sp>
            <p:nvSpPr>
              <p:cNvPr id="102" name="矩形 101"/>
              <p:cNvSpPr/>
              <p:nvPr/>
            </p:nvSpPr>
            <p:spPr>
              <a:xfrm>
                <a:off x="5597314" y="1261150"/>
                <a:ext cx="857927" cy="1200329"/>
              </a:xfrm>
              <a:prstGeom prst="rect">
                <a:avLst/>
              </a:prstGeom>
            </p:spPr>
            <p:txBody>
              <a:bodyPr vert="horz" wrap="none">
                <a:spAutoFit/>
              </a:bodyPr>
              <a:lstStyle/>
              <a:p>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方</a:t>
                </a:r>
                <a:endPar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sym typeface="+mn-ea"/>
                </a:endParaRPr>
              </a:p>
              <a:p>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  法</a:t>
                </a:r>
                <a:endPar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sym typeface="+mn-ea"/>
                </a:endParaRPr>
              </a:p>
              <a:p>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    论</a:t>
                </a: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flipH="1">
            <a:off x="0" y="3874943"/>
            <a:ext cx="12192000" cy="2566411"/>
            <a:chOff x="-1" y="2460123"/>
            <a:chExt cx="12192000" cy="2746981"/>
          </a:xfrm>
        </p:grpSpPr>
        <p:sp>
          <p:nvSpPr>
            <p:cNvPr id="24" name="矩形: 圆顶角 23"/>
            <p:cNvSpPr/>
            <p:nvPr/>
          </p:nvSpPr>
          <p:spPr>
            <a:xfrm flipH="1">
              <a:off x="-1" y="2516463"/>
              <a:ext cx="12191999" cy="2634303"/>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顶角 24"/>
            <p:cNvSpPr/>
            <p:nvPr/>
          </p:nvSpPr>
          <p:spPr>
            <a:xfrm flipH="1">
              <a:off x="0" y="2460123"/>
              <a:ext cx="12191999" cy="29749"/>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顶角 25"/>
            <p:cNvSpPr/>
            <p:nvPr/>
          </p:nvSpPr>
          <p:spPr>
            <a:xfrm>
              <a:off x="0" y="5177356"/>
              <a:ext cx="12191999" cy="29748"/>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750184" y="796141"/>
            <a:ext cx="10691632" cy="2489765"/>
            <a:chOff x="822883" y="796141"/>
            <a:chExt cx="10691632" cy="2489765"/>
          </a:xfrm>
        </p:grpSpPr>
        <p:grpSp>
          <p:nvGrpSpPr>
            <p:cNvPr id="38" name="组合 37"/>
            <p:cNvGrpSpPr/>
            <p:nvPr/>
          </p:nvGrpSpPr>
          <p:grpSpPr>
            <a:xfrm>
              <a:off x="822883" y="796141"/>
              <a:ext cx="10691632" cy="2489765"/>
              <a:chOff x="822883" y="1708512"/>
              <a:chExt cx="10691632" cy="2489765"/>
            </a:xfrm>
          </p:grpSpPr>
          <p:grpSp>
            <p:nvGrpSpPr>
              <p:cNvPr id="39" name="组合 38"/>
              <p:cNvGrpSpPr/>
              <p:nvPr/>
            </p:nvGrpSpPr>
            <p:grpSpPr>
              <a:xfrm>
                <a:off x="848660" y="1708512"/>
                <a:ext cx="10665855" cy="2431500"/>
                <a:chOff x="848660" y="1708512"/>
                <a:chExt cx="10665855" cy="2431500"/>
              </a:xfrm>
              <a:effectLst>
                <a:outerShdw blurRad="76200" dir="18900000" sy="23000" kx="-1200000" algn="bl" rotWithShape="0">
                  <a:prstClr val="black">
                    <a:alpha val="20000"/>
                  </a:prstClr>
                </a:outerShdw>
              </a:effectLst>
            </p:grpSpPr>
            <p:sp>
              <p:nvSpPr>
                <p:cNvPr id="42" name="iṩḻíḑe"/>
                <p:cNvSpPr/>
                <p:nvPr/>
              </p:nvSpPr>
              <p:spPr>
                <a:xfrm>
                  <a:off x="848660" y="1753637"/>
                  <a:ext cx="10620000" cy="2386375"/>
                </a:xfrm>
                <a:prstGeom prst="rect">
                  <a:avLst/>
                </a:prstGeom>
                <a:solidFill>
                  <a:schemeClr val="bg1"/>
                </a:solidFill>
                <a:ln w="6350">
                  <a:gradFill>
                    <a:gsLst>
                      <a:gs pos="0">
                        <a:srgbClr val="C00000"/>
                      </a:gs>
                      <a:gs pos="100000">
                        <a:schemeClr val="bg2"/>
                      </a:gs>
                    </a:gsLst>
                    <a:lin ang="5400000" scaled="0"/>
                  </a:gradFill>
                </a:ln>
                <a:effectLst>
                  <a:outerShdw dist="76200" dir="18900000" algn="bl" rotWithShape="0">
                    <a:schemeClr val="bg1">
                      <a:lumMod val="9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prstClr val="white"/>
                    </a:solidFill>
                  </a:endParaRPr>
                </a:p>
              </p:txBody>
            </p:sp>
            <p:sp>
              <p:nvSpPr>
                <p:cNvPr id="43" name="矩形 42"/>
                <p:cNvSpPr/>
                <p:nvPr/>
              </p:nvSpPr>
              <p:spPr>
                <a:xfrm>
                  <a:off x="9354515" y="1708512"/>
                  <a:ext cx="2160000" cy="2160000"/>
                </a:xfrm>
                <a:prstGeom prst="rect">
                  <a:avLst/>
                </a:prstGeom>
                <a:noFill/>
                <a:ln w="6350">
                  <a:gradFill>
                    <a:gsLst>
                      <a:gs pos="60000">
                        <a:schemeClr val="bg1">
                          <a:lumMod val="95000"/>
                          <a:alpha val="0"/>
                        </a:schemeClr>
                      </a:gs>
                      <a:gs pos="100000">
                        <a:srgbClr val="C00000"/>
                      </a:gs>
                    </a:gsLst>
                    <a:lin ang="19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40" name="图片 39" descr="线条02"/>
              <p:cNvPicPr>
                <a:picLocks noChangeAspect="1"/>
              </p:cNvPicPr>
              <p:nvPr/>
            </p:nvPicPr>
            <p:blipFill rotWithShape="1">
              <a:blip r:embed="rId3" cstate="print"/>
              <a:srcRect l="14406" r="14838" b="21917"/>
              <a:stretch>
                <a:fillRect/>
              </a:stretch>
            </p:blipFill>
            <p:spPr>
              <a:xfrm rot="120000" flipH="1">
                <a:off x="822883" y="2784097"/>
                <a:ext cx="3609280" cy="1414180"/>
              </a:xfrm>
              <a:custGeom>
                <a:avLst/>
                <a:gdLst>
                  <a:gd name="connsiteX0" fmla="*/ 3609280 w 3609280"/>
                  <a:gd name="connsiteY0" fmla="*/ 0 h 1414180"/>
                  <a:gd name="connsiteX1" fmla="*/ 45043 w 3609280"/>
                  <a:gd name="connsiteY1" fmla="*/ 0 h 1414180"/>
                  <a:gd name="connsiteX2" fmla="*/ 0 w 3609280"/>
                  <a:gd name="connsiteY2" fmla="*/ 1289866 h 1414180"/>
                  <a:gd name="connsiteX3" fmla="*/ 3559896 w 3609280"/>
                  <a:gd name="connsiteY3" fmla="*/ 1414180 h 1414180"/>
                </a:gdLst>
                <a:ahLst/>
                <a:cxnLst>
                  <a:cxn ang="0">
                    <a:pos x="connsiteX0" y="connsiteY0"/>
                  </a:cxn>
                  <a:cxn ang="0">
                    <a:pos x="connsiteX1" y="connsiteY1"/>
                  </a:cxn>
                  <a:cxn ang="0">
                    <a:pos x="connsiteX2" y="connsiteY2"/>
                  </a:cxn>
                  <a:cxn ang="0">
                    <a:pos x="connsiteX3" y="connsiteY3"/>
                  </a:cxn>
                </a:cxnLst>
                <a:rect l="l" t="t" r="r" b="b"/>
                <a:pathLst>
                  <a:path w="3609280" h="1414180">
                    <a:moveTo>
                      <a:pt x="3609280" y="0"/>
                    </a:moveTo>
                    <a:lnTo>
                      <a:pt x="45043" y="0"/>
                    </a:lnTo>
                    <a:lnTo>
                      <a:pt x="0" y="1289866"/>
                    </a:lnTo>
                    <a:lnTo>
                      <a:pt x="3559896" y="1414180"/>
                    </a:lnTo>
                    <a:close/>
                  </a:path>
                </a:pathLst>
              </a:custGeom>
            </p:spPr>
          </p:pic>
        </p:grpSp>
        <p:pic>
          <p:nvPicPr>
            <p:cNvPr id="22" name="图片 21"/>
            <p:cNvPicPr>
              <a:picLocks noChangeAspect="1"/>
            </p:cNvPicPr>
            <p:nvPr/>
          </p:nvPicPr>
          <p:blipFill rotWithShape="1">
            <a:blip r:embed="rId4" cstate="print">
              <a:extLst>
                <a:ext uri="{28A0092B-C50C-407E-A947-70E740481C1C}">
                  <a14:useLocalDpi xmlns:a14="http://schemas.microsoft.com/office/drawing/2010/main" val="0"/>
                </a:ext>
              </a:extLst>
            </a:blip>
            <a:srcRect r="5937"/>
            <a:stretch>
              <a:fillRect/>
            </a:stretch>
          </p:blipFill>
          <p:spPr>
            <a:xfrm>
              <a:off x="9493062" y="945889"/>
              <a:ext cx="1598324" cy="324000"/>
            </a:xfrm>
            <a:prstGeom prst="rect">
              <a:avLst/>
            </a:prstGeom>
          </p:spPr>
        </p:pic>
      </p:grpSp>
      <p:sp>
        <p:nvSpPr>
          <p:cNvPr id="44" name="文本框 43"/>
          <p:cNvSpPr txBox="1"/>
          <p:nvPr/>
        </p:nvSpPr>
        <p:spPr>
          <a:xfrm>
            <a:off x="1468213" y="1152709"/>
            <a:ext cx="9255574" cy="1754326"/>
          </a:xfrm>
          <a:prstGeom prst="rect">
            <a:avLst/>
          </a:prstGeom>
          <a:noFill/>
        </p:spPr>
        <p:txBody>
          <a:bodyPr wrap="square" rtlCol="0">
            <a:spAutoFit/>
          </a:bodyPr>
          <a:lstStyle/>
          <a:p>
            <a:pPr indent="575945" algn="just">
              <a:lnSpc>
                <a:spcPct val="150000"/>
              </a:lnSpc>
              <a:spcBef>
                <a:spcPts val="1800"/>
              </a:spcBef>
            </a:pPr>
            <a:r>
              <a:rPr lang="zh-CN" altLang="en-US" sz="2200" b="1" dirty="0">
                <a:solidFill>
                  <a:prstClr val="black">
                    <a:lumMod val="95000"/>
                    <a:lumOff val="5000"/>
                  </a:prstClr>
                </a:solidFill>
                <a:latin typeface="华文中宋" panose="02010600040101010101" pitchFamily="2" charset="-122"/>
                <a:ea typeface="华文中宋" panose="02010600040101010101" pitchFamily="2" charset="-122"/>
              </a:rPr>
              <a:t>“战略问题是一个政党、一个国家的根本性问题。战略上判断得准确，战略上谋划得科学，战略上赢得主动，党和人民事业就大有希望。”</a:t>
            </a:r>
            <a:endParaRPr lang="en-US" altLang="zh-CN" sz="2200" b="1" dirty="0">
              <a:solidFill>
                <a:prstClr val="black">
                  <a:lumMod val="95000"/>
                  <a:lumOff val="5000"/>
                </a:prstClr>
              </a:solidFill>
              <a:latin typeface="华文中宋" panose="02010600040101010101" pitchFamily="2" charset="-122"/>
              <a:ea typeface="华文中宋" panose="02010600040101010101" pitchFamily="2" charset="-122"/>
            </a:endParaRPr>
          </a:p>
          <a:p>
            <a:pPr indent="504190" algn="r">
              <a:lnSpc>
                <a:spcPct val="150000"/>
              </a:lnSpc>
              <a:spcBef>
                <a:spcPts val="1800"/>
              </a:spcBef>
            </a:pPr>
            <a:r>
              <a:rPr lang="en-US" altLang="zh-CN" b="1" dirty="0">
                <a:solidFill>
                  <a:prstClr val="black">
                    <a:lumMod val="65000"/>
                    <a:lumOff val="35000"/>
                  </a:prstClr>
                </a:solidFill>
                <a:latin typeface="楷体" panose="02010609060101010101" pitchFamily="49" charset="-122"/>
                <a:ea typeface="楷体" panose="02010609060101010101" pitchFamily="49" charset="-122"/>
              </a:rPr>
              <a:t>——</a:t>
            </a:r>
            <a:r>
              <a:rPr lang="zh-CN" altLang="en-US" b="1" dirty="0">
                <a:solidFill>
                  <a:prstClr val="black">
                    <a:lumMod val="65000"/>
                    <a:lumOff val="35000"/>
                  </a:prstClr>
                </a:solidFill>
                <a:latin typeface="楷体" panose="02010609060101010101" pitchFamily="49" charset="-122"/>
                <a:ea typeface="楷体" panose="02010609060101010101" pitchFamily="49" charset="-122"/>
              </a:rPr>
              <a:t>习近平在纪念邓小平同志诞辰</a:t>
            </a:r>
            <a:r>
              <a:rPr lang="en-US" altLang="zh-CN" b="1" dirty="0">
                <a:solidFill>
                  <a:prstClr val="black">
                    <a:lumMod val="65000"/>
                    <a:lumOff val="35000"/>
                  </a:prstClr>
                </a:solidFill>
                <a:latin typeface="楷体" panose="02010609060101010101" pitchFamily="49" charset="-122"/>
                <a:ea typeface="楷体" panose="02010609060101010101" pitchFamily="49" charset="-122"/>
              </a:rPr>
              <a:t>110</a:t>
            </a:r>
            <a:r>
              <a:rPr lang="zh-CN" altLang="en-US" b="1" dirty="0">
                <a:solidFill>
                  <a:prstClr val="black">
                    <a:lumMod val="65000"/>
                    <a:lumOff val="35000"/>
                  </a:prstClr>
                </a:solidFill>
                <a:latin typeface="楷体" panose="02010609060101010101" pitchFamily="49" charset="-122"/>
                <a:ea typeface="楷体" panose="02010609060101010101" pitchFamily="49" charset="-122"/>
              </a:rPr>
              <a:t>周年座谈会上的讲话（</a:t>
            </a:r>
            <a:r>
              <a:rPr lang="en-US" altLang="zh-CN" b="1" dirty="0">
                <a:solidFill>
                  <a:prstClr val="black">
                    <a:lumMod val="65000"/>
                    <a:lumOff val="35000"/>
                  </a:prstClr>
                </a:solidFill>
                <a:latin typeface="楷体" panose="02010609060101010101" pitchFamily="49" charset="-122"/>
                <a:ea typeface="楷体" panose="02010609060101010101" pitchFamily="49" charset="-122"/>
              </a:rPr>
              <a:t>2014</a:t>
            </a:r>
            <a:r>
              <a:rPr lang="zh-CN" altLang="en-US" b="1" dirty="0">
                <a:solidFill>
                  <a:prstClr val="black">
                    <a:lumMod val="65000"/>
                    <a:lumOff val="35000"/>
                  </a:prstClr>
                </a:solidFill>
                <a:latin typeface="楷体" panose="02010609060101010101" pitchFamily="49" charset="-122"/>
                <a:ea typeface="楷体" panose="02010609060101010101" pitchFamily="49" charset="-122"/>
              </a:rPr>
              <a:t>年</a:t>
            </a:r>
            <a:r>
              <a:rPr lang="en-US" altLang="zh-CN" b="1" dirty="0">
                <a:solidFill>
                  <a:prstClr val="black">
                    <a:lumMod val="65000"/>
                    <a:lumOff val="35000"/>
                  </a:prstClr>
                </a:solidFill>
                <a:latin typeface="楷体" panose="02010609060101010101" pitchFamily="49" charset="-122"/>
                <a:ea typeface="楷体" panose="02010609060101010101" pitchFamily="49" charset="-122"/>
              </a:rPr>
              <a:t>8</a:t>
            </a:r>
            <a:r>
              <a:rPr lang="zh-CN" altLang="en-US" b="1" dirty="0">
                <a:solidFill>
                  <a:prstClr val="black">
                    <a:lumMod val="65000"/>
                    <a:lumOff val="35000"/>
                  </a:prstClr>
                </a:solidFill>
                <a:latin typeface="楷体" panose="02010609060101010101" pitchFamily="49" charset="-122"/>
                <a:ea typeface="楷体" panose="02010609060101010101" pitchFamily="49" charset="-122"/>
              </a:rPr>
              <a:t>月</a:t>
            </a:r>
            <a:r>
              <a:rPr lang="en-US" altLang="zh-CN" b="1" dirty="0">
                <a:solidFill>
                  <a:prstClr val="black">
                    <a:lumMod val="65000"/>
                    <a:lumOff val="35000"/>
                  </a:prstClr>
                </a:solidFill>
                <a:latin typeface="楷体" panose="02010609060101010101" pitchFamily="49" charset="-122"/>
                <a:ea typeface="楷体" panose="02010609060101010101" pitchFamily="49" charset="-122"/>
              </a:rPr>
              <a:t>20</a:t>
            </a:r>
            <a:r>
              <a:rPr lang="zh-CN" altLang="en-US" b="1" dirty="0">
                <a:solidFill>
                  <a:prstClr val="black">
                    <a:lumMod val="65000"/>
                    <a:lumOff val="35000"/>
                  </a:prstClr>
                </a:solidFill>
                <a:latin typeface="楷体" panose="02010609060101010101" pitchFamily="49" charset="-122"/>
                <a:ea typeface="楷体" panose="02010609060101010101" pitchFamily="49" charset="-122"/>
              </a:rPr>
              <a:t>日）</a:t>
            </a:r>
          </a:p>
        </p:txBody>
      </p:sp>
      <p:grpSp>
        <p:nvGrpSpPr>
          <p:cNvPr id="28" name="组合 27"/>
          <p:cNvGrpSpPr/>
          <p:nvPr/>
        </p:nvGrpSpPr>
        <p:grpSpPr>
          <a:xfrm>
            <a:off x="4383042" y="3634204"/>
            <a:ext cx="3435901" cy="468000"/>
            <a:chOff x="1131852" y="4125852"/>
            <a:chExt cx="2409752" cy="468000"/>
          </a:xfrm>
        </p:grpSpPr>
        <p:sp>
          <p:nvSpPr>
            <p:cNvPr id="29" name="平行四边形 28"/>
            <p:cNvSpPr/>
            <p:nvPr/>
          </p:nvSpPr>
          <p:spPr>
            <a:xfrm flipH="1">
              <a:off x="1131852" y="4125852"/>
              <a:ext cx="2409752" cy="468000"/>
            </a:xfrm>
            <a:prstGeom prst="parallelogram">
              <a:avLst>
                <a:gd name="adj" fmla="val 0"/>
              </a:avLst>
            </a:prstGeom>
            <a:solidFill>
              <a:schemeClr val="bg1"/>
            </a:soli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“四个全面”战略布局</a:t>
              </a:r>
            </a:p>
          </p:txBody>
        </p:sp>
        <p:sp>
          <p:nvSpPr>
            <p:cNvPr id="30" name="任意多边形: 形状 29"/>
            <p:cNvSpPr>
              <a:spLocks noChangeAspect="1"/>
            </p:cNvSpPr>
            <p:nvPr/>
          </p:nvSpPr>
          <p:spPr>
            <a:xfrm flipH="1">
              <a:off x="3339019" y="4125852"/>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31" name="任意多边形: 形状 30"/>
            <p:cNvSpPr>
              <a:spLocks noChangeAspect="1"/>
            </p:cNvSpPr>
            <p:nvPr/>
          </p:nvSpPr>
          <p:spPr>
            <a:xfrm rot="10800000" flipH="1">
              <a:off x="1131852" y="4261514"/>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grpSp>
        <p:nvGrpSpPr>
          <p:cNvPr id="3" name="组合 2"/>
          <p:cNvGrpSpPr/>
          <p:nvPr/>
        </p:nvGrpSpPr>
        <p:grpSpPr>
          <a:xfrm>
            <a:off x="1286109" y="4429222"/>
            <a:ext cx="2020164" cy="1484536"/>
            <a:chOff x="6004333" y="3396014"/>
            <a:chExt cx="1737135" cy="1336938"/>
          </a:xfrm>
        </p:grpSpPr>
        <p:sp>
          <p:nvSpPr>
            <p:cNvPr id="54" name="矩形: 对角圆角 53"/>
            <p:cNvSpPr/>
            <p:nvPr/>
          </p:nvSpPr>
          <p:spPr>
            <a:xfrm>
              <a:off x="6004333" y="3396014"/>
              <a:ext cx="1737135" cy="1336938"/>
            </a:xfrm>
            <a:prstGeom prst="round2DiagRect">
              <a:avLst>
                <a:gd name="adj1" fmla="val 13355"/>
                <a:gd name="adj2" fmla="val 0"/>
              </a:avLst>
            </a:prstGeom>
            <a:solidFill>
              <a:schemeClr val="bg1"/>
            </a:solidFill>
            <a:ln w="12700">
              <a:solidFill>
                <a:srgbClr val="8C85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195" algn="ctr" fontAlgn="auto">
                <a:lnSpc>
                  <a:spcPct val="150000"/>
                </a:lnSpc>
                <a:spcBef>
                  <a:spcPts val="0"/>
                </a:spcBef>
                <a:spcAft>
                  <a:spcPts val="0"/>
                </a:spcAft>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全面建设社会</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a:p>
              <a:pPr marL="36195" algn="ctr" fontAlgn="auto">
                <a:lnSpc>
                  <a:spcPct val="150000"/>
                </a:lnSpc>
                <a:spcBef>
                  <a:spcPts val="0"/>
                </a:spcBef>
                <a:spcAft>
                  <a:spcPts val="0"/>
                </a:spcAft>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主义现代化国家</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8" name="斜纹 57"/>
            <p:cNvSpPr/>
            <p:nvPr/>
          </p:nvSpPr>
          <p:spPr>
            <a:xfrm flipH="1" flipV="1">
              <a:off x="7441601" y="4518324"/>
              <a:ext cx="291790" cy="207798"/>
            </a:xfrm>
            <a:prstGeom prst="diagStripe">
              <a:avLst>
                <a:gd name="adj" fmla="val 62681"/>
              </a:avLst>
            </a:prstGeom>
            <a:solidFill>
              <a:srgbClr val="EC7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195"/>
              <a:endParaRPr lang="zh-CN" altLang="en-US" sz="2400" b="1">
                <a:solidFill>
                  <a:schemeClr val="tx1"/>
                </a:solidFill>
              </a:endParaRPr>
            </a:p>
          </p:txBody>
        </p:sp>
      </p:grpSp>
      <p:grpSp>
        <p:nvGrpSpPr>
          <p:cNvPr id="32" name="组合 31"/>
          <p:cNvGrpSpPr/>
          <p:nvPr/>
        </p:nvGrpSpPr>
        <p:grpSpPr>
          <a:xfrm>
            <a:off x="3815599" y="4429222"/>
            <a:ext cx="2020164" cy="1484536"/>
            <a:chOff x="6004333" y="3396014"/>
            <a:chExt cx="1737135" cy="1336938"/>
          </a:xfrm>
        </p:grpSpPr>
        <p:sp>
          <p:nvSpPr>
            <p:cNvPr id="33" name="矩形: 对角圆角 32"/>
            <p:cNvSpPr/>
            <p:nvPr/>
          </p:nvSpPr>
          <p:spPr>
            <a:xfrm>
              <a:off x="6004333" y="3396014"/>
              <a:ext cx="1737135" cy="1336938"/>
            </a:xfrm>
            <a:prstGeom prst="round2DiagRect">
              <a:avLst>
                <a:gd name="adj1" fmla="val 13355"/>
                <a:gd name="adj2" fmla="val 0"/>
              </a:avLst>
            </a:prstGeom>
            <a:solidFill>
              <a:schemeClr val="bg1"/>
            </a:solidFill>
            <a:ln w="12700">
              <a:solidFill>
                <a:srgbClr val="8C85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195" algn="ctr">
                <a:lnSpc>
                  <a:spcPct val="130000"/>
                </a:lnSpc>
                <a:buClr>
                  <a:srgbClr val="FFCC00"/>
                </a:buClr>
                <a:buSzPct val="80000"/>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全面深化改革</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4" name="斜纹 33"/>
            <p:cNvSpPr/>
            <p:nvPr/>
          </p:nvSpPr>
          <p:spPr>
            <a:xfrm flipH="1" flipV="1">
              <a:off x="7441601" y="4518324"/>
              <a:ext cx="291790" cy="207798"/>
            </a:xfrm>
            <a:prstGeom prst="diagStripe">
              <a:avLst>
                <a:gd name="adj" fmla="val 62681"/>
              </a:avLst>
            </a:prstGeom>
            <a:solidFill>
              <a:srgbClr val="EC7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195"/>
              <a:endParaRPr lang="zh-CN" altLang="en-US" sz="2400" b="1">
                <a:solidFill>
                  <a:schemeClr val="tx1"/>
                </a:solidFill>
              </a:endParaRPr>
            </a:p>
          </p:txBody>
        </p:sp>
      </p:grpSp>
      <p:grpSp>
        <p:nvGrpSpPr>
          <p:cNvPr id="35" name="组合 34"/>
          <p:cNvGrpSpPr/>
          <p:nvPr/>
        </p:nvGrpSpPr>
        <p:grpSpPr>
          <a:xfrm>
            <a:off x="6345089" y="4429222"/>
            <a:ext cx="2020164" cy="1484536"/>
            <a:chOff x="6004333" y="3396014"/>
            <a:chExt cx="1737135" cy="1336938"/>
          </a:xfrm>
        </p:grpSpPr>
        <p:sp>
          <p:nvSpPr>
            <p:cNvPr id="36" name="矩形: 对角圆角 35"/>
            <p:cNvSpPr/>
            <p:nvPr/>
          </p:nvSpPr>
          <p:spPr>
            <a:xfrm>
              <a:off x="6004333" y="3396014"/>
              <a:ext cx="1737135" cy="1336938"/>
            </a:xfrm>
            <a:prstGeom prst="round2DiagRect">
              <a:avLst>
                <a:gd name="adj1" fmla="val 13355"/>
                <a:gd name="adj2" fmla="val 0"/>
              </a:avLst>
            </a:prstGeom>
            <a:solidFill>
              <a:schemeClr val="bg1"/>
            </a:solidFill>
            <a:ln w="12700">
              <a:solidFill>
                <a:srgbClr val="8C85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195" algn="ct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全面依法治国</a:t>
              </a:r>
            </a:p>
          </p:txBody>
        </p:sp>
        <p:sp>
          <p:nvSpPr>
            <p:cNvPr id="37" name="斜纹 36"/>
            <p:cNvSpPr/>
            <p:nvPr/>
          </p:nvSpPr>
          <p:spPr>
            <a:xfrm flipH="1" flipV="1">
              <a:off x="7441601" y="4518324"/>
              <a:ext cx="291790" cy="207798"/>
            </a:xfrm>
            <a:prstGeom prst="diagStripe">
              <a:avLst>
                <a:gd name="adj" fmla="val 62681"/>
              </a:avLst>
            </a:prstGeom>
            <a:solidFill>
              <a:srgbClr val="EC7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195"/>
              <a:endParaRPr lang="zh-CN" altLang="en-US" sz="2400" b="1">
                <a:solidFill>
                  <a:schemeClr val="tx1"/>
                </a:solidFill>
              </a:endParaRPr>
            </a:p>
          </p:txBody>
        </p:sp>
      </p:grpSp>
      <p:grpSp>
        <p:nvGrpSpPr>
          <p:cNvPr id="41" name="组合 40"/>
          <p:cNvGrpSpPr/>
          <p:nvPr/>
        </p:nvGrpSpPr>
        <p:grpSpPr>
          <a:xfrm>
            <a:off x="8874578" y="4429222"/>
            <a:ext cx="2020164" cy="1484536"/>
            <a:chOff x="6004333" y="3396014"/>
            <a:chExt cx="1737135" cy="1336938"/>
          </a:xfrm>
        </p:grpSpPr>
        <p:sp>
          <p:nvSpPr>
            <p:cNvPr id="45" name="矩形: 对角圆角 44"/>
            <p:cNvSpPr/>
            <p:nvPr/>
          </p:nvSpPr>
          <p:spPr>
            <a:xfrm>
              <a:off x="6004333" y="3396014"/>
              <a:ext cx="1737135" cy="1336938"/>
            </a:xfrm>
            <a:prstGeom prst="round2DiagRect">
              <a:avLst>
                <a:gd name="adj1" fmla="val 13355"/>
                <a:gd name="adj2" fmla="val 0"/>
              </a:avLst>
            </a:prstGeom>
            <a:solidFill>
              <a:schemeClr val="bg1"/>
            </a:solidFill>
            <a:ln w="12700">
              <a:solidFill>
                <a:srgbClr val="8C85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195" algn="ct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全面从严治党</a:t>
              </a:r>
            </a:p>
          </p:txBody>
        </p:sp>
        <p:sp>
          <p:nvSpPr>
            <p:cNvPr id="46" name="斜纹 45"/>
            <p:cNvSpPr/>
            <p:nvPr/>
          </p:nvSpPr>
          <p:spPr>
            <a:xfrm flipH="1" flipV="1">
              <a:off x="7441601" y="4518324"/>
              <a:ext cx="291790" cy="207798"/>
            </a:xfrm>
            <a:prstGeom prst="diagStripe">
              <a:avLst>
                <a:gd name="adj" fmla="val 62681"/>
              </a:avLst>
            </a:prstGeom>
            <a:solidFill>
              <a:srgbClr val="EC7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195"/>
              <a:endParaRPr lang="zh-CN" altLang="en-US" sz="2400" b="1">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1781642"/>
            <a:ext cx="11322424" cy="3778624"/>
          </a:xfrm>
          <a:prstGeom prst="rect">
            <a:avLst/>
          </a:prstGeom>
          <a:gradFill>
            <a:gsLst>
              <a:gs pos="0">
                <a:schemeClr val="bg1">
                  <a:alpha val="0"/>
                </a:schemeClr>
              </a:gs>
              <a:gs pos="28000">
                <a:srgbClr val="FFF5E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1"/>
          <p:cNvGrpSpPr/>
          <p:nvPr/>
        </p:nvGrpSpPr>
        <p:grpSpPr>
          <a:xfrm>
            <a:off x="1328128" y="1557587"/>
            <a:ext cx="4261296" cy="4226734"/>
            <a:chOff x="1936322" y="1690839"/>
            <a:chExt cx="4261296" cy="4226734"/>
          </a:xfrm>
        </p:grpSpPr>
        <p:grpSp>
          <p:nvGrpSpPr>
            <p:cNvPr id="4" name="组合 3"/>
            <p:cNvGrpSpPr/>
            <p:nvPr/>
          </p:nvGrpSpPr>
          <p:grpSpPr>
            <a:xfrm>
              <a:off x="1936322" y="1690839"/>
              <a:ext cx="4261296" cy="576000"/>
              <a:chOff x="1744755" y="1569679"/>
              <a:chExt cx="4261296" cy="576000"/>
            </a:xfrm>
          </p:grpSpPr>
          <p:sp>
            <p:nvSpPr>
              <p:cNvPr id="5" name="矩形 4"/>
              <p:cNvSpPr/>
              <p:nvPr/>
            </p:nvSpPr>
            <p:spPr>
              <a:xfrm>
                <a:off x="1744755" y="1605679"/>
                <a:ext cx="641280" cy="504000"/>
              </a:xfrm>
              <a:prstGeom prst="rect">
                <a:avLst/>
              </a:prstGeom>
              <a:gradFill>
                <a:gsLst>
                  <a:gs pos="0">
                    <a:srgbClr val="E17751"/>
                  </a:gs>
                  <a:gs pos="100000">
                    <a:srgbClr val="FBC27D"/>
                  </a:gs>
                </a:gsLst>
                <a:lin ang="4800000" scaled="0"/>
              </a:gradFill>
              <a:ln>
                <a:noFill/>
              </a:ln>
              <a:effectLst>
                <a:outerShdw dist="114300" dir="10800000" algn="r" rotWithShape="0">
                  <a:srgbClr val="FBC88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Shape 7163"/>
              <p:cNvSpPr/>
              <p:nvPr/>
            </p:nvSpPr>
            <p:spPr>
              <a:xfrm>
                <a:off x="2262051" y="1569679"/>
                <a:ext cx="3744000" cy="576000"/>
              </a:xfrm>
              <a:prstGeom prst="rect">
                <a:avLst/>
              </a:prstGeom>
              <a:solidFill>
                <a:schemeClr val="bg1"/>
              </a:solidFill>
              <a:ln>
                <a:solidFill>
                  <a:srgbClr val="E79273"/>
                </a:soli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solidFill>
                    <a:prstClr val="black">
                      <a:lumMod val="85000"/>
                      <a:lumOff val="15000"/>
                    </a:prstClr>
                  </a:solidFill>
                  <a:latin typeface="微软雅黑" panose="020B0503020204020204" pitchFamily="34" charset="-122"/>
                  <a:ea typeface="微软雅黑" panose="020B0503020204020204" pitchFamily="34" charset="-122"/>
                  <a:sym typeface="Helvetica"/>
                </a:endParaRPr>
              </a:p>
            </p:txBody>
          </p:sp>
          <p:sp>
            <p:nvSpPr>
              <p:cNvPr id="7" name="文本框 6"/>
              <p:cNvSpPr txBox="1"/>
              <p:nvPr/>
            </p:nvSpPr>
            <p:spPr>
              <a:xfrm>
                <a:off x="2446438" y="1659388"/>
                <a:ext cx="3457996" cy="396583"/>
              </a:xfrm>
              <a:prstGeom prst="rect">
                <a:avLst/>
              </a:prstGeom>
            </p:spPr>
            <p:txBody>
              <a:bodyPr wrap="square">
                <a:spAutoFit/>
              </a:bodyPr>
              <a:lstStyle>
                <a:defPPr>
                  <a:defRPr lang="zh-CN"/>
                </a:defPPr>
                <a:lvl1pPr eaLnBrk="0" hangingPunct="0">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prstClr val="black">
                        <a:lumMod val="85000"/>
                        <a:lumOff val="15000"/>
                      </a:prstClr>
                    </a:solidFill>
                  </a:rPr>
                  <a:t>站在时代前沿和战略全局的高度</a:t>
                </a:r>
                <a:endParaRPr lang="en-US" altLang="zh-CN" dirty="0">
                  <a:solidFill>
                    <a:prstClr val="black">
                      <a:lumMod val="85000"/>
                      <a:lumOff val="15000"/>
                    </a:prstClr>
                  </a:solidFill>
                </a:endParaRPr>
              </a:p>
            </p:txBody>
          </p:sp>
        </p:grpSp>
        <p:grpSp>
          <p:nvGrpSpPr>
            <p:cNvPr id="8" name="组合 7"/>
            <p:cNvGrpSpPr/>
            <p:nvPr/>
          </p:nvGrpSpPr>
          <p:grpSpPr>
            <a:xfrm>
              <a:off x="1936322" y="2603522"/>
              <a:ext cx="4261296" cy="576000"/>
              <a:chOff x="1744755" y="2346792"/>
              <a:chExt cx="4261296" cy="576000"/>
            </a:xfrm>
          </p:grpSpPr>
          <p:sp>
            <p:nvSpPr>
              <p:cNvPr id="9" name="矩形 8"/>
              <p:cNvSpPr/>
              <p:nvPr/>
            </p:nvSpPr>
            <p:spPr>
              <a:xfrm>
                <a:off x="1744755" y="2382792"/>
                <a:ext cx="641280" cy="504000"/>
              </a:xfrm>
              <a:prstGeom prst="rect">
                <a:avLst/>
              </a:prstGeom>
              <a:gradFill>
                <a:gsLst>
                  <a:gs pos="0">
                    <a:srgbClr val="7E7847"/>
                  </a:gs>
                  <a:gs pos="100000">
                    <a:srgbClr val="C5BC78"/>
                  </a:gs>
                </a:gsLst>
                <a:lin ang="4800000" scaled="0"/>
              </a:gradFill>
              <a:ln>
                <a:noFill/>
              </a:ln>
              <a:effectLst>
                <a:outerShdw dist="114300" dir="10800000" algn="r" rotWithShape="0">
                  <a:srgbClr val="CDC88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Shape 7165"/>
              <p:cNvSpPr/>
              <p:nvPr/>
            </p:nvSpPr>
            <p:spPr>
              <a:xfrm>
                <a:off x="2262051" y="2346792"/>
                <a:ext cx="3744000" cy="576000"/>
              </a:xfrm>
              <a:prstGeom prst="rect">
                <a:avLst/>
              </a:prstGeom>
              <a:solidFill>
                <a:schemeClr val="bg1"/>
              </a:solidFill>
              <a:ln>
                <a:solidFill>
                  <a:srgbClr val="AFA769"/>
                </a:soli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solidFill>
                    <a:prstClr val="black">
                      <a:lumMod val="85000"/>
                      <a:lumOff val="15000"/>
                    </a:prstClr>
                  </a:solidFill>
                  <a:latin typeface="微软雅黑" panose="020B0503020204020204" pitchFamily="34" charset="-122"/>
                  <a:ea typeface="微软雅黑" panose="020B0503020204020204" pitchFamily="34" charset="-122"/>
                  <a:sym typeface="Helvetica"/>
                </a:endParaRPr>
              </a:p>
            </p:txBody>
          </p:sp>
          <p:sp>
            <p:nvSpPr>
              <p:cNvPr id="11" name="文本框 10"/>
              <p:cNvSpPr txBox="1"/>
              <p:nvPr/>
            </p:nvSpPr>
            <p:spPr>
              <a:xfrm>
                <a:off x="2446438" y="2436501"/>
                <a:ext cx="3457996" cy="396583"/>
              </a:xfrm>
              <a:prstGeom prst="rect">
                <a:avLst/>
              </a:prstGeom>
            </p:spPr>
            <p:txBody>
              <a:bodyPr wrap="square">
                <a:spAutoFit/>
              </a:bodyPr>
              <a:lstStyle>
                <a:defPPr>
                  <a:defRPr lang="zh-CN"/>
                </a:defPPr>
                <a:lvl1pPr eaLnBrk="0" hangingPunct="0">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prstClr val="black">
                        <a:lumMod val="85000"/>
                        <a:lumOff val="15000"/>
                      </a:prstClr>
                    </a:solidFill>
                  </a:rPr>
                  <a:t>透过现象把握本质和规律</a:t>
                </a:r>
                <a:endParaRPr lang="en-US" altLang="zh-CN" dirty="0">
                  <a:solidFill>
                    <a:prstClr val="black">
                      <a:lumMod val="85000"/>
                      <a:lumOff val="15000"/>
                    </a:prstClr>
                  </a:solidFill>
                </a:endParaRPr>
              </a:p>
            </p:txBody>
          </p:sp>
        </p:grpSp>
        <p:sp>
          <p:nvSpPr>
            <p:cNvPr id="13" name="矩形 12"/>
            <p:cNvSpPr/>
            <p:nvPr/>
          </p:nvSpPr>
          <p:spPr>
            <a:xfrm>
              <a:off x="1936322" y="3552206"/>
              <a:ext cx="641280" cy="504000"/>
            </a:xfrm>
            <a:prstGeom prst="rect">
              <a:avLst/>
            </a:prstGeom>
            <a:gradFill>
              <a:gsLst>
                <a:gs pos="0">
                  <a:srgbClr val="E17751"/>
                </a:gs>
                <a:gs pos="100000">
                  <a:srgbClr val="FBC27D"/>
                </a:gs>
              </a:gsLst>
              <a:lin ang="4800000" scaled="0"/>
            </a:gradFill>
            <a:ln>
              <a:noFill/>
            </a:ln>
            <a:effectLst>
              <a:outerShdw dist="114300" dir="10800000" algn="r" rotWithShape="0">
                <a:srgbClr val="FBC88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Shape 7163"/>
            <p:cNvSpPr/>
            <p:nvPr/>
          </p:nvSpPr>
          <p:spPr>
            <a:xfrm>
              <a:off x="2453618" y="3516206"/>
              <a:ext cx="3744000" cy="576000"/>
            </a:xfrm>
            <a:prstGeom prst="rect">
              <a:avLst/>
            </a:prstGeom>
            <a:solidFill>
              <a:schemeClr val="bg1"/>
            </a:solidFill>
            <a:ln>
              <a:solidFill>
                <a:srgbClr val="E79273"/>
              </a:soli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solidFill>
                  <a:prstClr val="black">
                    <a:lumMod val="85000"/>
                    <a:lumOff val="15000"/>
                  </a:prstClr>
                </a:solidFill>
                <a:latin typeface="微软雅黑" panose="020B0503020204020204" pitchFamily="34" charset="-122"/>
                <a:ea typeface="微软雅黑" panose="020B0503020204020204" pitchFamily="34" charset="-122"/>
                <a:sym typeface="Helvetica"/>
              </a:endParaRPr>
            </a:p>
          </p:txBody>
        </p:sp>
        <p:sp>
          <p:nvSpPr>
            <p:cNvPr id="15" name="文本框 14"/>
            <p:cNvSpPr txBox="1"/>
            <p:nvPr/>
          </p:nvSpPr>
          <p:spPr>
            <a:xfrm>
              <a:off x="2638005" y="3605915"/>
              <a:ext cx="3457996" cy="396583"/>
            </a:xfrm>
            <a:prstGeom prst="rect">
              <a:avLst/>
            </a:prstGeom>
          </p:spPr>
          <p:txBody>
            <a:bodyPr wrap="square">
              <a:spAutoFit/>
            </a:bodyPr>
            <a:lstStyle>
              <a:defPPr>
                <a:defRPr lang="zh-CN"/>
              </a:defPPr>
              <a:lvl1pPr eaLnBrk="0" hangingPunct="0">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prstClr val="black">
                      <a:lumMod val="85000"/>
                      <a:lumOff val="15000"/>
                    </a:prstClr>
                  </a:solidFill>
                </a:rPr>
                <a:t>既抓住重点又统筹兼顾</a:t>
              </a:r>
              <a:endParaRPr lang="en-US" altLang="zh-CN" dirty="0">
                <a:solidFill>
                  <a:prstClr val="black">
                    <a:lumMod val="85000"/>
                    <a:lumOff val="15000"/>
                  </a:prstClr>
                </a:solidFill>
              </a:endParaRPr>
            </a:p>
          </p:txBody>
        </p:sp>
        <p:grpSp>
          <p:nvGrpSpPr>
            <p:cNvPr id="16" name="组合 15"/>
            <p:cNvGrpSpPr/>
            <p:nvPr/>
          </p:nvGrpSpPr>
          <p:grpSpPr>
            <a:xfrm>
              <a:off x="1936322" y="4428890"/>
              <a:ext cx="4261296" cy="576000"/>
              <a:chOff x="1744755" y="2346792"/>
              <a:chExt cx="4261296" cy="576000"/>
            </a:xfrm>
          </p:grpSpPr>
          <p:sp>
            <p:nvSpPr>
              <p:cNvPr id="17" name="矩形 16"/>
              <p:cNvSpPr/>
              <p:nvPr/>
            </p:nvSpPr>
            <p:spPr>
              <a:xfrm>
                <a:off x="1744755" y="2382792"/>
                <a:ext cx="641280" cy="504000"/>
              </a:xfrm>
              <a:prstGeom prst="rect">
                <a:avLst/>
              </a:prstGeom>
              <a:gradFill>
                <a:gsLst>
                  <a:gs pos="0">
                    <a:srgbClr val="7E7847"/>
                  </a:gs>
                  <a:gs pos="100000">
                    <a:srgbClr val="C5BC78"/>
                  </a:gs>
                </a:gsLst>
                <a:lin ang="4800000" scaled="0"/>
              </a:gradFill>
              <a:ln>
                <a:noFill/>
              </a:ln>
              <a:effectLst>
                <a:outerShdw dist="114300" dir="10800000" algn="r" rotWithShape="0">
                  <a:srgbClr val="CDC88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Shape 7165"/>
              <p:cNvSpPr/>
              <p:nvPr/>
            </p:nvSpPr>
            <p:spPr>
              <a:xfrm>
                <a:off x="2262051" y="2346792"/>
                <a:ext cx="3744000" cy="576000"/>
              </a:xfrm>
              <a:prstGeom prst="rect">
                <a:avLst/>
              </a:prstGeom>
              <a:solidFill>
                <a:schemeClr val="bg1"/>
              </a:solidFill>
              <a:ln>
                <a:solidFill>
                  <a:srgbClr val="AFA769"/>
                </a:soli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solidFill>
                    <a:prstClr val="black">
                      <a:lumMod val="85000"/>
                      <a:lumOff val="15000"/>
                    </a:prstClr>
                  </a:solidFill>
                  <a:latin typeface="微软雅黑" panose="020B0503020204020204" pitchFamily="34" charset="-122"/>
                  <a:ea typeface="微软雅黑" panose="020B0503020204020204" pitchFamily="34" charset="-122"/>
                  <a:sym typeface="Helvetica"/>
                </a:endParaRPr>
              </a:p>
            </p:txBody>
          </p:sp>
          <p:sp>
            <p:nvSpPr>
              <p:cNvPr id="19" name="文本框 18"/>
              <p:cNvSpPr txBox="1"/>
              <p:nvPr/>
            </p:nvSpPr>
            <p:spPr>
              <a:xfrm>
                <a:off x="2446438" y="2436501"/>
                <a:ext cx="3457996" cy="396583"/>
              </a:xfrm>
              <a:prstGeom prst="rect">
                <a:avLst/>
              </a:prstGeom>
            </p:spPr>
            <p:txBody>
              <a:bodyPr wrap="square">
                <a:spAutoFit/>
              </a:bodyPr>
              <a:lstStyle>
                <a:defPPr>
                  <a:defRPr lang="zh-CN"/>
                </a:defPPr>
                <a:lvl1pPr eaLnBrk="0" hangingPunct="0">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prstClr val="black">
                        <a:lumMod val="85000"/>
                        <a:lumOff val="15000"/>
                      </a:prstClr>
                    </a:solidFill>
                  </a:rPr>
                  <a:t>既立足当前又放眼长远</a:t>
                </a:r>
                <a:endParaRPr lang="en-US" altLang="zh-CN" dirty="0">
                  <a:solidFill>
                    <a:prstClr val="black">
                      <a:lumMod val="85000"/>
                      <a:lumOff val="15000"/>
                    </a:prstClr>
                  </a:solidFill>
                </a:endParaRPr>
              </a:p>
            </p:txBody>
          </p:sp>
        </p:grpSp>
        <p:sp>
          <p:nvSpPr>
            <p:cNvPr id="21" name="矩形 20"/>
            <p:cNvSpPr/>
            <p:nvPr/>
          </p:nvSpPr>
          <p:spPr>
            <a:xfrm>
              <a:off x="1936322" y="5377573"/>
              <a:ext cx="641280" cy="504000"/>
            </a:xfrm>
            <a:prstGeom prst="rect">
              <a:avLst/>
            </a:prstGeom>
            <a:gradFill>
              <a:gsLst>
                <a:gs pos="0">
                  <a:srgbClr val="E17751"/>
                </a:gs>
                <a:gs pos="100000">
                  <a:srgbClr val="FBC27D"/>
                </a:gs>
              </a:gsLst>
              <a:lin ang="4800000" scaled="0"/>
            </a:gradFill>
            <a:ln>
              <a:noFill/>
            </a:ln>
            <a:effectLst>
              <a:outerShdw dist="114300" dir="10800000" algn="r" rotWithShape="0">
                <a:srgbClr val="FBC88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a:t>
              </a: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Shape 7163"/>
            <p:cNvSpPr/>
            <p:nvPr/>
          </p:nvSpPr>
          <p:spPr>
            <a:xfrm>
              <a:off x="2453618" y="5341573"/>
              <a:ext cx="3744000" cy="576000"/>
            </a:xfrm>
            <a:prstGeom prst="rect">
              <a:avLst/>
            </a:prstGeom>
            <a:solidFill>
              <a:schemeClr val="bg1"/>
            </a:solidFill>
            <a:ln>
              <a:solidFill>
                <a:srgbClr val="E79273"/>
              </a:soli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solidFill>
                  <a:prstClr val="black">
                    <a:lumMod val="85000"/>
                    <a:lumOff val="15000"/>
                  </a:prstClr>
                </a:solidFill>
                <a:latin typeface="微软雅黑" panose="020B0503020204020204" pitchFamily="34" charset="-122"/>
                <a:ea typeface="微软雅黑" panose="020B0503020204020204" pitchFamily="34" charset="-122"/>
                <a:sym typeface="Helvetica"/>
              </a:endParaRPr>
            </a:p>
          </p:txBody>
        </p:sp>
        <p:sp>
          <p:nvSpPr>
            <p:cNvPr id="23" name="文本框 22"/>
            <p:cNvSpPr txBox="1"/>
            <p:nvPr/>
          </p:nvSpPr>
          <p:spPr>
            <a:xfrm>
              <a:off x="2638005" y="5431282"/>
              <a:ext cx="3457996" cy="396583"/>
            </a:xfrm>
            <a:prstGeom prst="rect">
              <a:avLst/>
            </a:prstGeom>
          </p:spPr>
          <p:txBody>
            <a:bodyPr wrap="square">
              <a:spAutoFit/>
            </a:bodyPr>
            <a:lstStyle>
              <a:defPPr>
                <a:defRPr lang="zh-CN"/>
              </a:defPPr>
              <a:lvl1pPr eaLnBrk="0" hangingPunct="0">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prstClr val="black">
                      <a:lumMod val="85000"/>
                      <a:lumOff val="15000"/>
                    </a:prstClr>
                  </a:solidFill>
                </a:rPr>
                <a:t>既熟悉国情又把握世情</a:t>
              </a:r>
              <a:endParaRPr lang="en-US" altLang="zh-CN" dirty="0">
                <a:solidFill>
                  <a:prstClr val="black">
                    <a:lumMod val="85000"/>
                    <a:lumOff val="15000"/>
                  </a:prstClr>
                </a:solidFill>
              </a:endParaRPr>
            </a:p>
          </p:txBody>
        </p:sp>
      </p:grpSp>
      <p:sp>
        <p:nvSpPr>
          <p:cNvPr id="12" name="右大括号 11"/>
          <p:cNvSpPr/>
          <p:nvPr/>
        </p:nvSpPr>
        <p:spPr>
          <a:xfrm>
            <a:off x="5827476" y="1781642"/>
            <a:ext cx="514351" cy="3778624"/>
          </a:xfrm>
          <a:prstGeom prst="rightBrace">
            <a:avLst/>
          </a:prstGeom>
          <a:ln>
            <a:solidFill>
              <a:srgbClr val="C4BB7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prstClr val="black"/>
              </a:solidFill>
            </a:endParaRPr>
          </a:p>
        </p:txBody>
      </p:sp>
      <p:grpSp>
        <p:nvGrpSpPr>
          <p:cNvPr id="26" name="组合 25"/>
          <p:cNvGrpSpPr/>
          <p:nvPr/>
        </p:nvGrpSpPr>
        <p:grpSpPr>
          <a:xfrm>
            <a:off x="6568728" y="2349303"/>
            <a:ext cx="4376756" cy="2643302"/>
            <a:chOff x="7847329" y="1986615"/>
            <a:chExt cx="4376756" cy="2643302"/>
          </a:xfrm>
        </p:grpSpPr>
        <p:sp>
          <p:nvSpPr>
            <p:cNvPr id="46" name="矩形 45"/>
            <p:cNvSpPr/>
            <p:nvPr/>
          </p:nvSpPr>
          <p:spPr>
            <a:xfrm flipV="1">
              <a:off x="7954343" y="2100754"/>
              <a:ext cx="4269742" cy="2529163"/>
            </a:xfrm>
            <a:prstGeom prst="rect">
              <a:avLst/>
            </a:prstGeom>
            <a:gradFill>
              <a:gsLst>
                <a:gs pos="0">
                  <a:srgbClr val="E55003"/>
                </a:gs>
                <a:gs pos="100000">
                  <a:srgbClr val="FFFFFF"/>
                </a:gs>
              </a:gsLst>
              <a:lin ang="5400000" scaled="0"/>
            </a:gradFill>
            <a:ln w="19050">
              <a:gradFill>
                <a:gsLst>
                  <a:gs pos="100000">
                    <a:schemeClr val="bg1">
                      <a:lumMod val="95000"/>
                    </a:schemeClr>
                  </a:gs>
                  <a:gs pos="0">
                    <a:srgbClr val="E55003"/>
                  </a:gs>
                </a:gsLst>
                <a:lin ang="54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矩形 46"/>
            <p:cNvSpPr/>
            <p:nvPr/>
          </p:nvSpPr>
          <p:spPr>
            <a:xfrm flipV="1">
              <a:off x="7847329" y="1986615"/>
              <a:ext cx="4269742" cy="2529163"/>
            </a:xfrm>
            <a:prstGeom prst="rect">
              <a:avLst/>
            </a:prstGeom>
            <a:solidFill>
              <a:schemeClr val="bg1"/>
            </a:solidFill>
            <a:ln w="12700">
              <a:gradFill>
                <a:gsLst>
                  <a:gs pos="100000">
                    <a:srgbClr val="E55003"/>
                  </a:gs>
                  <a:gs pos="0">
                    <a:srgbClr val="FFFFFF"/>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文本框 47"/>
            <p:cNvSpPr txBox="1"/>
            <p:nvPr/>
          </p:nvSpPr>
          <p:spPr>
            <a:xfrm>
              <a:off x="8097512" y="2204756"/>
              <a:ext cx="3769376" cy="2092881"/>
            </a:xfrm>
            <a:prstGeom prst="rect">
              <a:avLst/>
            </a:prstGeom>
            <a:noFill/>
          </p:spPr>
          <p:txBody>
            <a:bodyPr wrap="square" rtlCol="0">
              <a:spAutoFit/>
            </a:bodyPr>
            <a:lstStyle/>
            <a:p>
              <a:pPr indent="539750" algn="just">
                <a:lnSpc>
                  <a:spcPct val="130000"/>
                </a:lnSpc>
              </a:pPr>
              <a:r>
                <a:rPr lang="zh-CN" altLang="en-US" sz="2000" dirty="0">
                  <a:solidFill>
                    <a:prstClr val="black"/>
                  </a:solidFill>
                  <a:latin typeface="微软雅黑" panose="020B0503020204020204" pitchFamily="34" charset="-122"/>
                  <a:ea typeface="微软雅黑" panose="020B0503020204020204" pitchFamily="34" charset="-122"/>
                </a:rPr>
                <a:t>增强战略思维能力，要求我们处理好局部和全局、当前和长远、重点和非重点的关系，在权衡利弊中趋利避害，作出最为有利的战略抉择。</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7010" y="1454171"/>
            <a:ext cx="10063314" cy="4427266"/>
            <a:chOff x="1099312" y="1710644"/>
            <a:chExt cx="10063314" cy="3947873"/>
          </a:xfrm>
        </p:grpSpPr>
        <p:sp>
          <p:nvSpPr>
            <p:cNvPr id="3" name="立方体 2"/>
            <p:cNvSpPr/>
            <p:nvPr/>
          </p:nvSpPr>
          <p:spPr>
            <a:xfrm>
              <a:off x="1099713" y="1710644"/>
              <a:ext cx="10062913" cy="3947873"/>
            </a:xfrm>
            <a:prstGeom prst="cube">
              <a:avLst>
                <a:gd name="adj" fmla="val 1445"/>
              </a:avLst>
            </a:prstGeom>
            <a:gradFill>
              <a:gsLst>
                <a:gs pos="100000">
                  <a:srgbClr val="E17751"/>
                </a:gs>
                <a:gs pos="4000">
                  <a:srgbClr val="FDA963"/>
                </a:gs>
              </a:gsLst>
              <a:lin ang="12000000" scaled="0"/>
            </a:gradFill>
            <a:ln w="22225">
              <a:noFill/>
            </a:ln>
            <a:effectLst>
              <a:outerShdw blurRad="76200" dir="18900000" sy="23000" kx="-1200000" algn="bl" rotWithShape="0">
                <a:prstClr val="black">
                  <a:alpha val="20000"/>
                </a:prstClr>
              </a:outerShdw>
            </a:effectLst>
          </p:spPr>
          <p:txBody>
            <a:bodyPr anchor="ctr">
              <a:normAutofit/>
            </a:bodyPr>
            <a:lstStyle/>
            <a:p>
              <a:pPr algn="ctr">
                <a:lnSpc>
                  <a:spcPct val="90000"/>
                </a:lnSpc>
                <a:spcBef>
                  <a:spcPct val="0"/>
                </a:spcBef>
              </a:pP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6" name="直接连接符 5"/>
            <p:cNvCxnSpPr/>
            <p:nvPr/>
          </p:nvCxnSpPr>
          <p:spPr>
            <a:xfrm rot="5400000" flipH="1">
              <a:off x="9209650" y="3457455"/>
              <a:ext cx="3372106"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099312" y="2438384"/>
              <a:ext cx="3220132" cy="3220133"/>
              <a:chOff x="1099312" y="2368636"/>
              <a:chExt cx="3220132" cy="3220133"/>
            </a:xfrm>
          </p:grpSpPr>
          <p:cxnSp>
            <p:nvCxnSpPr>
              <p:cNvPr id="15" name="直接连接符 14"/>
              <p:cNvCxnSpPr/>
              <p:nvPr/>
            </p:nvCxnSpPr>
            <p:spPr>
              <a:xfrm flipH="1">
                <a:off x="1099312" y="5408718"/>
                <a:ext cx="3220132"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200000" flipH="1">
                <a:off x="-313770" y="3978703"/>
                <a:ext cx="3220133"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cxnSp>
          <p:nvCxnSpPr>
            <p:cNvPr id="18" name="直接连接符 17"/>
            <p:cNvCxnSpPr/>
            <p:nvPr/>
          </p:nvCxnSpPr>
          <p:spPr>
            <a:xfrm rot="10800000" flipH="1">
              <a:off x="7731987" y="1966813"/>
              <a:ext cx="3372105"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2037838" y="2585371"/>
            <a:ext cx="8141659" cy="2807948"/>
          </a:xfrm>
          <a:prstGeom prst="rect">
            <a:avLst/>
          </a:prstGeom>
        </p:spPr>
        <p:txBody>
          <a:bodyPr wrap="square">
            <a:spAutoFit/>
          </a:bodyPr>
          <a:lstStyle/>
          <a:p>
            <a:pPr indent="457200" algn="just" fontAlgn="base">
              <a:lnSpc>
                <a:spcPct val="150000"/>
              </a:lnSpc>
              <a:spcBef>
                <a:spcPct val="0"/>
              </a:spcBef>
              <a:spcAft>
                <a:spcPct val="0"/>
              </a:spcAft>
            </a:pPr>
            <a:r>
              <a:rPr lang="zh-CN" altLang="en-US"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FZShuSong-Z01S" charset="0"/>
              </a:rPr>
              <a:t>底线思维能力是客观地设定最低目标，立足最低点争取最大期望值的能力。</a:t>
            </a:r>
            <a:endParaRPr lang="en-US" altLang="zh-CN"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FZShuSong-Z01S" charset="0"/>
            </a:endParaRPr>
          </a:p>
          <a:p>
            <a:pPr indent="457200" algn="just" fontAlgn="base">
              <a:lnSpc>
                <a:spcPct val="150000"/>
              </a:lnSpc>
              <a:spcBef>
                <a:spcPct val="0"/>
              </a:spcBef>
              <a:spcAft>
                <a:spcPct val="0"/>
              </a:spcAft>
            </a:pPr>
            <a:r>
              <a:rPr lang="zh-CN" altLang="en-US"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FZShuSong-Z01S" charset="0"/>
              </a:rPr>
              <a:t>所谓底线，就是不可逾越的界限，是事物发生质变的临界点。增强底线思维能力是不踩“红线”、不越“雷区”的前提条件，是防患于未然、把握发展主动权的重要保障，是谋求创新发展、防范和抵御风险的重要抓手。</a:t>
            </a:r>
          </a:p>
        </p:txBody>
      </p:sp>
      <p:grpSp>
        <p:nvGrpSpPr>
          <p:cNvPr id="21" name="组合 20"/>
          <p:cNvGrpSpPr/>
          <p:nvPr/>
        </p:nvGrpSpPr>
        <p:grpSpPr>
          <a:xfrm>
            <a:off x="4854093" y="720000"/>
            <a:ext cx="2483815" cy="460375"/>
            <a:chOff x="1131850" y="3079821"/>
            <a:chExt cx="2483815" cy="460375"/>
          </a:xfrm>
        </p:grpSpPr>
        <p:sp>
          <p:nvSpPr>
            <p:cNvPr id="22" name="文本框 21"/>
            <p:cNvSpPr txBox="1"/>
            <p:nvPr/>
          </p:nvSpPr>
          <p:spPr>
            <a:xfrm>
              <a:off x="1383665" y="3079821"/>
              <a:ext cx="2232000" cy="460375"/>
            </a:xfrm>
            <a:prstGeom prst="rect">
              <a:avLst/>
            </a:prstGeom>
            <a:noFill/>
          </p:spPr>
          <p:txBody>
            <a:bodyPr wrap="square" rtlCol="0">
              <a:spAutoFit/>
            </a:bodyPr>
            <a:lstStyle/>
            <a:p>
              <a:r>
                <a:rPr kumimoji="1" lang="zh-CN" altLang="en-US" sz="2400" b="1" dirty="0">
                  <a:solidFill>
                    <a:prstClr val="black">
                      <a:lumMod val="95000"/>
                      <a:lumOff val="5000"/>
                    </a:prstClr>
                  </a:solidFill>
                  <a:latin typeface="微软雅黑" panose="020B0503020204020204" pitchFamily="34" charset="-122"/>
                  <a:ea typeface="微软雅黑" panose="020B0503020204020204" pitchFamily="34" charset="-122"/>
                </a:rPr>
                <a:t>底线思维能力</a:t>
              </a:r>
            </a:p>
          </p:txBody>
        </p:sp>
        <p:grpSp>
          <p:nvGrpSpPr>
            <p:cNvPr id="23" name="组合 22"/>
            <p:cNvGrpSpPr/>
            <p:nvPr/>
          </p:nvGrpSpPr>
          <p:grpSpPr>
            <a:xfrm>
              <a:off x="1131850" y="3158981"/>
              <a:ext cx="263338" cy="243183"/>
              <a:chOff x="1164218" y="3158981"/>
              <a:chExt cx="263338" cy="243183"/>
            </a:xfrm>
          </p:grpSpPr>
          <p:grpSp>
            <p:nvGrpSpPr>
              <p:cNvPr id="24" name="组合 23"/>
              <p:cNvGrpSpPr/>
              <p:nvPr/>
            </p:nvGrpSpPr>
            <p:grpSpPr>
              <a:xfrm>
                <a:off x="1164220" y="3158981"/>
                <a:ext cx="263336" cy="240802"/>
                <a:chOff x="1164220" y="3158981"/>
                <a:chExt cx="263336" cy="240802"/>
              </a:xfrm>
            </p:grpSpPr>
            <p:sp>
              <p:nvSpPr>
                <p:cNvPr id="26" name="平行四边形 25"/>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直角三角形 26"/>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平行四边形 27"/>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5" name="直角三角形 24"/>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20" name="组合 19"/>
          <p:cNvGrpSpPr/>
          <p:nvPr/>
        </p:nvGrpSpPr>
        <p:grpSpPr>
          <a:xfrm>
            <a:off x="854581" y="1762429"/>
            <a:ext cx="8141660" cy="696025"/>
            <a:chOff x="941429" y="2204927"/>
            <a:chExt cx="8141660" cy="696025"/>
          </a:xfrm>
        </p:grpSpPr>
        <p:sp>
          <p:nvSpPr>
            <p:cNvPr id="29" name="直角三角形 28"/>
            <p:cNvSpPr/>
            <p:nvPr/>
          </p:nvSpPr>
          <p:spPr>
            <a:xfrm rot="10800000">
              <a:off x="941429" y="2758145"/>
              <a:ext cx="230671" cy="142807"/>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矩形 29"/>
            <p:cNvSpPr/>
            <p:nvPr/>
          </p:nvSpPr>
          <p:spPr>
            <a:xfrm>
              <a:off x="941431" y="2204927"/>
              <a:ext cx="8141658" cy="553220"/>
            </a:xfrm>
            <a:prstGeom prst="rect">
              <a:avLst/>
            </a:prstGeom>
            <a:gradFill>
              <a:gsLst>
                <a:gs pos="0">
                  <a:srgbClr val="FEEFD5"/>
                </a:gs>
                <a:gs pos="65000">
                  <a:srgbClr val="FFF7E7"/>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文本框 30"/>
            <p:cNvSpPr txBox="1"/>
            <p:nvPr/>
          </p:nvSpPr>
          <p:spPr>
            <a:xfrm>
              <a:off x="1359675" y="2281482"/>
              <a:ext cx="6065188" cy="400110"/>
            </a:xfrm>
            <a:prstGeom prst="rect">
              <a:avLst/>
            </a:prstGeom>
            <a:noFill/>
          </p:spPr>
          <p:txBody>
            <a:bodyPr wrap="square">
              <a:spAutoFit/>
            </a:bodyPr>
            <a:lstStyle>
              <a:defPPr>
                <a:defRPr lang="zh-CN"/>
              </a:defPPr>
              <a:lvl1pPr algn="just">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b="1" dirty="0">
                  <a:solidFill>
                    <a:prstClr val="black">
                      <a:lumMod val="85000"/>
                      <a:lumOff val="15000"/>
                    </a:prstClr>
                  </a:solidFill>
                </a:rPr>
                <a:t>什么是</a:t>
              </a:r>
              <a:r>
                <a:rPr kumimoji="1" lang="zh-CN" altLang="en-US" b="1" dirty="0">
                  <a:solidFill>
                    <a:prstClr val="black">
                      <a:lumMod val="95000"/>
                      <a:lumOff val="5000"/>
                    </a:prstClr>
                  </a:solidFill>
                </a:rPr>
                <a:t>底线</a:t>
              </a:r>
              <a:r>
                <a:rPr lang="zh-CN" altLang="en-US" b="1" dirty="0">
                  <a:solidFill>
                    <a:prstClr val="black">
                      <a:lumMod val="85000"/>
                      <a:lumOff val="15000"/>
                    </a:prstClr>
                  </a:solidFill>
                </a:rPr>
                <a:t>思维能力？为什么要增强</a:t>
              </a:r>
              <a:r>
                <a:rPr kumimoji="1" lang="zh-CN" altLang="en-US" b="1" dirty="0">
                  <a:solidFill>
                    <a:prstClr val="black">
                      <a:lumMod val="95000"/>
                      <a:lumOff val="5000"/>
                    </a:prstClr>
                  </a:solidFill>
                </a:rPr>
                <a:t>底线</a:t>
              </a:r>
              <a:r>
                <a:rPr lang="zh-CN" altLang="en-US" b="1" dirty="0">
                  <a:solidFill>
                    <a:prstClr val="black">
                      <a:lumMod val="85000"/>
                      <a:lumOff val="15000"/>
                    </a:prstClr>
                  </a:solidFill>
                </a:rPr>
                <a:t>思维能力？</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425233"/>
            <a:ext cx="12192000" cy="3350907"/>
          </a:xfrm>
          <a:prstGeom prst="rect">
            <a:avLst/>
          </a:prstGeom>
          <a:solidFill>
            <a:schemeClr val="bg1"/>
          </a:solidFill>
          <a:ln w="12700" cap="rnd">
            <a:noFill/>
            <a:prstDash val="solid"/>
            <a:round/>
          </a:ln>
          <a:effectLst>
            <a:outerShdw blurRad="254000" dist="127000" algn="ctr"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dirty="0">
              <a:solidFill>
                <a:schemeClr val="accent2"/>
              </a:solidFill>
            </a:endParaRPr>
          </a:p>
        </p:txBody>
      </p:sp>
      <p:grpSp>
        <p:nvGrpSpPr>
          <p:cNvPr id="5" name="组合 4"/>
          <p:cNvGrpSpPr/>
          <p:nvPr/>
        </p:nvGrpSpPr>
        <p:grpSpPr>
          <a:xfrm rot="10800000" flipH="1">
            <a:off x="0" y="2895534"/>
            <a:ext cx="12192000" cy="3350906"/>
            <a:chOff x="-1" y="2460123"/>
            <a:chExt cx="12192000" cy="2746981"/>
          </a:xfrm>
        </p:grpSpPr>
        <p:sp>
          <p:nvSpPr>
            <p:cNvPr id="7" name="矩形: 圆顶角 6"/>
            <p:cNvSpPr/>
            <p:nvPr/>
          </p:nvSpPr>
          <p:spPr>
            <a:xfrm flipH="1">
              <a:off x="-1" y="2516463"/>
              <a:ext cx="12191999" cy="2634303"/>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顶角 7"/>
            <p:cNvSpPr/>
            <p:nvPr/>
          </p:nvSpPr>
          <p:spPr>
            <a:xfrm flipH="1">
              <a:off x="0" y="2460123"/>
              <a:ext cx="12191999" cy="29749"/>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圆顶角 8"/>
            <p:cNvSpPr/>
            <p:nvPr/>
          </p:nvSpPr>
          <p:spPr>
            <a:xfrm>
              <a:off x="0" y="5177356"/>
              <a:ext cx="12191999" cy="29748"/>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2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456"/>
          <a:stretch>
            <a:fillRect/>
          </a:stretch>
        </p:blipFill>
        <p:spPr bwMode="auto">
          <a:xfrm>
            <a:off x="808801" y="1353434"/>
            <a:ext cx="4117057" cy="3837946"/>
          </a:xfrm>
          <a:prstGeom prst="roundRect">
            <a:avLst>
              <a:gd name="adj" fmla="val 0"/>
            </a:avLst>
          </a:prstGeom>
          <a:ln w="38100">
            <a:solidFill>
              <a:schemeClr val="bg1"/>
            </a:solidFill>
          </a:ln>
          <a:effectLst>
            <a:outerShdw blurRad="152400" dist="50800" dir="2700000" algn="tl" rotWithShape="0">
              <a:schemeClr val="bg2">
                <a:lumMod val="25000"/>
                <a:alpha val="35000"/>
              </a:schemeClr>
            </a:outerShdw>
          </a:effectLst>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rotWithShape="1">
          <a:blip r:embed="rId4"/>
          <a:srcRect l="1134" t="1" b="1133"/>
          <a:stretch>
            <a:fillRect/>
          </a:stretch>
        </p:blipFill>
        <p:spPr>
          <a:xfrm>
            <a:off x="5663040" y="1056788"/>
            <a:ext cx="5346700" cy="18161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文本框 5"/>
          <p:cNvSpPr txBox="1"/>
          <p:nvPr/>
        </p:nvSpPr>
        <p:spPr>
          <a:xfrm>
            <a:off x="5289581" y="3106070"/>
            <a:ext cx="6093618" cy="2863541"/>
          </a:xfrm>
          <a:prstGeom prst="rect">
            <a:avLst/>
          </a:prstGeom>
          <a:noFill/>
        </p:spPr>
        <p:txBody>
          <a:bodyPr wrap="square">
            <a:spAutoFit/>
          </a:bodyPr>
          <a:lstStyle/>
          <a:p>
            <a:pPr indent="457200" algn="just">
              <a:lnSpc>
                <a:spcPct val="150000"/>
              </a:lnSpc>
            </a:pP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耕地是我国最为宝贵的资源。我国人多地少的基本国情，决定了我们必须把关系十几亿人吃饭大事的耕地保护好，绝不能有闪失。要实行最严格的耕地保护制度，依法依规做好耕地占补平衡，规范有序推进农村土地流转，像保护大熊猫一样保护耕地。”</a:t>
            </a:r>
            <a:endPar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endParaRPr>
          </a:p>
          <a:p>
            <a:pPr algn="r">
              <a:lnSpc>
                <a:spcPct val="130000"/>
              </a:lnSpc>
              <a:spcBef>
                <a:spcPts val="800"/>
              </a:spcBef>
            </a:pPr>
            <a:r>
              <a:rPr lang="en-US" altLang="zh-CN" b="1" dirty="0">
                <a:solidFill>
                  <a:schemeClr val="tx1">
                    <a:lumMod val="65000"/>
                    <a:lumOff val="35000"/>
                  </a:schemeClr>
                </a:solidFill>
                <a:latin typeface="楷体" panose="02010609060101010101" pitchFamily="49" charset="-122"/>
                <a:ea typeface="楷体" panose="02010609060101010101" pitchFamily="49" charset="-122"/>
              </a:rPr>
              <a:t>——</a:t>
            </a:r>
            <a:r>
              <a:rPr lang="zh-CN" altLang="en-US" b="1" dirty="0">
                <a:solidFill>
                  <a:schemeClr val="tx1">
                    <a:lumMod val="65000"/>
                    <a:lumOff val="35000"/>
                  </a:schemeClr>
                </a:solidFill>
                <a:latin typeface="楷体" panose="02010609060101010101" pitchFamily="49" charset="-122"/>
                <a:ea typeface="楷体" panose="02010609060101010101" pitchFamily="49" charset="-122"/>
              </a:rPr>
              <a:t>习近平：</a:t>
            </a:r>
            <a:r>
              <a:rPr lang="en-US" altLang="zh-CN" b="1" dirty="0">
                <a:solidFill>
                  <a:schemeClr val="tx1">
                    <a:lumMod val="65000"/>
                    <a:lumOff val="35000"/>
                  </a:schemeClr>
                </a:solidFill>
                <a:latin typeface="楷体" panose="02010609060101010101" pitchFamily="49" charset="-122"/>
                <a:ea typeface="楷体" panose="02010609060101010101" pitchFamily="49" charset="-122"/>
              </a:rPr>
              <a:t>《</a:t>
            </a:r>
            <a:r>
              <a:rPr lang="zh-CN" altLang="en-US" b="1" dirty="0">
                <a:solidFill>
                  <a:schemeClr val="tx1">
                    <a:lumMod val="65000"/>
                    <a:lumOff val="35000"/>
                  </a:schemeClr>
                </a:solidFill>
                <a:latin typeface="楷体" panose="02010609060101010101" pitchFamily="49" charset="-122"/>
                <a:ea typeface="楷体" panose="02010609060101010101" pitchFamily="49" charset="-122"/>
              </a:rPr>
              <a:t>做好耕地占补平衡 推进农村土地流转</a:t>
            </a:r>
            <a:r>
              <a:rPr lang="en-US" altLang="zh-CN" b="1" dirty="0">
                <a:solidFill>
                  <a:schemeClr val="tx1">
                    <a:lumMod val="65000"/>
                    <a:lumOff val="35000"/>
                  </a:schemeClr>
                </a:solidFill>
                <a:latin typeface="楷体" panose="02010609060101010101" pitchFamily="49" charset="-122"/>
                <a:ea typeface="楷体" panose="02010609060101010101" pitchFamily="49" charset="-122"/>
              </a:rPr>
              <a:t>》</a:t>
            </a:r>
            <a:endParaRPr lang="zh-CN" altLang="en-US" b="1" dirty="0">
              <a:solidFill>
                <a:schemeClr val="tx1">
                  <a:lumMod val="65000"/>
                  <a:lumOff val="35000"/>
                </a:schemeClr>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12192000" cy="6858001"/>
          </a:xfrm>
          <a:prstGeom prst="rect">
            <a:avLst/>
          </a:prstGeom>
          <a:gradFill flip="none" rotWithShape="1">
            <a:gsLst>
              <a:gs pos="80000">
                <a:srgbClr val="F1E9D2"/>
              </a:gs>
              <a:gs pos="100000">
                <a:srgbClr val="FEF6E1"/>
              </a:gs>
              <a:gs pos="0">
                <a:srgbClr val="ECA285"/>
              </a:gs>
              <a:gs pos="27000">
                <a:srgbClr val="FCCB90"/>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nvGrpSpPr>
          <p:cNvPr id="14" name="组合 13"/>
          <p:cNvGrpSpPr/>
          <p:nvPr/>
        </p:nvGrpSpPr>
        <p:grpSpPr>
          <a:xfrm>
            <a:off x="-5265" y="3123171"/>
            <a:ext cx="12192000" cy="3734829"/>
            <a:chOff x="-5265" y="3509276"/>
            <a:chExt cx="12192000" cy="373482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5" y="3509276"/>
              <a:ext cx="12192000" cy="3734829"/>
            </a:xfrm>
            <a:prstGeom prst="rect">
              <a:avLst/>
            </a:prstGeom>
          </p:spPr>
        </p:pic>
        <p:pic>
          <p:nvPicPr>
            <p:cNvPr id="23" name="图片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5" y="3509276"/>
              <a:ext cx="12192000" cy="3734829"/>
            </a:xfrm>
            <a:prstGeom prst="rect">
              <a:avLst/>
            </a:prstGeom>
          </p:spPr>
        </p:pic>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5" y="3509276"/>
              <a:ext cx="12192000" cy="3734829"/>
            </a:xfrm>
            <a:prstGeom prst="rect">
              <a:avLst/>
            </a:prstGeom>
          </p:spPr>
        </p:pic>
        <p:pic>
          <p:nvPicPr>
            <p:cNvPr id="25" name="图片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5" y="3509276"/>
              <a:ext cx="12192000" cy="3734829"/>
            </a:xfrm>
            <a:prstGeom prst="rect">
              <a:avLst/>
            </a:prstGeom>
          </p:spPr>
        </p:pic>
      </p:grpSp>
      <p:sp>
        <p:nvSpPr>
          <p:cNvPr id="26" name="iṩḻíḑe"/>
          <p:cNvSpPr/>
          <p:nvPr/>
        </p:nvSpPr>
        <p:spPr>
          <a:xfrm>
            <a:off x="669939" y="709412"/>
            <a:ext cx="10852123" cy="5439177"/>
          </a:xfrm>
          <a:prstGeom prst="snip2DiagRect">
            <a:avLst>
              <a:gd name="adj1" fmla="val 0"/>
              <a:gd name="adj2" fmla="val 0"/>
            </a:avLst>
          </a:prstGeom>
          <a:solidFill>
            <a:srgbClr val="E17751">
              <a:alpha val="10000"/>
            </a:srgbClr>
          </a:solidFill>
          <a:ln>
            <a:gradFill flip="none" rotWithShape="1">
              <a:gsLst>
                <a:gs pos="100000">
                  <a:srgbClr val="E17751"/>
                </a:gs>
                <a:gs pos="67000">
                  <a:srgbClr val="FDD5A6">
                    <a:alpha val="0"/>
                  </a:srgbClr>
                </a:gs>
                <a:gs pos="34000">
                  <a:srgbClr val="FDD5A6">
                    <a:alpha val="0"/>
                  </a:srgbClr>
                </a:gs>
                <a:gs pos="0">
                  <a:srgbClr val="E17751"/>
                </a:gs>
              </a:gsLst>
              <a:lin ang="3600000" scaled="0"/>
              <a:tileRect/>
            </a:gradFill>
          </a:ln>
          <a:effectLst>
            <a:outerShdw blurRad="50800" dist="50800" dir="2700000" algn="tl" rotWithShape="0">
              <a:srgbClr val="E89779">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lt1"/>
              </a:solidFill>
            </a:endParaRPr>
          </a:p>
        </p:txBody>
      </p:sp>
      <p:sp>
        <p:nvSpPr>
          <p:cNvPr id="27" name="矩形 26"/>
          <p:cNvSpPr/>
          <p:nvPr/>
        </p:nvSpPr>
        <p:spPr>
          <a:xfrm>
            <a:off x="1056000" y="1127090"/>
            <a:ext cx="10080000" cy="4603820"/>
          </a:xfrm>
          <a:prstGeom prst="rect">
            <a:avLst/>
          </a:prstGeom>
          <a:solidFill>
            <a:srgbClr val="FFFDF7"/>
          </a:solidFill>
          <a:ln>
            <a:noFill/>
          </a:ln>
          <a:effectLst>
            <a:outerShdw blurRad="190500" dist="38100" dir="2700000" algn="tl" rotWithShape="0">
              <a:srgbClr val="C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755069" y="1576363"/>
            <a:ext cx="8681863" cy="3679149"/>
          </a:xfrm>
          <a:prstGeom prst="rect">
            <a:avLst/>
          </a:prstGeom>
          <a:noFill/>
        </p:spPr>
        <p:txBody>
          <a:bodyPr wrap="square" rtlCol="0">
            <a:spAutoFit/>
          </a:bodyPr>
          <a:lstStyle/>
          <a:p>
            <a:pPr indent="575945" algn="just">
              <a:lnSpc>
                <a:spcPct val="150000"/>
              </a:lnSpc>
              <a:spcBef>
                <a:spcPts val="1800"/>
              </a:spcBef>
            </a:pPr>
            <a:r>
              <a:rPr lang="zh-CN" altLang="en-US" sz="2200" b="1" dirty="0">
                <a:solidFill>
                  <a:schemeClr val="tx1">
                    <a:lumMod val="85000"/>
                    <a:lumOff val="15000"/>
                  </a:schemeClr>
                </a:solidFill>
                <a:latin typeface="华文中宋" panose="02010600040101010101" pitchFamily="2" charset="-122"/>
                <a:ea typeface="华文中宋" panose="02010600040101010101" pitchFamily="2" charset="-122"/>
              </a:rPr>
              <a:t>“我们共产党人的忧患意识，就是忧党、忧国、忧民意识，这是一种责任，更是一种担当。要深刻认识党面临的执政考验、改革开放考验、市场经济考验、外部环境考验的长期性和复杂性，深刻认识党面临的精神懈怠危险、能力不足危险、脱离群众危险、消极腐败危险的尖锐性和严峻性，深刻认识增强自我净化、自我完善、自我革新、自我提高能力的重要性和紧迫性，坚持底线思维，做到居安思危。”</a:t>
            </a:r>
          </a:p>
          <a:p>
            <a:pPr indent="575945" algn="r">
              <a:lnSpc>
                <a:spcPct val="130000"/>
              </a:lnSpc>
              <a:spcBef>
                <a:spcPts val="1800"/>
              </a:spcBef>
            </a:pPr>
            <a:r>
              <a:rPr lang="en-US" altLang="zh-CN" b="1" dirty="0">
                <a:solidFill>
                  <a:schemeClr val="tx1">
                    <a:lumMod val="65000"/>
                    <a:lumOff val="35000"/>
                  </a:schemeClr>
                </a:solidFill>
                <a:latin typeface="楷体" panose="02010609060101010101" pitchFamily="49" charset="-122"/>
                <a:ea typeface="楷体" panose="02010609060101010101" pitchFamily="49" charset="-122"/>
              </a:rPr>
              <a:t>——</a:t>
            </a:r>
            <a:r>
              <a:rPr lang="zh-CN" altLang="en-US" b="1" dirty="0">
                <a:solidFill>
                  <a:schemeClr val="tx1">
                    <a:lumMod val="65000"/>
                    <a:lumOff val="35000"/>
                  </a:schemeClr>
                </a:solidFill>
                <a:latin typeface="楷体" panose="02010609060101010101" pitchFamily="49" charset="-122"/>
                <a:ea typeface="楷体" panose="02010609060101010101" pitchFamily="49" charset="-122"/>
              </a:rPr>
              <a:t>习近平在十八届中央政治局第十六次集体学习时的讲话（</a:t>
            </a:r>
            <a:r>
              <a:rPr lang="en-US" altLang="zh-CN" b="1" dirty="0">
                <a:solidFill>
                  <a:schemeClr val="tx1">
                    <a:lumMod val="65000"/>
                    <a:lumOff val="35000"/>
                  </a:schemeClr>
                </a:solidFill>
                <a:latin typeface="楷体" panose="02010609060101010101" pitchFamily="49" charset="-122"/>
                <a:ea typeface="楷体" panose="02010609060101010101" pitchFamily="49" charset="-122"/>
              </a:rPr>
              <a:t>2014</a:t>
            </a:r>
            <a:r>
              <a:rPr lang="zh-CN" altLang="en-US" b="1" dirty="0">
                <a:solidFill>
                  <a:schemeClr val="tx1">
                    <a:lumMod val="65000"/>
                    <a:lumOff val="35000"/>
                  </a:schemeClr>
                </a:solidFill>
                <a:latin typeface="楷体" panose="02010609060101010101" pitchFamily="49" charset="-122"/>
                <a:ea typeface="楷体" panose="02010609060101010101" pitchFamily="49" charset="-122"/>
              </a:rPr>
              <a:t>年</a:t>
            </a:r>
            <a:r>
              <a:rPr lang="en-US" altLang="zh-CN" b="1" dirty="0">
                <a:solidFill>
                  <a:schemeClr val="tx1">
                    <a:lumMod val="65000"/>
                    <a:lumOff val="35000"/>
                  </a:schemeClr>
                </a:solidFill>
                <a:latin typeface="楷体" panose="02010609060101010101" pitchFamily="49" charset="-122"/>
                <a:ea typeface="楷体" panose="02010609060101010101" pitchFamily="49" charset="-122"/>
              </a:rPr>
              <a:t>6</a:t>
            </a:r>
            <a:r>
              <a:rPr lang="zh-CN" altLang="en-US" b="1" dirty="0">
                <a:solidFill>
                  <a:schemeClr val="tx1">
                    <a:lumMod val="65000"/>
                    <a:lumOff val="35000"/>
                  </a:schemeClr>
                </a:solidFill>
                <a:latin typeface="楷体" panose="02010609060101010101" pitchFamily="49" charset="-122"/>
                <a:ea typeface="楷体" panose="02010609060101010101" pitchFamily="49" charset="-122"/>
              </a:rPr>
              <a:t>月</a:t>
            </a:r>
            <a:r>
              <a:rPr lang="en-US" altLang="zh-CN" b="1" dirty="0">
                <a:solidFill>
                  <a:schemeClr val="tx1">
                    <a:lumMod val="65000"/>
                    <a:lumOff val="35000"/>
                  </a:schemeClr>
                </a:solidFill>
                <a:latin typeface="楷体" panose="02010609060101010101" pitchFamily="49" charset="-122"/>
                <a:ea typeface="楷体" panose="02010609060101010101" pitchFamily="49" charset="-122"/>
              </a:rPr>
              <a:t>30</a:t>
            </a:r>
            <a:r>
              <a:rPr lang="zh-CN" altLang="en-US" b="1" dirty="0">
                <a:solidFill>
                  <a:schemeClr val="tx1">
                    <a:lumMod val="65000"/>
                    <a:lumOff val="35000"/>
                  </a:schemeClr>
                </a:solidFill>
                <a:latin typeface="楷体" panose="02010609060101010101" pitchFamily="49" charset="-122"/>
                <a:ea typeface="楷体" panose="02010609060101010101" pitchFamily="49" charset="-122"/>
              </a:rPr>
              <a:t>日）</a:t>
            </a:r>
            <a:endParaRPr lang="zh-CN" altLang="en-US" b="1" dirty="0">
              <a:solidFill>
                <a:schemeClr val="tx1">
                  <a:lumMod val="85000"/>
                  <a:lumOff val="15000"/>
                </a:schemeClr>
              </a:solidFill>
              <a:latin typeface="楷体" panose="02010609060101010101" pitchFamily="49" charset="-122"/>
              <a:ea typeface="楷体" panose="02010609060101010101" pitchFamily="49" charset="-122"/>
            </a:endParaRPr>
          </a:p>
        </p:txBody>
      </p:sp>
      <p:sp>
        <p:nvSpPr>
          <p:cNvPr id="29" name="文本框 28"/>
          <p:cNvSpPr txBox="1"/>
          <p:nvPr/>
        </p:nvSpPr>
        <p:spPr>
          <a:xfrm>
            <a:off x="9762565" y="6440536"/>
            <a:ext cx="2364096"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马克思主义基本原理</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矩形 29"/>
          <p:cNvSpPr/>
          <p:nvPr/>
        </p:nvSpPr>
        <p:spPr>
          <a:xfrm>
            <a:off x="9082408" y="202812"/>
            <a:ext cx="3007432" cy="261610"/>
          </a:xfrm>
          <a:prstGeom prst="rect">
            <a:avLst/>
          </a:prstGeom>
        </p:spPr>
        <p:txBody>
          <a:bodyPr wrap="square">
            <a:spAutoFit/>
          </a:bodyPr>
          <a:lstStyle/>
          <a:p>
            <a:pPr algn="r"/>
            <a:r>
              <a:rPr lang="zh-CN" altLang="en-US" sz="1100" dirty="0">
                <a:solidFill>
                  <a:schemeClr val="bg1">
                    <a:lumMod val="50000"/>
                  </a:schemeClr>
                </a:solidFill>
                <a:latin typeface="微软雅黑" panose="020B0503020204020204" pitchFamily="34" charset="-122"/>
                <a:ea typeface="微软雅黑" panose="020B0503020204020204" pitchFamily="34" charset="-122"/>
              </a:rPr>
              <a:t>专题二  辩证唯物主义世界观</a:t>
            </a:r>
          </a:p>
        </p:txBody>
      </p:sp>
      <p:sp>
        <p:nvSpPr>
          <p:cNvPr id="31" name="文本框 30"/>
          <p:cNvSpPr txBox="1"/>
          <p:nvPr/>
        </p:nvSpPr>
        <p:spPr>
          <a:xfrm>
            <a:off x="45719" y="194477"/>
            <a:ext cx="7156536" cy="278281"/>
          </a:xfrm>
          <a:prstGeom prst="rect">
            <a:avLst/>
          </a:prstGeom>
          <a:noFill/>
        </p:spPr>
        <p:txBody>
          <a:bodyPr wrap="square" rtlCol="0">
            <a:spAutoFit/>
          </a:bodyPr>
          <a:lstStyle/>
          <a:p>
            <a:pPr algn="just">
              <a:lnSpc>
                <a:spcPct val="120000"/>
              </a:lnSpc>
            </a:pPr>
            <a:r>
              <a:rPr lang="zh-CN" altLang="en-US" sz="1100" dirty="0">
                <a:solidFill>
                  <a:prstClr val="white">
                    <a:lumMod val="50000"/>
                  </a:prstClr>
                </a:solidFill>
                <a:latin typeface="微软雅黑" panose="020B0503020204020204" pitchFamily="34" charset="-122"/>
                <a:ea typeface="微软雅黑" panose="020B0503020204020204" pitchFamily="34" charset="-122"/>
              </a:rPr>
              <a:t>第四讲  辩证思维方法</a:t>
            </a:r>
          </a:p>
        </p:txBody>
      </p:sp>
      <p:sp>
        <p:nvSpPr>
          <p:cNvPr id="32" name="矩形 31"/>
          <p:cNvSpPr/>
          <p:nvPr/>
        </p:nvSpPr>
        <p:spPr>
          <a:xfrm>
            <a:off x="0" y="184281"/>
            <a:ext cx="45719" cy="298672"/>
          </a:xfrm>
          <a:prstGeom prst="rect">
            <a:avLst/>
          </a:prstGeom>
          <a:solidFill>
            <a:srgbClr val="E17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1888768"/>
            <a:ext cx="11322424" cy="3778624"/>
          </a:xfrm>
          <a:prstGeom prst="rect">
            <a:avLst/>
          </a:prstGeom>
          <a:gradFill>
            <a:gsLst>
              <a:gs pos="0">
                <a:schemeClr val="bg1">
                  <a:alpha val="0"/>
                </a:schemeClr>
              </a:gs>
              <a:gs pos="28000">
                <a:srgbClr val="FFF5E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8" name="组合 17"/>
          <p:cNvGrpSpPr/>
          <p:nvPr/>
        </p:nvGrpSpPr>
        <p:grpSpPr>
          <a:xfrm>
            <a:off x="931369" y="2305826"/>
            <a:ext cx="4889763" cy="2944508"/>
            <a:chOff x="931369" y="2284282"/>
            <a:chExt cx="4889763" cy="2944508"/>
          </a:xfrm>
        </p:grpSpPr>
        <p:grpSp>
          <p:nvGrpSpPr>
            <p:cNvPr id="4" name="组合 3"/>
            <p:cNvGrpSpPr/>
            <p:nvPr/>
          </p:nvGrpSpPr>
          <p:grpSpPr>
            <a:xfrm>
              <a:off x="931369" y="2284282"/>
              <a:ext cx="4889763" cy="576000"/>
              <a:chOff x="1797007" y="1569679"/>
              <a:chExt cx="4889763" cy="576000"/>
            </a:xfrm>
          </p:grpSpPr>
          <p:sp>
            <p:nvSpPr>
              <p:cNvPr id="5" name="矩形 4"/>
              <p:cNvSpPr/>
              <p:nvPr/>
            </p:nvSpPr>
            <p:spPr>
              <a:xfrm>
                <a:off x="1797007" y="1605679"/>
                <a:ext cx="517297" cy="504000"/>
              </a:xfrm>
              <a:prstGeom prst="rect">
                <a:avLst/>
              </a:prstGeom>
              <a:gradFill>
                <a:gsLst>
                  <a:gs pos="0">
                    <a:srgbClr val="E17751"/>
                  </a:gs>
                  <a:gs pos="100000">
                    <a:srgbClr val="FBC27D"/>
                  </a:gs>
                </a:gsLst>
                <a:lin ang="4800000" scaled="0"/>
              </a:gradFill>
              <a:ln>
                <a:noFill/>
              </a:ln>
              <a:effectLst>
                <a:outerShdw dist="114300" dir="10800000" algn="r" rotWithShape="0">
                  <a:srgbClr val="FBC88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Shape 7163"/>
              <p:cNvSpPr/>
              <p:nvPr/>
            </p:nvSpPr>
            <p:spPr>
              <a:xfrm>
                <a:off x="2262052" y="1569679"/>
                <a:ext cx="4424718" cy="576000"/>
              </a:xfrm>
              <a:prstGeom prst="rect">
                <a:avLst/>
              </a:prstGeom>
              <a:solidFill>
                <a:schemeClr val="bg1"/>
              </a:solidFill>
              <a:ln>
                <a:solidFill>
                  <a:srgbClr val="E79273"/>
                </a:soli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solidFill>
                    <a:prstClr val="black">
                      <a:lumMod val="85000"/>
                      <a:lumOff val="15000"/>
                    </a:prstClr>
                  </a:solidFill>
                  <a:latin typeface="微软雅黑" panose="020B0503020204020204" pitchFamily="34" charset="-122"/>
                  <a:ea typeface="微软雅黑" panose="020B0503020204020204" pitchFamily="34" charset="-122"/>
                  <a:sym typeface="Helvetica"/>
                </a:endParaRPr>
              </a:p>
            </p:txBody>
          </p:sp>
          <p:sp>
            <p:nvSpPr>
              <p:cNvPr id="7" name="文本框 6"/>
              <p:cNvSpPr txBox="1"/>
              <p:nvPr/>
            </p:nvSpPr>
            <p:spPr>
              <a:xfrm>
                <a:off x="2439642" y="1659388"/>
                <a:ext cx="4069538" cy="396583"/>
              </a:xfrm>
              <a:prstGeom prst="rect">
                <a:avLst/>
              </a:prstGeom>
            </p:spPr>
            <p:txBody>
              <a:bodyPr wrap="square">
                <a:spAutoFit/>
              </a:bodyPr>
              <a:lstStyle>
                <a:defPPr>
                  <a:defRPr lang="zh-CN"/>
                </a:defPPr>
                <a:lvl1pPr eaLnBrk="0" hangingPunct="0">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prstClr val="black">
                        <a:lumMod val="85000"/>
                        <a:lumOff val="15000"/>
                      </a:prstClr>
                    </a:solidFill>
                  </a:rPr>
                  <a:t>严守原则，划清底线，坚守底线</a:t>
                </a:r>
                <a:endParaRPr lang="en-US" altLang="zh-CN" dirty="0">
                  <a:solidFill>
                    <a:prstClr val="black">
                      <a:lumMod val="85000"/>
                      <a:lumOff val="15000"/>
                    </a:prstClr>
                  </a:solidFill>
                </a:endParaRPr>
              </a:p>
            </p:txBody>
          </p:sp>
        </p:grpSp>
        <p:grpSp>
          <p:nvGrpSpPr>
            <p:cNvPr id="8" name="组合 7"/>
            <p:cNvGrpSpPr/>
            <p:nvPr/>
          </p:nvGrpSpPr>
          <p:grpSpPr>
            <a:xfrm>
              <a:off x="931369" y="3468536"/>
              <a:ext cx="4889763" cy="576000"/>
              <a:chOff x="1797007" y="2962547"/>
              <a:chExt cx="4889763" cy="576000"/>
            </a:xfrm>
          </p:grpSpPr>
          <p:sp>
            <p:nvSpPr>
              <p:cNvPr id="9" name="矩形 8"/>
              <p:cNvSpPr/>
              <p:nvPr/>
            </p:nvSpPr>
            <p:spPr>
              <a:xfrm>
                <a:off x="1797007" y="2998547"/>
                <a:ext cx="517297" cy="504000"/>
              </a:xfrm>
              <a:prstGeom prst="rect">
                <a:avLst/>
              </a:prstGeom>
              <a:gradFill>
                <a:gsLst>
                  <a:gs pos="0">
                    <a:srgbClr val="7E7847"/>
                  </a:gs>
                  <a:gs pos="100000">
                    <a:srgbClr val="C5BC78"/>
                  </a:gs>
                </a:gsLst>
                <a:lin ang="4800000" scaled="0"/>
              </a:gradFill>
              <a:ln>
                <a:noFill/>
              </a:ln>
              <a:effectLst>
                <a:outerShdw dist="114300" dir="10800000" algn="r" rotWithShape="0">
                  <a:srgbClr val="CDC88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Shape 7165"/>
              <p:cNvSpPr/>
              <p:nvPr/>
            </p:nvSpPr>
            <p:spPr>
              <a:xfrm>
                <a:off x="2262052" y="2962547"/>
                <a:ext cx="4424718" cy="576000"/>
              </a:xfrm>
              <a:prstGeom prst="rect">
                <a:avLst/>
              </a:prstGeom>
              <a:solidFill>
                <a:schemeClr val="bg1"/>
              </a:solidFill>
              <a:ln>
                <a:solidFill>
                  <a:srgbClr val="AFA769"/>
                </a:soli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solidFill>
                    <a:prstClr val="black">
                      <a:lumMod val="85000"/>
                      <a:lumOff val="15000"/>
                    </a:prstClr>
                  </a:solidFill>
                  <a:latin typeface="微软雅黑" panose="020B0503020204020204" pitchFamily="34" charset="-122"/>
                  <a:ea typeface="微软雅黑" panose="020B0503020204020204" pitchFamily="34" charset="-122"/>
                  <a:sym typeface="Helvetica"/>
                </a:endParaRPr>
              </a:p>
            </p:txBody>
          </p:sp>
          <p:sp>
            <p:nvSpPr>
              <p:cNvPr id="11" name="文本框 10"/>
              <p:cNvSpPr txBox="1"/>
              <p:nvPr/>
            </p:nvSpPr>
            <p:spPr>
              <a:xfrm>
                <a:off x="2439642" y="3052256"/>
                <a:ext cx="4069538" cy="396583"/>
              </a:xfrm>
              <a:prstGeom prst="rect">
                <a:avLst/>
              </a:prstGeom>
            </p:spPr>
            <p:txBody>
              <a:bodyPr wrap="square">
                <a:spAutoFit/>
              </a:bodyPr>
              <a:lstStyle>
                <a:defPPr>
                  <a:defRPr lang="zh-CN"/>
                </a:defPPr>
                <a:lvl1pPr eaLnBrk="0" hangingPunct="0">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prstClr val="black">
                        <a:lumMod val="85000"/>
                        <a:lumOff val="15000"/>
                      </a:prstClr>
                    </a:solidFill>
                  </a:rPr>
                  <a:t>研判风险、防患未然，掌握战略主动权</a:t>
                </a:r>
                <a:endParaRPr lang="en-US" altLang="zh-CN" dirty="0">
                  <a:solidFill>
                    <a:prstClr val="black">
                      <a:lumMod val="85000"/>
                      <a:lumOff val="15000"/>
                    </a:prstClr>
                  </a:solidFill>
                </a:endParaRPr>
              </a:p>
            </p:txBody>
          </p:sp>
        </p:grpSp>
        <p:grpSp>
          <p:nvGrpSpPr>
            <p:cNvPr id="17" name="组合 16"/>
            <p:cNvGrpSpPr/>
            <p:nvPr/>
          </p:nvGrpSpPr>
          <p:grpSpPr>
            <a:xfrm>
              <a:off x="931369" y="4652790"/>
              <a:ext cx="4889763" cy="576000"/>
              <a:chOff x="931369" y="5068610"/>
              <a:chExt cx="4889763" cy="576000"/>
            </a:xfrm>
          </p:grpSpPr>
          <p:sp>
            <p:nvSpPr>
              <p:cNvPr id="13" name="矩形 12"/>
              <p:cNvSpPr/>
              <p:nvPr/>
            </p:nvSpPr>
            <p:spPr>
              <a:xfrm>
                <a:off x="931369" y="5104610"/>
                <a:ext cx="517297" cy="504000"/>
              </a:xfrm>
              <a:prstGeom prst="rect">
                <a:avLst/>
              </a:prstGeom>
              <a:gradFill>
                <a:gsLst>
                  <a:gs pos="0">
                    <a:srgbClr val="E17751"/>
                  </a:gs>
                  <a:gs pos="100000">
                    <a:srgbClr val="FBC27D"/>
                  </a:gs>
                </a:gsLst>
                <a:lin ang="4800000" scaled="0"/>
              </a:gradFill>
              <a:ln>
                <a:noFill/>
              </a:ln>
              <a:effectLst>
                <a:outerShdw dist="114300" dir="10800000" algn="r" rotWithShape="0">
                  <a:srgbClr val="FBC88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Shape 7163"/>
              <p:cNvSpPr/>
              <p:nvPr/>
            </p:nvSpPr>
            <p:spPr>
              <a:xfrm>
                <a:off x="1396414" y="5068610"/>
                <a:ext cx="4424718" cy="576000"/>
              </a:xfrm>
              <a:prstGeom prst="rect">
                <a:avLst/>
              </a:prstGeom>
              <a:solidFill>
                <a:schemeClr val="bg1"/>
              </a:solidFill>
              <a:ln>
                <a:solidFill>
                  <a:srgbClr val="E79273"/>
                </a:soli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solidFill>
                    <a:prstClr val="black">
                      <a:lumMod val="85000"/>
                      <a:lumOff val="15000"/>
                    </a:prstClr>
                  </a:solidFill>
                  <a:latin typeface="微软雅黑" panose="020B0503020204020204" pitchFamily="34" charset="-122"/>
                  <a:ea typeface="微软雅黑" panose="020B0503020204020204" pitchFamily="34" charset="-122"/>
                  <a:sym typeface="Helvetica"/>
                </a:endParaRPr>
              </a:p>
            </p:txBody>
          </p:sp>
          <p:sp>
            <p:nvSpPr>
              <p:cNvPr id="15" name="文本框 14"/>
              <p:cNvSpPr txBox="1"/>
              <p:nvPr/>
            </p:nvSpPr>
            <p:spPr>
              <a:xfrm>
                <a:off x="1574004" y="5158319"/>
                <a:ext cx="4069538" cy="396583"/>
              </a:xfrm>
              <a:prstGeom prst="rect">
                <a:avLst/>
              </a:prstGeom>
            </p:spPr>
            <p:txBody>
              <a:bodyPr wrap="square">
                <a:spAutoFit/>
              </a:bodyPr>
              <a:lstStyle>
                <a:defPPr>
                  <a:defRPr lang="zh-CN"/>
                </a:defPPr>
                <a:lvl1pPr eaLnBrk="0" hangingPunct="0">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prstClr val="black">
                        <a:lumMod val="85000"/>
                        <a:lumOff val="15000"/>
                      </a:prstClr>
                    </a:solidFill>
                  </a:rPr>
                  <a:t>增强忧患意识，增强前瞻意识</a:t>
                </a:r>
                <a:endParaRPr lang="en-US" altLang="zh-CN" dirty="0">
                  <a:solidFill>
                    <a:prstClr val="black">
                      <a:lumMod val="85000"/>
                      <a:lumOff val="15000"/>
                    </a:prstClr>
                  </a:solidFill>
                </a:endParaRPr>
              </a:p>
            </p:txBody>
          </p:sp>
        </p:grpSp>
      </p:grpSp>
      <p:sp>
        <p:nvSpPr>
          <p:cNvPr id="12" name="右大括号 11"/>
          <p:cNvSpPr/>
          <p:nvPr/>
        </p:nvSpPr>
        <p:spPr>
          <a:xfrm>
            <a:off x="5966932" y="2320080"/>
            <a:ext cx="514351" cy="2916000"/>
          </a:xfrm>
          <a:prstGeom prst="rightBrace">
            <a:avLst/>
          </a:prstGeom>
          <a:ln>
            <a:solidFill>
              <a:srgbClr val="C4BB7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prstClr val="black"/>
              </a:solidFill>
            </a:endParaRPr>
          </a:p>
        </p:txBody>
      </p:sp>
      <p:grpSp>
        <p:nvGrpSpPr>
          <p:cNvPr id="26" name="组合 25"/>
          <p:cNvGrpSpPr/>
          <p:nvPr/>
        </p:nvGrpSpPr>
        <p:grpSpPr>
          <a:xfrm>
            <a:off x="6614019" y="2456429"/>
            <a:ext cx="4499014" cy="2643302"/>
            <a:chOff x="7847329" y="1986615"/>
            <a:chExt cx="4499014" cy="2643302"/>
          </a:xfrm>
        </p:grpSpPr>
        <p:sp>
          <p:nvSpPr>
            <p:cNvPr id="46" name="矩形 45"/>
            <p:cNvSpPr/>
            <p:nvPr/>
          </p:nvSpPr>
          <p:spPr>
            <a:xfrm flipV="1">
              <a:off x="7954343" y="2100754"/>
              <a:ext cx="4392000" cy="2529163"/>
            </a:xfrm>
            <a:prstGeom prst="rect">
              <a:avLst/>
            </a:prstGeom>
            <a:gradFill>
              <a:gsLst>
                <a:gs pos="0">
                  <a:srgbClr val="E55003"/>
                </a:gs>
                <a:gs pos="100000">
                  <a:srgbClr val="FFFFFF"/>
                </a:gs>
              </a:gsLst>
              <a:lin ang="5400000" scaled="0"/>
            </a:gradFill>
            <a:ln w="19050">
              <a:gradFill>
                <a:gsLst>
                  <a:gs pos="100000">
                    <a:schemeClr val="bg1">
                      <a:lumMod val="95000"/>
                    </a:schemeClr>
                  </a:gs>
                  <a:gs pos="0">
                    <a:srgbClr val="E55003"/>
                  </a:gs>
                </a:gsLst>
                <a:lin ang="54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矩形 46"/>
            <p:cNvSpPr/>
            <p:nvPr/>
          </p:nvSpPr>
          <p:spPr>
            <a:xfrm flipV="1">
              <a:off x="7847329" y="1986615"/>
              <a:ext cx="4392000" cy="2529163"/>
            </a:xfrm>
            <a:prstGeom prst="rect">
              <a:avLst/>
            </a:prstGeom>
            <a:solidFill>
              <a:schemeClr val="bg1"/>
            </a:solidFill>
            <a:ln w="12700">
              <a:gradFill>
                <a:gsLst>
                  <a:gs pos="100000">
                    <a:srgbClr val="E55003"/>
                  </a:gs>
                  <a:gs pos="0">
                    <a:srgbClr val="FFFFFF"/>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文本框 47"/>
            <p:cNvSpPr txBox="1"/>
            <p:nvPr/>
          </p:nvSpPr>
          <p:spPr>
            <a:xfrm>
              <a:off x="8011145" y="2224248"/>
              <a:ext cx="4064369" cy="2053896"/>
            </a:xfrm>
            <a:prstGeom prst="rect">
              <a:avLst/>
            </a:prstGeom>
            <a:noFill/>
          </p:spPr>
          <p:txBody>
            <a:bodyPr wrap="square" rtlCol="0">
              <a:spAutoFit/>
            </a:bodyPr>
            <a:lstStyle/>
            <a:p>
              <a:pPr indent="539750" algn="just">
                <a:lnSpc>
                  <a:spcPct val="130000"/>
                </a:lnSpc>
              </a:pP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增强底线思维能力，要求我们居安思危、未雨绸缪，凡事从最坏处着眼、向最好处努力，打有准备、有把握之仗，牢牢把握工作主动权，着力防范化解重大风险。</a:t>
              </a:r>
              <a:endParaRPr lang="zh-CN" altLang="en-US" sz="2000" dirty="0">
                <a:solidFill>
                  <a:prstClr val="black"/>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3186" y="1449384"/>
            <a:ext cx="10063314" cy="4427266"/>
            <a:chOff x="1099312" y="1710644"/>
            <a:chExt cx="10063314" cy="3947873"/>
          </a:xfrm>
        </p:grpSpPr>
        <p:sp>
          <p:nvSpPr>
            <p:cNvPr id="3" name="立方体 2"/>
            <p:cNvSpPr/>
            <p:nvPr/>
          </p:nvSpPr>
          <p:spPr>
            <a:xfrm>
              <a:off x="1099713" y="1710644"/>
              <a:ext cx="10062913" cy="3947873"/>
            </a:xfrm>
            <a:prstGeom prst="cube">
              <a:avLst>
                <a:gd name="adj" fmla="val 1445"/>
              </a:avLst>
            </a:prstGeom>
            <a:gradFill>
              <a:gsLst>
                <a:gs pos="100000">
                  <a:srgbClr val="E17751"/>
                </a:gs>
                <a:gs pos="4000">
                  <a:srgbClr val="FDA963"/>
                </a:gs>
              </a:gsLst>
              <a:lin ang="12000000" scaled="0"/>
            </a:gradFill>
            <a:ln w="22225">
              <a:noFill/>
            </a:ln>
            <a:effectLst>
              <a:outerShdw blurRad="76200" dir="18900000" sy="23000" kx="-1200000" algn="bl" rotWithShape="0">
                <a:prstClr val="black">
                  <a:alpha val="20000"/>
                </a:prstClr>
              </a:outerShdw>
            </a:effectLst>
          </p:spPr>
          <p:txBody>
            <a:bodyPr anchor="ctr">
              <a:normAutofit/>
            </a:bodyPr>
            <a:lstStyle/>
            <a:p>
              <a:pPr algn="ctr">
                <a:lnSpc>
                  <a:spcPct val="90000"/>
                </a:lnSpc>
                <a:spcBef>
                  <a:spcPct val="0"/>
                </a:spcBef>
              </a:pP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6" name="直接连接符 5"/>
            <p:cNvCxnSpPr/>
            <p:nvPr/>
          </p:nvCxnSpPr>
          <p:spPr>
            <a:xfrm rot="5400000" flipH="1">
              <a:off x="9209650" y="3457455"/>
              <a:ext cx="3372106"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099312" y="2438384"/>
              <a:ext cx="3220132" cy="3220133"/>
              <a:chOff x="1099312" y="2368636"/>
              <a:chExt cx="3220132" cy="3220133"/>
            </a:xfrm>
          </p:grpSpPr>
          <p:cxnSp>
            <p:nvCxnSpPr>
              <p:cNvPr id="15" name="直接连接符 14"/>
              <p:cNvCxnSpPr/>
              <p:nvPr/>
            </p:nvCxnSpPr>
            <p:spPr>
              <a:xfrm flipH="1">
                <a:off x="1099312" y="5408718"/>
                <a:ext cx="3220132"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200000" flipH="1">
                <a:off x="-313770" y="3978703"/>
                <a:ext cx="3220133"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cxnSp>
          <p:nvCxnSpPr>
            <p:cNvPr id="18" name="直接连接符 17"/>
            <p:cNvCxnSpPr/>
            <p:nvPr/>
          </p:nvCxnSpPr>
          <p:spPr>
            <a:xfrm rot="10800000" flipH="1">
              <a:off x="7731987" y="1966813"/>
              <a:ext cx="3372105"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1879712" y="2647490"/>
            <a:ext cx="8450661" cy="2400657"/>
          </a:xfrm>
          <a:prstGeom prst="rect">
            <a:avLst/>
          </a:prstGeom>
        </p:spPr>
        <p:txBody>
          <a:bodyPr wrap="square">
            <a:spAutoFit/>
          </a:bodyPr>
          <a:lstStyle/>
          <a:p>
            <a:pPr indent="457200" algn="just" fontAlgn="base">
              <a:lnSpc>
                <a:spcPct val="150000"/>
              </a:lnSpc>
              <a:spcBef>
                <a:spcPct val="0"/>
              </a:spcBef>
              <a:spcAft>
                <a:spcPct val="0"/>
              </a:spcAft>
            </a:pPr>
            <a:r>
              <a:rPr lang="zh-CN" altLang="en-US"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FZShuSong-Z01S" charset="0"/>
              </a:rPr>
              <a:t>创新思维能力是对常规思维的突破，是破除迷信、超越陈规，善于因地制宜、知难而进、开拓创新的能力。</a:t>
            </a:r>
            <a:endParaRPr lang="en-US" altLang="zh-CN"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FZShuSong-Z01S" charset="0"/>
            </a:endParaRPr>
          </a:p>
          <a:p>
            <a:pPr indent="457200" algn="just" fontAlgn="base">
              <a:lnSpc>
                <a:spcPct val="150000"/>
              </a:lnSpc>
              <a:spcBef>
                <a:spcPct val="0"/>
              </a:spcBef>
              <a:spcAft>
                <a:spcPct val="0"/>
              </a:spcAft>
            </a:pPr>
            <a:r>
              <a:rPr lang="zh-CN" altLang="en-US"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FZShuSong-Z01S" charset="0"/>
              </a:rPr>
              <a:t>当今世界，知识经济飞速发展，创新已成为社会进步的主导力量与重要源泉，只有善于开发和运用创新思维能力，才能紧跟时代的步伐，更好地回应和解决时代发展所提出的问题。</a:t>
            </a:r>
          </a:p>
        </p:txBody>
      </p:sp>
      <p:grpSp>
        <p:nvGrpSpPr>
          <p:cNvPr id="21" name="组合 20"/>
          <p:cNvGrpSpPr/>
          <p:nvPr/>
        </p:nvGrpSpPr>
        <p:grpSpPr>
          <a:xfrm>
            <a:off x="4831675" y="720000"/>
            <a:ext cx="2528651" cy="460375"/>
            <a:chOff x="1131850" y="3079821"/>
            <a:chExt cx="2528651" cy="460375"/>
          </a:xfrm>
        </p:grpSpPr>
        <p:sp>
          <p:nvSpPr>
            <p:cNvPr id="22" name="文本框 21"/>
            <p:cNvSpPr txBox="1"/>
            <p:nvPr/>
          </p:nvSpPr>
          <p:spPr>
            <a:xfrm>
              <a:off x="1383665" y="3079821"/>
              <a:ext cx="2276836" cy="460375"/>
            </a:xfrm>
            <a:prstGeom prst="rect">
              <a:avLst/>
            </a:prstGeom>
            <a:noFill/>
          </p:spPr>
          <p:txBody>
            <a:bodyPr wrap="square" rtlCol="0">
              <a:spAutoFit/>
            </a:bodyPr>
            <a:lstStyle/>
            <a:p>
              <a:r>
                <a:rPr kumimoji="1" lang="zh-CN" altLang="en-US" sz="2400" b="1" dirty="0">
                  <a:solidFill>
                    <a:prstClr val="black">
                      <a:lumMod val="95000"/>
                      <a:lumOff val="5000"/>
                    </a:prstClr>
                  </a:solidFill>
                  <a:latin typeface="微软雅黑" panose="020B0503020204020204" pitchFamily="34" charset="-122"/>
                  <a:ea typeface="微软雅黑" panose="020B0503020204020204" pitchFamily="34" charset="-122"/>
                </a:rPr>
                <a:t>创新思维能力</a:t>
              </a:r>
            </a:p>
          </p:txBody>
        </p:sp>
        <p:grpSp>
          <p:nvGrpSpPr>
            <p:cNvPr id="23" name="组合 22"/>
            <p:cNvGrpSpPr/>
            <p:nvPr/>
          </p:nvGrpSpPr>
          <p:grpSpPr>
            <a:xfrm>
              <a:off x="1131850" y="3158981"/>
              <a:ext cx="263338" cy="243183"/>
              <a:chOff x="1164218" y="3158981"/>
              <a:chExt cx="263338" cy="243183"/>
            </a:xfrm>
          </p:grpSpPr>
          <p:grpSp>
            <p:nvGrpSpPr>
              <p:cNvPr id="24" name="组合 23"/>
              <p:cNvGrpSpPr/>
              <p:nvPr/>
            </p:nvGrpSpPr>
            <p:grpSpPr>
              <a:xfrm>
                <a:off x="1164220" y="3158981"/>
                <a:ext cx="263336" cy="240802"/>
                <a:chOff x="1164220" y="3158981"/>
                <a:chExt cx="263336" cy="240802"/>
              </a:xfrm>
            </p:grpSpPr>
            <p:sp>
              <p:nvSpPr>
                <p:cNvPr id="26" name="平行四边形 25"/>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直角三角形 26"/>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平行四边形 27"/>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5" name="直角三角形 24"/>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20" name="组合 19"/>
          <p:cNvGrpSpPr/>
          <p:nvPr/>
        </p:nvGrpSpPr>
        <p:grpSpPr>
          <a:xfrm>
            <a:off x="850757" y="1757642"/>
            <a:ext cx="8141660" cy="696025"/>
            <a:chOff x="941429" y="2204927"/>
            <a:chExt cx="8141660" cy="696025"/>
          </a:xfrm>
        </p:grpSpPr>
        <p:sp>
          <p:nvSpPr>
            <p:cNvPr id="29" name="直角三角形 28"/>
            <p:cNvSpPr/>
            <p:nvPr/>
          </p:nvSpPr>
          <p:spPr>
            <a:xfrm rot="10800000">
              <a:off x="941429" y="2758145"/>
              <a:ext cx="230671" cy="142807"/>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矩形 29"/>
            <p:cNvSpPr/>
            <p:nvPr/>
          </p:nvSpPr>
          <p:spPr>
            <a:xfrm>
              <a:off x="941431" y="2204927"/>
              <a:ext cx="8141658" cy="553220"/>
            </a:xfrm>
            <a:prstGeom prst="rect">
              <a:avLst/>
            </a:prstGeom>
            <a:gradFill>
              <a:gsLst>
                <a:gs pos="0">
                  <a:srgbClr val="FEEFD5"/>
                </a:gs>
                <a:gs pos="65000">
                  <a:srgbClr val="FFF7E7"/>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文本框 30"/>
            <p:cNvSpPr txBox="1"/>
            <p:nvPr/>
          </p:nvSpPr>
          <p:spPr>
            <a:xfrm>
              <a:off x="1359675" y="2281482"/>
              <a:ext cx="6065188" cy="400110"/>
            </a:xfrm>
            <a:prstGeom prst="rect">
              <a:avLst/>
            </a:prstGeom>
            <a:noFill/>
          </p:spPr>
          <p:txBody>
            <a:bodyPr wrap="square">
              <a:spAutoFit/>
            </a:bodyPr>
            <a:lstStyle>
              <a:defPPr>
                <a:defRPr lang="zh-CN"/>
              </a:defPPr>
              <a:lvl1pPr algn="just">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b="1" dirty="0">
                  <a:solidFill>
                    <a:prstClr val="black">
                      <a:lumMod val="85000"/>
                      <a:lumOff val="15000"/>
                    </a:prstClr>
                  </a:solidFill>
                </a:rPr>
                <a:t>什么是</a:t>
              </a:r>
              <a:r>
                <a:rPr kumimoji="1" lang="zh-CN" altLang="en-US" b="1" dirty="0">
                  <a:solidFill>
                    <a:prstClr val="black">
                      <a:lumMod val="95000"/>
                      <a:lumOff val="5000"/>
                    </a:prstClr>
                  </a:solidFill>
                </a:rPr>
                <a:t>创新</a:t>
              </a:r>
              <a:r>
                <a:rPr lang="zh-CN" altLang="en-US" b="1" dirty="0">
                  <a:solidFill>
                    <a:prstClr val="black">
                      <a:lumMod val="85000"/>
                      <a:lumOff val="15000"/>
                    </a:prstClr>
                  </a:solidFill>
                </a:rPr>
                <a:t>思维能力？为什么要增强</a:t>
              </a:r>
              <a:r>
                <a:rPr kumimoji="1" lang="zh-CN" altLang="en-US" b="1" dirty="0">
                  <a:solidFill>
                    <a:prstClr val="black">
                      <a:lumMod val="95000"/>
                      <a:lumOff val="5000"/>
                    </a:prstClr>
                  </a:solidFill>
                </a:rPr>
                <a:t>创新</a:t>
              </a:r>
              <a:r>
                <a:rPr lang="zh-CN" altLang="en-US" b="1" dirty="0">
                  <a:solidFill>
                    <a:prstClr val="black">
                      <a:lumMod val="85000"/>
                      <a:lumOff val="15000"/>
                    </a:prstClr>
                  </a:solidFill>
                </a:rPr>
                <a:t>思维能力？</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12192000" cy="6858001"/>
          </a:xfrm>
          <a:prstGeom prst="rect">
            <a:avLst/>
          </a:prstGeom>
          <a:gradFill flip="none" rotWithShape="1">
            <a:gsLst>
              <a:gs pos="80000">
                <a:srgbClr val="F1E9D2"/>
              </a:gs>
              <a:gs pos="100000">
                <a:srgbClr val="FEF6E1"/>
              </a:gs>
              <a:gs pos="0">
                <a:srgbClr val="ECA285"/>
              </a:gs>
              <a:gs pos="27000">
                <a:srgbClr val="FCCB90"/>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nvGrpSpPr>
          <p:cNvPr id="14" name="组合 13"/>
          <p:cNvGrpSpPr/>
          <p:nvPr/>
        </p:nvGrpSpPr>
        <p:grpSpPr>
          <a:xfrm>
            <a:off x="-5265" y="3123171"/>
            <a:ext cx="12192000" cy="3734829"/>
            <a:chOff x="-5265" y="3509276"/>
            <a:chExt cx="12192000" cy="373482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5" y="3509276"/>
              <a:ext cx="12192000" cy="3734829"/>
            </a:xfrm>
            <a:prstGeom prst="rect">
              <a:avLst/>
            </a:prstGeom>
          </p:spPr>
        </p:pic>
        <p:pic>
          <p:nvPicPr>
            <p:cNvPr id="23" name="图片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5" y="3509276"/>
              <a:ext cx="12192000" cy="3734829"/>
            </a:xfrm>
            <a:prstGeom prst="rect">
              <a:avLst/>
            </a:prstGeom>
          </p:spPr>
        </p:pic>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5" y="3509276"/>
              <a:ext cx="12192000" cy="3734829"/>
            </a:xfrm>
            <a:prstGeom prst="rect">
              <a:avLst/>
            </a:prstGeom>
          </p:spPr>
        </p:pic>
        <p:pic>
          <p:nvPicPr>
            <p:cNvPr id="25" name="图片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5" y="3509276"/>
              <a:ext cx="12192000" cy="3734829"/>
            </a:xfrm>
            <a:prstGeom prst="rect">
              <a:avLst/>
            </a:prstGeom>
          </p:spPr>
        </p:pic>
      </p:grpSp>
      <p:sp>
        <p:nvSpPr>
          <p:cNvPr id="26" name="iṩḻíḑe"/>
          <p:cNvSpPr/>
          <p:nvPr/>
        </p:nvSpPr>
        <p:spPr>
          <a:xfrm>
            <a:off x="669939" y="709412"/>
            <a:ext cx="10852123" cy="5439177"/>
          </a:xfrm>
          <a:prstGeom prst="snip2DiagRect">
            <a:avLst>
              <a:gd name="adj1" fmla="val 0"/>
              <a:gd name="adj2" fmla="val 0"/>
            </a:avLst>
          </a:prstGeom>
          <a:solidFill>
            <a:srgbClr val="E17751">
              <a:alpha val="10000"/>
            </a:srgbClr>
          </a:solidFill>
          <a:ln>
            <a:gradFill flip="none" rotWithShape="1">
              <a:gsLst>
                <a:gs pos="100000">
                  <a:srgbClr val="E17751"/>
                </a:gs>
                <a:gs pos="67000">
                  <a:srgbClr val="FDD5A6">
                    <a:alpha val="0"/>
                  </a:srgbClr>
                </a:gs>
                <a:gs pos="34000">
                  <a:srgbClr val="FDD5A6">
                    <a:alpha val="0"/>
                  </a:srgbClr>
                </a:gs>
                <a:gs pos="0">
                  <a:srgbClr val="E17751"/>
                </a:gs>
              </a:gsLst>
              <a:lin ang="3600000" scaled="0"/>
              <a:tileRect/>
            </a:gradFill>
          </a:ln>
          <a:effectLst>
            <a:outerShdw blurRad="50800" dist="50800" dir="2700000" algn="tl" rotWithShape="0">
              <a:srgbClr val="E89779">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lt1"/>
              </a:solidFill>
            </a:endParaRPr>
          </a:p>
        </p:txBody>
      </p:sp>
      <p:sp>
        <p:nvSpPr>
          <p:cNvPr id="27" name="矩形 26"/>
          <p:cNvSpPr/>
          <p:nvPr/>
        </p:nvSpPr>
        <p:spPr>
          <a:xfrm>
            <a:off x="1056000" y="1127090"/>
            <a:ext cx="10080000" cy="4603820"/>
          </a:xfrm>
          <a:prstGeom prst="rect">
            <a:avLst/>
          </a:prstGeom>
          <a:solidFill>
            <a:srgbClr val="FFFDF7"/>
          </a:solidFill>
          <a:ln>
            <a:noFill/>
          </a:ln>
          <a:effectLst>
            <a:outerShdw blurRad="190500" dist="38100" dir="2700000" algn="tl" rotWithShape="0">
              <a:srgbClr val="C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2003263" y="2144998"/>
            <a:ext cx="8185475" cy="2566857"/>
          </a:xfrm>
          <a:prstGeom prst="rect">
            <a:avLst/>
          </a:prstGeom>
          <a:noFill/>
        </p:spPr>
        <p:txBody>
          <a:bodyPr wrap="square" rtlCol="0">
            <a:spAutoFit/>
          </a:bodyPr>
          <a:lstStyle/>
          <a:p>
            <a:pPr indent="575945" algn="just">
              <a:lnSpc>
                <a:spcPct val="150000"/>
              </a:lnSpc>
              <a:spcBef>
                <a:spcPts val="1800"/>
              </a:spcBef>
            </a:pPr>
            <a:r>
              <a:rPr lang="zh-CN" altLang="en-US" sz="2200" b="1" dirty="0">
                <a:solidFill>
                  <a:schemeClr val="tx1">
                    <a:lumMod val="85000"/>
                    <a:lumOff val="15000"/>
                  </a:schemeClr>
                </a:solidFill>
                <a:latin typeface="华文中宋" panose="02010600040101010101" pitchFamily="2" charset="-122"/>
                <a:ea typeface="华文中宋" panose="02010600040101010101" pitchFamily="2" charset="-122"/>
              </a:rPr>
              <a:t>“创新是一个民族进步的灵魂，是一个国家兴旺发达的不竭动力，也是中华民族最深沉的民族禀赋。在激烈的国际竞争中，惟创新者进，惟创新者强，惟创新者胜。”</a:t>
            </a:r>
          </a:p>
          <a:p>
            <a:pPr indent="575945" algn="r">
              <a:lnSpc>
                <a:spcPct val="130000"/>
              </a:lnSpc>
              <a:spcBef>
                <a:spcPts val="1800"/>
              </a:spcBef>
            </a:pPr>
            <a:r>
              <a:rPr lang="en-US" altLang="zh-CN" b="1" dirty="0">
                <a:solidFill>
                  <a:schemeClr val="tx1">
                    <a:lumMod val="65000"/>
                    <a:lumOff val="35000"/>
                  </a:schemeClr>
                </a:solidFill>
                <a:latin typeface="楷体" panose="02010609060101010101" pitchFamily="49" charset="-122"/>
                <a:ea typeface="楷体" panose="02010609060101010101" pitchFamily="49" charset="-122"/>
              </a:rPr>
              <a:t>              ——</a:t>
            </a:r>
            <a:r>
              <a:rPr lang="zh-CN" altLang="en-US" b="1" dirty="0">
                <a:solidFill>
                  <a:schemeClr val="tx1">
                    <a:lumMod val="65000"/>
                    <a:lumOff val="35000"/>
                  </a:schemeClr>
                </a:solidFill>
                <a:latin typeface="楷体" panose="02010609060101010101" pitchFamily="49" charset="-122"/>
                <a:ea typeface="楷体" panose="02010609060101010101" pitchFamily="49" charset="-122"/>
              </a:rPr>
              <a:t>习近平在欧美同学会成立一百周年庆祝大会上的讲话（</a:t>
            </a:r>
            <a:r>
              <a:rPr lang="en-US" altLang="zh-CN" b="1" dirty="0">
                <a:solidFill>
                  <a:schemeClr val="tx1">
                    <a:lumMod val="65000"/>
                    <a:lumOff val="35000"/>
                  </a:schemeClr>
                </a:solidFill>
                <a:latin typeface="楷体" panose="02010609060101010101" pitchFamily="49" charset="-122"/>
                <a:ea typeface="楷体" panose="02010609060101010101" pitchFamily="49" charset="-122"/>
              </a:rPr>
              <a:t>2013</a:t>
            </a:r>
            <a:r>
              <a:rPr lang="zh-CN" altLang="en-US" b="1" dirty="0">
                <a:solidFill>
                  <a:schemeClr val="tx1">
                    <a:lumMod val="65000"/>
                    <a:lumOff val="35000"/>
                  </a:schemeClr>
                </a:solidFill>
                <a:latin typeface="楷体" panose="02010609060101010101" pitchFamily="49" charset="-122"/>
                <a:ea typeface="楷体" panose="02010609060101010101" pitchFamily="49" charset="-122"/>
              </a:rPr>
              <a:t>年</a:t>
            </a:r>
            <a:r>
              <a:rPr lang="en-US" altLang="zh-CN" b="1" dirty="0">
                <a:solidFill>
                  <a:schemeClr val="tx1">
                    <a:lumMod val="65000"/>
                    <a:lumOff val="35000"/>
                  </a:schemeClr>
                </a:solidFill>
                <a:latin typeface="楷体" panose="02010609060101010101" pitchFamily="49" charset="-122"/>
                <a:ea typeface="楷体" panose="02010609060101010101" pitchFamily="49" charset="-122"/>
              </a:rPr>
              <a:t>10</a:t>
            </a:r>
            <a:r>
              <a:rPr lang="zh-CN" altLang="en-US" b="1" dirty="0">
                <a:solidFill>
                  <a:schemeClr val="tx1">
                    <a:lumMod val="65000"/>
                    <a:lumOff val="35000"/>
                  </a:schemeClr>
                </a:solidFill>
                <a:latin typeface="楷体" panose="02010609060101010101" pitchFamily="49" charset="-122"/>
                <a:ea typeface="楷体" panose="02010609060101010101" pitchFamily="49" charset="-122"/>
              </a:rPr>
              <a:t>月</a:t>
            </a:r>
            <a:r>
              <a:rPr lang="en-US" altLang="zh-CN" b="1" dirty="0">
                <a:solidFill>
                  <a:schemeClr val="tx1">
                    <a:lumMod val="65000"/>
                    <a:lumOff val="35000"/>
                  </a:schemeClr>
                </a:solidFill>
                <a:latin typeface="楷体" panose="02010609060101010101" pitchFamily="49" charset="-122"/>
                <a:ea typeface="楷体" panose="02010609060101010101" pitchFamily="49" charset="-122"/>
              </a:rPr>
              <a:t>21</a:t>
            </a:r>
            <a:r>
              <a:rPr lang="zh-CN" altLang="en-US" b="1" dirty="0">
                <a:solidFill>
                  <a:schemeClr val="tx1">
                    <a:lumMod val="65000"/>
                    <a:lumOff val="35000"/>
                  </a:schemeClr>
                </a:solidFill>
                <a:latin typeface="楷体" panose="02010609060101010101" pitchFamily="49" charset="-122"/>
                <a:ea typeface="楷体" panose="02010609060101010101" pitchFamily="49" charset="-122"/>
              </a:rPr>
              <a:t>日）</a:t>
            </a:r>
            <a:endParaRPr lang="zh-CN" altLang="en-US" b="1" dirty="0">
              <a:solidFill>
                <a:schemeClr val="tx1">
                  <a:lumMod val="85000"/>
                  <a:lumOff val="15000"/>
                </a:schemeClr>
              </a:solidFill>
              <a:latin typeface="楷体" panose="02010609060101010101" pitchFamily="49" charset="-122"/>
              <a:ea typeface="楷体" panose="02010609060101010101" pitchFamily="49" charset="-122"/>
            </a:endParaRPr>
          </a:p>
        </p:txBody>
      </p:sp>
      <p:sp>
        <p:nvSpPr>
          <p:cNvPr id="29" name="文本框 28"/>
          <p:cNvSpPr txBox="1"/>
          <p:nvPr/>
        </p:nvSpPr>
        <p:spPr>
          <a:xfrm>
            <a:off x="9762565" y="6440536"/>
            <a:ext cx="2364096"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马克思主义基本原理</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矩形 29"/>
          <p:cNvSpPr/>
          <p:nvPr/>
        </p:nvSpPr>
        <p:spPr>
          <a:xfrm>
            <a:off x="9082408" y="202812"/>
            <a:ext cx="3007432" cy="261610"/>
          </a:xfrm>
          <a:prstGeom prst="rect">
            <a:avLst/>
          </a:prstGeom>
        </p:spPr>
        <p:txBody>
          <a:bodyPr wrap="square">
            <a:spAutoFit/>
          </a:bodyPr>
          <a:lstStyle/>
          <a:p>
            <a:pPr algn="r"/>
            <a:r>
              <a:rPr lang="zh-CN" altLang="en-US" sz="1100" dirty="0">
                <a:solidFill>
                  <a:schemeClr val="bg1">
                    <a:lumMod val="50000"/>
                  </a:schemeClr>
                </a:solidFill>
                <a:latin typeface="微软雅黑" panose="020B0503020204020204" pitchFamily="34" charset="-122"/>
                <a:ea typeface="微软雅黑" panose="020B0503020204020204" pitchFamily="34" charset="-122"/>
              </a:rPr>
              <a:t>专题二  辩证唯物主义世界观</a:t>
            </a:r>
          </a:p>
        </p:txBody>
      </p:sp>
      <p:sp>
        <p:nvSpPr>
          <p:cNvPr id="31" name="文本框 30"/>
          <p:cNvSpPr txBox="1"/>
          <p:nvPr/>
        </p:nvSpPr>
        <p:spPr>
          <a:xfrm>
            <a:off x="45719" y="194477"/>
            <a:ext cx="7156536" cy="278281"/>
          </a:xfrm>
          <a:prstGeom prst="rect">
            <a:avLst/>
          </a:prstGeom>
          <a:noFill/>
        </p:spPr>
        <p:txBody>
          <a:bodyPr wrap="square" rtlCol="0">
            <a:spAutoFit/>
          </a:bodyPr>
          <a:lstStyle/>
          <a:p>
            <a:pPr algn="just">
              <a:lnSpc>
                <a:spcPct val="120000"/>
              </a:lnSpc>
            </a:pPr>
            <a:r>
              <a:rPr lang="zh-CN" altLang="en-US" sz="1100" dirty="0">
                <a:solidFill>
                  <a:prstClr val="white">
                    <a:lumMod val="50000"/>
                  </a:prstClr>
                </a:solidFill>
                <a:latin typeface="微软雅黑" panose="020B0503020204020204" pitchFamily="34" charset="-122"/>
                <a:ea typeface="微软雅黑" panose="020B0503020204020204" pitchFamily="34" charset="-122"/>
              </a:rPr>
              <a:t>第四讲  辩证思维方法</a:t>
            </a:r>
          </a:p>
        </p:txBody>
      </p:sp>
      <p:sp>
        <p:nvSpPr>
          <p:cNvPr id="32" name="矩形 31"/>
          <p:cNvSpPr/>
          <p:nvPr/>
        </p:nvSpPr>
        <p:spPr>
          <a:xfrm>
            <a:off x="0" y="184281"/>
            <a:ext cx="45719" cy="298672"/>
          </a:xfrm>
          <a:prstGeom prst="rect">
            <a:avLst/>
          </a:prstGeom>
          <a:solidFill>
            <a:srgbClr val="E17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1749794"/>
            <a:ext cx="11322424" cy="3778624"/>
          </a:xfrm>
          <a:prstGeom prst="rect">
            <a:avLst/>
          </a:prstGeom>
          <a:gradFill>
            <a:gsLst>
              <a:gs pos="0">
                <a:schemeClr val="bg1">
                  <a:alpha val="0"/>
                </a:schemeClr>
              </a:gs>
              <a:gs pos="28000">
                <a:srgbClr val="FFF5E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7" name="组合 16"/>
          <p:cNvGrpSpPr/>
          <p:nvPr/>
        </p:nvGrpSpPr>
        <p:grpSpPr>
          <a:xfrm>
            <a:off x="771560" y="2133145"/>
            <a:ext cx="5747965" cy="3011923"/>
            <a:chOff x="810749" y="2292304"/>
            <a:chExt cx="5747965" cy="3011923"/>
          </a:xfrm>
        </p:grpSpPr>
        <p:grpSp>
          <p:nvGrpSpPr>
            <p:cNvPr id="4" name="组合 3"/>
            <p:cNvGrpSpPr/>
            <p:nvPr/>
          </p:nvGrpSpPr>
          <p:grpSpPr>
            <a:xfrm>
              <a:off x="810749" y="2292304"/>
              <a:ext cx="5747965" cy="576000"/>
              <a:chOff x="1744755" y="1569679"/>
              <a:chExt cx="5747965" cy="576000"/>
            </a:xfrm>
          </p:grpSpPr>
          <p:sp>
            <p:nvSpPr>
              <p:cNvPr id="5" name="矩形 4"/>
              <p:cNvSpPr/>
              <p:nvPr/>
            </p:nvSpPr>
            <p:spPr>
              <a:xfrm>
                <a:off x="1744755" y="1605679"/>
                <a:ext cx="641280" cy="504000"/>
              </a:xfrm>
              <a:prstGeom prst="rect">
                <a:avLst/>
              </a:prstGeom>
              <a:gradFill>
                <a:gsLst>
                  <a:gs pos="0">
                    <a:srgbClr val="E17751"/>
                  </a:gs>
                  <a:gs pos="100000">
                    <a:srgbClr val="FBC27D"/>
                  </a:gs>
                </a:gsLst>
                <a:lin ang="4800000" scaled="0"/>
              </a:gradFill>
              <a:ln>
                <a:noFill/>
              </a:ln>
              <a:effectLst>
                <a:outerShdw dist="114300" dir="10800000" algn="r" rotWithShape="0">
                  <a:srgbClr val="FBC88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Shape 7163"/>
              <p:cNvSpPr/>
              <p:nvPr/>
            </p:nvSpPr>
            <p:spPr>
              <a:xfrm>
                <a:off x="2262052" y="1569679"/>
                <a:ext cx="5230668" cy="576000"/>
              </a:xfrm>
              <a:prstGeom prst="rect">
                <a:avLst/>
              </a:prstGeom>
              <a:solidFill>
                <a:schemeClr val="bg1"/>
              </a:solidFill>
              <a:ln>
                <a:solidFill>
                  <a:srgbClr val="E79273"/>
                </a:soli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solidFill>
                    <a:prstClr val="black">
                      <a:lumMod val="85000"/>
                      <a:lumOff val="15000"/>
                    </a:prstClr>
                  </a:solidFill>
                  <a:latin typeface="微软雅黑" panose="020B0503020204020204" pitchFamily="34" charset="-122"/>
                  <a:ea typeface="微软雅黑" panose="020B0503020204020204" pitchFamily="34" charset="-122"/>
                  <a:sym typeface="Helvetica"/>
                </a:endParaRPr>
              </a:p>
            </p:txBody>
          </p:sp>
          <p:sp>
            <p:nvSpPr>
              <p:cNvPr id="7" name="文本框 6"/>
              <p:cNvSpPr txBox="1"/>
              <p:nvPr/>
            </p:nvSpPr>
            <p:spPr>
              <a:xfrm>
                <a:off x="2354245" y="1659388"/>
                <a:ext cx="5046283" cy="396583"/>
              </a:xfrm>
              <a:prstGeom prst="rect">
                <a:avLst/>
              </a:prstGeom>
            </p:spPr>
            <p:txBody>
              <a:bodyPr wrap="square">
                <a:spAutoFit/>
              </a:bodyPr>
              <a:lstStyle>
                <a:defPPr>
                  <a:defRPr lang="zh-CN"/>
                </a:defPPr>
                <a:lvl1pPr eaLnBrk="0" hangingPunct="0">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prstClr val="black">
                        <a:lumMod val="85000"/>
                        <a:lumOff val="15000"/>
                      </a:prstClr>
                    </a:solidFill>
                  </a:rPr>
                  <a:t>打破迷信经验、迷信本本、迷信权威的惯性思维</a:t>
                </a:r>
                <a:endParaRPr lang="en-US" altLang="zh-CN" dirty="0">
                  <a:solidFill>
                    <a:prstClr val="black">
                      <a:lumMod val="85000"/>
                      <a:lumOff val="15000"/>
                    </a:prstClr>
                  </a:solidFill>
                </a:endParaRPr>
              </a:p>
            </p:txBody>
          </p:sp>
        </p:grpSp>
        <p:grpSp>
          <p:nvGrpSpPr>
            <p:cNvPr id="8" name="组合 7"/>
            <p:cNvGrpSpPr/>
            <p:nvPr/>
          </p:nvGrpSpPr>
          <p:grpSpPr>
            <a:xfrm>
              <a:off x="810749" y="3510266"/>
              <a:ext cx="5747965" cy="576000"/>
              <a:chOff x="1744755" y="3031367"/>
              <a:chExt cx="5747965" cy="576000"/>
            </a:xfrm>
          </p:grpSpPr>
          <p:sp>
            <p:nvSpPr>
              <p:cNvPr id="9" name="矩形 8"/>
              <p:cNvSpPr/>
              <p:nvPr/>
            </p:nvSpPr>
            <p:spPr>
              <a:xfrm>
                <a:off x="1744755" y="3067367"/>
                <a:ext cx="641280" cy="504000"/>
              </a:xfrm>
              <a:prstGeom prst="rect">
                <a:avLst/>
              </a:prstGeom>
              <a:gradFill>
                <a:gsLst>
                  <a:gs pos="0">
                    <a:srgbClr val="7E7847"/>
                  </a:gs>
                  <a:gs pos="100000">
                    <a:srgbClr val="C5BC78"/>
                  </a:gs>
                </a:gsLst>
                <a:lin ang="4800000" scaled="0"/>
              </a:gradFill>
              <a:ln>
                <a:noFill/>
              </a:ln>
              <a:effectLst>
                <a:outerShdw dist="114300" dir="10800000" algn="r" rotWithShape="0">
                  <a:srgbClr val="CDC88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Shape 7165"/>
              <p:cNvSpPr/>
              <p:nvPr/>
            </p:nvSpPr>
            <p:spPr>
              <a:xfrm>
                <a:off x="2262052" y="3031367"/>
                <a:ext cx="5230668" cy="576000"/>
              </a:xfrm>
              <a:prstGeom prst="rect">
                <a:avLst/>
              </a:prstGeom>
              <a:solidFill>
                <a:schemeClr val="bg1"/>
              </a:solidFill>
              <a:ln>
                <a:solidFill>
                  <a:srgbClr val="AFA769"/>
                </a:soli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solidFill>
                    <a:prstClr val="black">
                      <a:lumMod val="85000"/>
                      <a:lumOff val="15000"/>
                    </a:prstClr>
                  </a:solidFill>
                  <a:latin typeface="微软雅黑" panose="020B0503020204020204" pitchFamily="34" charset="-122"/>
                  <a:ea typeface="微软雅黑" panose="020B0503020204020204" pitchFamily="34" charset="-122"/>
                  <a:sym typeface="Helvetica"/>
                </a:endParaRPr>
              </a:p>
            </p:txBody>
          </p:sp>
          <p:sp>
            <p:nvSpPr>
              <p:cNvPr id="11" name="文本框 10"/>
              <p:cNvSpPr txBox="1"/>
              <p:nvPr/>
            </p:nvSpPr>
            <p:spPr>
              <a:xfrm>
                <a:off x="2354245" y="3121076"/>
                <a:ext cx="5046283" cy="396583"/>
              </a:xfrm>
              <a:prstGeom prst="rect">
                <a:avLst/>
              </a:prstGeom>
            </p:spPr>
            <p:txBody>
              <a:bodyPr wrap="square">
                <a:spAutoFit/>
              </a:bodyPr>
              <a:lstStyle>
                <a:defPPr>
                  <a:defRPr lang="zh-CN"/>
                </a:defPPr>
                <a:lvl1pPr eaLnBrk="0" hangingPunct="0">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prstClr val="black">
                        <a:lumMod val="85000"/>
                        <a:lumOff val="15000"/>
                      </a:prstClr>
                    </a:solidFill>
                  </a:rPr>
                  <a:t>破除因循守旧、思想僵化、形式主义和无所作为</a:t>
                </a:r>
                <a:endParaRPr lang="en-US" altLang="zh-CN" dirty="0">
                  <a:solidFill>
                    <a:prstClr val="black">
                      <a:lumMod val="85000"/>
                      <a:lumOff val="15000"/>
                    </a:prstClr>
                  </a:solidFill>
                </a:endParaRPr>
              </a:p>
            </p:txBody>
          </p:sp>
        </p:grpSp>
        <p:grpSp>
          <p:nvGrpSpPr>
            <p:cNvPr id="16" name="组合 15"/>
            <p:cNvGrpSpPr/>
            <p:nvPr/>
          </p:nvGrpSpPr>
          <p:grpSpPr>
            <a:xfrm>
              <a:off x="810749" y="4728227"/>
              <a:ext cx="5747965" cy="576000"/>
              <a:chOff x="810749" y="5068610"/>
              <a:chExt cx="5747965" cy="576000"/>
            </a:xfrm>
          </p:grpSpPr>
          <p:sp>
            <p:nvSpPr>
              <p:cNvPr id="13" name="矩形 12"/>
              <p:cNvSpPr/>
              <p:nvPr/>
            </p:nvSpPr>
            <p:spPr>
              <a:xfrm>
                <a:off x="810749" y="5104610"/>
                <a:ext cx="641280" cy="504000"/>
              </a:xfrm>
              <a:prstGeom prst="rect">
                <a:avLst/>
              </a:prstGeom>
              <a:gradFill>
                <a:gsLst>
                  <a:gs pos="0">
                    <a:srgbClr val="E17751"/>
                  </a:gs>
                  <a:gs pos="100000">
                    <a:srgbClr val="FBC27D"/>
                  </a:gs>
                </a:gsLst>
                <a:lin ang="4800000" scaled="0"/>
              </a:gradFill>
              <a:ln>
                <a:noFill/>
              </a:ln>
              <a:effectLst>
                <a:outerShdw dist="114300" dir="10800000" algn="r" rotWithShape="0">
                  <a:srgbClr val="FBC88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Shape 7163"/>
              <p:cNvSpPr/>
              <p:nvPr/>
            </p:nvSpPr>
            <p:spPr>
              <a:xfrm>
                <a:off x="1328046" y="5068610"/>
                <a:ext cx="5230668" cy="576000"/>
              </a:xfrm>
              <a:prstGeom prst="rect">
                <a:avLst/>
              </a:prstGeom>
              <a:solidFill>
                <a:schemeClr val="bg1"/>
              </a:solidFill>
              <a:ln>
                <a:solidFill>
                  <a:srgbClr val="E79273"/>
                </a:soli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solidFill>
                    <a:prstClr val="black">
                      <a:lumMod val="85000"/>
                      <a:lumOff val="15000"/>
                    </a:prstClr>
                  </a:solidFill>
                  <a:latin typeface="微软雅黑" panose="020B0503020204020204" pitchFamily="34" charset="-122"/>
                  <a:ea typeface="微软雅黑" panose="020B0503020204020204" pitchFamily="34" charset="-122"/>
                  <a:sym typeface="Helvetica"/>
                </a:endParaRPr>
              </a:p>
            </p:txBody>
          </p:sp>
          <p:sp>
            <p:nvSpPr>
              <p:cNvPr id="15" name="文本框 14"/>
              <p:cNvSpPr txBox="1"/>
              <p:nvPr/>
            </p:nvSpPr>
            <p:spPr>
              <a:xfrm>
                <a:off x="1420239" y="5158319"/>
                <a:ext cx="5046283" cy="396583"/>
              </a:xfrm>
              <a:prstGeom prst="rect">
                <a:avLst/>
              </a:prstGeom>
            </p:spPr>
            <p:txBody>
              <a:bodyPr wrap="square">
                <a:spAutoFit/>
              </a:bodyPr>
              <a:lstStyle>
                <a:defPPr>
                  <a:defRPr lang="zh-CN"/>
                </a:defPPr>
                <a:lvl1pPr eaLnBrk="0" hangingPunct="0">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prstClr val="black">
                        <a:lumMod val="85000"/>
                        <a:lumOff val="15000"/>
                      </a:prstClr>
                    </a:solidFill>
                  </a:rPr>
                  <a:t>勇于开拓新的方向，实现变革和创新</a:t>
                </a:r>
                <a:endParaRPr lang="en-US" altLang="zh-CN" dirty="0">
                  <a:solidFill>
                    <a:prstClr val="black">
                      <a:lumMod val="85000"/>
                      <a:lumOff val="15000"/>
                    </a:prstClr>
                  </a:solidFill>
                </a:endParaRPr>
              </a:p>
            </p:txBody>
          </p:sp>
        </p:grpSp>
      </p:grpSp>
      <p:sp>
        <p:nvSpPr>
          <p:cNvPr id="12" name="右大括号 11"/>
          <p:cNvSpPr/>
          <p:nvPr/>
        </p:nvSpPr>
        <p:spPr>
          <a:xfrm>
            <a:off x="6660339" y="2106362"/>
            <a:ext cx="514351" cy="3065488"/>
          </a:xfrm>
          <a:prstGeom prst="rightBrace">
            <a:avLst/>
          </a:prstGeom>
          <a:ln>
            <a:solidFill>
              <a:srgbClr val="C4BB7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prstClr val="black"/>
              </a:solidFill>
            </a:endParaRPr>
          </a:p>
        </p:txBody>
      </p:sp>
      <p:grpSp>
        <p:nvGrpSpPr>
          <p:cNvPr id="26" name="组合 25"/>
          <p:cNvGrpSpPr/>
          <p:nvPr/>
        </p:nvGrpSpPr>
        <p:grpSpPr>
          <a:xfrm>
            <a:off x="7315505" y="2040547"/>
            <a:ext cx="4376756" cy="3197119"/>
            <a:chOff x="7847329" y="1432798"/>
            <a:chExt cx="4376756" cy="3197119"/>
          </a:xfrm>
        </p:grpSpPr>
        <p:sp>
          <p:nvSpPr>
            <p:cNvPr id="46" name="矩形 45"/>
            <p:cNvSpPr/>
            <p:nvPr/>
          </p:nvSpPr>
          <p:spPr>
            <a:xfrm flipV="1">
              <a:off x="7954343" y="1546937"/>
              <a:ext cx="4269742" cy="3082980"/>
            </a:xfrm>
            <a:prstGeom prst="rect">
              <a:avLst/>
            </a:prstGeom>
            <a:gradFill>
              <a:gsLst>
                <a:gs pos="0">
                  <a:srgbClr val="E55003"/>
                </a:gs>
                <a:gs pos="100000">
                  <a:srgbClr val="FFFFFF"/>
                </a:gs>
              </a:gsLst>
              <a:lin ang="5400000" scaled="0"/>
            </a:gradFill>
            <a:ln w="19050">
              <a:gradFill>
                <a:gsLst>
                  <a:gs pos="100000">
                    <a:schemeClr val="bg1">
                      <a:lumMod val="95000"/>
                    </a:schemeClr>
                  </a:gs>
                  <a:gs pos="0">
                    <a:srgbClr val="E55003"/>
                  </a:gs>
                </a:gsLst>
                <a:lin ang="54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矩形 46"/>
            <p:cNvSpPr/>
            <p:nvPr/>
          </p:nvSpPr>
          <p:spPr>
            <a:xfrm flipV="1">
              <a:off x="7847329" y="1432798"/>
              <a:ext cx="4269742" cy="3082980"/>
            </a:xfrm>
            <a:prstGeom prst="rect">
              <a:avLst/>
            </a:prstGeom>
            <a:solidFill>
              <a:schemeClr val="bg1"/>
            </a:solidFill>
            <a:ln w="12700">
              <a:gradFill>
                <a:gsLst>
                  <a:gs pos="100000">
                    <a:srgbClr val="E55003"/>
                  </a:gs>
                  <a:gs pos="0">
                    <a:srgbClr val="FFFFFF"/>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文本框 47"/>
            <p:cNvSpPr txBox="1"/>
            <p:nvPr/>
          </p:nvSpPr>
          <p:spPr>
            <a:xfrm>
              <a:off x="8154333" y="1747317"/>
              <a:ext cx="3655734" cy="2453942"/>
            </a:xfrm>
            <a:prstGeom prst="rect">
              <a:avLst/>
            </a:prstGeom>
            <a:noFill/>
          </p:spPr>
          <p:txBody>
            <a:bodyPr wrap="square" rtlCol="0">
              <a:spAutoFit/>
            </a:bodyPr>
            <a:lstStyle/>
            <a:p>
              <a:pPr indent="539750" algn="just">
                <a:lnSpc>
                  <a:spcPct val="130000"/>
                </a:lnSpc>
              </a:pP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增强创新思维能力，要求我们有敢为人先的锐气，摒弃不合时宜的旧观念，以思想认识的新飞跃打开工作的新局面，坚定不移地贯彻包括创新发展理念在内的新发展理念。</a:t>
              </a:r>
              <a:endParaRPr lang="zh-CN" altLang="en-US" sz="2000" dirty="0">
                <a:solidFill>
                  <a:prstClr val="black"/>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5358093" y="540000"/>
            <a:ext cx="1475815" cy="400110"/>
            <a:chOff x="1131850" y="3079821"/>
            <a:chExt cx="1475815" cy="400110"/>
          </a:xfrm>
        </p:grpSpPr>
        <p:sp>
          <p:nvSpPr>
            <p:cNvPr id="45" name="文本框 44"/>
            <p:cNvSpPr txBox="1"/>
            <p:nvPr/>
          </p:nvSpPr>
          <p:spPr>
            <a:xfrm>
              <a:off x="1383665" y="3079821"/>
              <a:ext cx="1224000" cy="400110"/>
            </a:xfrm>
            <a:prstGeom prst="rect">
              <a:avLst/>
            </a:prstGeom>
            <a:noFill/>
          </p:spPr>
          <p:txBody>
            <a:bodyPr wrap="square" rtlCol="0">
              <a:spAutoFit/>
            </a:bodyPr>
            <a:lstStyle/>
            <a:p>
              <a:pPr>
                <a:defRPr/>
              </a:pPr>
              <a:r>
                <a:rPr kumimoji="1" lang="zh-CN" altLang="en-US" sz="2000" b="1" dirty="0">
                  <a:solidFill>
                    <a:prstClr val="black">
                      <a:lumMod val="95000"/>
                      <a:lumOff val="5000"/>
                    </a:prstClr>
                  </a:solidFill>
                  <a:latin typeface="微软雅黑" panose="020B0503020204020204" pitchFamily="34" charset="-122"/>
                  <a:ea typeface="微软雅黑" panose="020B0503020204020204" pitchFamily="34" charset="-122"/>
                </a:rPr>
                <a:t>本讲小结</a:t>
              </a:r>
            </a:p>
          </p:txBody>
        </p:sp>
        <p:grpSp>
          <p:nvGrpSpPr>
            <p:cNvPr id="46" name="组合 45"/>
            <p:cNvGrpSpPr/>
            <p:nvPr/>
          </p:nvGrpSpPr>
          <p:grpSpPr>
            <a:xfrm>
              <a:off x="1131850" y="3158981"/>
              <a:ext cx="263338" cy="243183"/>
              <a:chOff x="1164218" y="3158981"/>
              <a:chExt cx="263338" cy="243183"/>
            </a:xfrm>
          </p:grpSpPr>
          <p:grpSp>
            <p:nvGrpSpPr>
              <p:cNvPr id="47" name="组合 46"/>
              <p:cNvGrpSpPr/>
              <p:nvPr/>
            </p:nvGrpSpPr>
            <p:grpSpPr>
              <a:xfrm>
                <a:off x="1164220" y="3158981"/>
                <a:ext cx="263336" cy="240802"/>
                <a:chOff x="1164220" y="3158981"/>
                <a:chExt cx="263336" cy="240802"/>
              </a:xfrm>
            </p:grpSpPr>
            <p:sp>
              <p:nvSpPr>
                <p:cNvPr id="55" name="平行四边形 54"/>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endParaRPr>
                </a:p>
              </p:txBody>
            </p:sp>
            <p:sp>
              <p:nvSpPr>
                <p:cNvPr id="56" name="直角三角形 55"/>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endParaRPr>
                </a:p>
              </p:txBody>
            </p:sp>
            <p:sp>
              <p:nvSpPr>
                <p:cNvPr id="57" name="平行四边形 56"/>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endParaRPr>
                </a:p>
              </p:txBody>
            </p:sp>
          </p:grpSp>
          <p:sp>
            <p:nvSpPr>
              <p:cNvPr id="48" name="直角三角形 47"/>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endParaRPr>
              </a:p>
            </p:txBody>
          </p:sp>
        </p:grpSp>
      </p:grpSp>
      <p:grpSp>
        <p:nvGrpSpPr>
          <p:cNvPr id="100" name="组合 99"/>
          <p:cNvGrpSpPr/>
          <p:nvPr/>
        </p:nvGrpSpPr>
        <p:grpSpPr>
          <a:xfrm>
            <a:off x="4449916" y="3165427"/>
            <a:ext cx="2149222" cy="1292790"/>
            <a:chOff x="5152292" y="940763"/>
            <a:chExt cx="2856727" cy="1292790"/>
          </a:xfrm>
        </p:grpSpPr>
        <p:cxnSp>
          <p:nvCxnSpPr>
            <p:cNvPr id="101" name="直接连接符 100"/>
            <p:cNvCxnSpPr/>
            <p:nvPr/>
          </p:nvCxnSpPr>
          <p:spPr>
            <a:xfrm flipH="1" flipV="1">
              <a:off x="7298579" y="940763"/>
              <a:ext cx="710440" cy="0"/>
            </a:xfrm>
            <a:prstGeom prst="line">
              <a:avLst/>
            </a:prstGeom>
            <a:ln w="12700" cap="sq">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flipV="1">
              <a:off x="7298579" y="1371693"/>
              <a:ext cx="710440" cy="0"/>
            </a:xfrm>
            <a:prstGeom prst="line">
              <a:avLst/>
            </a:prstGeom>
            <a:ln w="12700" cap="sq">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5152292" y="1587158"/>
              <a:ext cx="2146288" cy="0"/>
            </a:xfrm>
            <a:prstGeom prst="line">
              <a:avLst/>
            </a:prstGeom>
            <a:ln w="12700" cap="sq">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7298580" y="940763"/>
              <a:ext cx="0" cy="1292790"/>
            </a:xfrm>
            <a:prstGeom prst="line">
              <a:avLst/>
            </a:prstGeom>
            <a:ln w="12700" cap="sq">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flipV="1">
              <a:off x="7298579" y="1802623"/>
              <a:ext cx="710440" cy="0"/>
            </a:xfrm>
            <a:prstGeom prst="line">
              <a:avLst/>
            </a:prstGeom>
            <a:ln w="12700" cap="sq">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flipV="1">
              <a:off x="7298579" y="2233553"/>
              <a:ext cx="710440" cy="0"/>
            </a:xfrm>
            <a:prstGeom prst="line">
              <a:avLst/>
            </a:prstGeom>
            <a:ln w="12700" cap="sq">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6480106" y="2999237"/>
            <a:ext cx="1728000" cy="1644700"/>
            <a:chOff x="6480106" y="2999237"/>
            <a:chExt cx="1728000" cy="1644700"/>
          </a:xfrm>
        </p:grpSpPr>
        <p:sp>
          <p:nvSpPr>
            <p:cNvPr id="28" name="文本框 27"/>
            <p:cNvSpPr txBox="1"/>
            <p:nvPr/>
          </p:nvSpPr>
          <p:spPr>
            <a:xfrm>
              <a:off x="6480106" y="2999237"/>
              <a:ext cx="1728000" cy="360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36195" algn="ctr">
                <a:defRPr sz="1400">
                  <a:solidFill>
                    <a:schemeClr val="tx1">
                      <a:lumMod val="85000"/>
                      <a:lumOff val="15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prstClr val="black">
                      <a:lumMod val="85000"/>
                      <a:lumOff val="15000"/>
                    </a:prstClr>
                  </a:solidFill>
                </a:rPr>
                <a:t>归纳与演绎</a:t>
              </a:r>
            </a:p>
          </p:txBody>
        </p:sp>
        <p:sp>
          <p:nvSpPr>
            <p:cNvPr id="29" name="文本框 28"/>
            <p:cNvSpPr txBox="1"/>
            <p:nvPr/>
          </p:nvSpPr>
          <p:spPr>
            <a:xfrm>
              <a:off x="6480106" y="3422662"/>
              <a:ext cx="1728000" cy="360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36195" algn="ctr">
                <a:defRPr sz="1400">
                  <a:solidFill>
                    <a:schemeClr val="tx1">
                      <a:lumMod val="85000"/>
                      <a:lumOff val="15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prstClr val="black">
                      <a:lumMod val="85000"/>
                      <a:lumOff val="15000"/>
                    </a:prstClr>
                  </a:solidFill>
                </a:rPr>
                <a:t>分析与综合</a:t>
              </a:r>
            </a:p>
          </p:txBody>
        </p:sp>
        <p:sp>
          <p:nvSpPr>
            <p:cNvPr id="30" name="文本框 29"/>
            <p:cNvSpPr txBox="1"/>
            <p:nvPr/>
          </p:nvSpPr>
          <p:spPr>
            <a:xfrm>
              <a:off x="6480106" y="3855302"/>
              <a:ext cx="1728000" cy="360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36195" algn="ctr">
                <a:defRPr sz="1400">
                  <a:solidFill>
                    <a:schemeClr val="tx1">
                      <a:lumMod val="85000"/>
                      <a:lumOff val="15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prstClr val="black">
                      <a:lumMod val="85000"/>
                      <a:lumOff val="15000"/>
                    </a:prstClr>
                  </a:solidFill>
                </a:rPr>
                <a:t>抽象与具体</a:t>
              </a:r>
            </a:p>
          </p:txBody>
        </p:sp>
        <p:sp>
          <p:nvSpPr>
            <p:cNvPr id="31" name="文本框 30"/>
            <p:cNvSpPr txBox="1"/>
            <p:nvPr/>
          </p:nvSpPr>
          <p:spPr>
            <a:xfrm>
              <a:off x="6480106" y="4283937"/>
              <a:ext cx="1728000" cy="360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36195" algn="ctr">
                <a:defRPr sz="1400">
                  <a:solidFill>
                    <a:schemeClr val="tx1">
                      <a:lumMod val="85000"/>
                      <a:lumOff val="15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prstClr val="black">
                      <a:lumMod val="85000"/>
                      <a:lumOff val="15000"/>
                    </a:prstClr>
                  </a:solidFill>
                </a:rPr>
                <a:t>逻辑与历史</a:t>
              </a:r>
            </a:p>
          </p:txBody>
        </p:sp>
        <p:cxnSp>
          <p:nvCxnSpPr>
            <p:cNvPr id="96" name="直接连接符 95"/>
            <p:cNvCxnSpPr/>
            <p:nvPr/>
          </p:nvCxnSpPr>
          <p:spPr>
            <a:xfrm>
              <a:off x="8208106" y="3071237"/>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8208106" y="3492960"/>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8208106" y="3914683"/>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8208106" y="4336407"/>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cxnSp>
        <p:nvCxnSpPr>
          <p:cNvPr id="59" name="直接连接符 58"/>
          <p:cNvCxnSpPr/>
          <p:nvPr/>
        </p:nvCxnSpPr>
        <p:spPr>
          <a:xfrm flipH="1" flipV="1">
            <a:off x="2537523" y="1774909"/>
            <a:ext cx="288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flipV="1">
            <a:off x="2537523" y="3811822"/>
            <a:ext cx="288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2537523" y="5545341"/>
            <a:ext cx="288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2537523" y="1774909"/>
            <a:ext cx="0" cy="3770432"/>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1997532" y="3811822"/>
            <a:ext cx="540807"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7" name="iṧļiḑe"/>
          <p:cNvSpPr/>
          <p:nvPr/>
        </p:nvSpPr>
        <p:spPr>
          <a:xfrm>
            <a:off x="1475823" y="1686672"/>
            <a:ext cx="648000" cy="3960000"/>
          </a:xfrm>
          <a:prstGeom prst="cube">
            <a:avLst>
              <a:gd name="adj" fmla="val 6295"/>
            </a:avLst>
          </a:prstGeom>
          <a:solidFill>
            <a:schemeClr val="bg1"/>
          </a:solidFill>
          <a:ln w="6350" cap="rnd">
            <a:solidFill>
              <a:schemeClr val="bg1">
                <a:lumMod val="8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r>
              <a:rPr lang="zh-CN" altLang="en-US" sz="2000" b="1" dirty="0">
                <a:solidFill>
                  <a:srgbClr val="E17751"/>
                </a:solidFill>
                <a:latin typeface="微软雅黑" panose="020B0503020204020204" pitchFamily="34" charset="-122"/>
                <a:ea typeface="微软雅黑" panose="020B0503020204020204" pitchFamily="34" charset="-122"/>
              </a:rPr>
              <a:t>辩证思维方法</a:t>
            </a:r>
          </a:p>
        </p:txBody>
      </p:sp>
      <p:grpSp>
        <p:nvGrpSpPr>
          <p:cNvPr id="9" name="组合 8"/>
          <p:cNvGrpSpPr/>
          <p:nvPr/>
        </p:nvGrpSpPr>
        <p:grpSpPr>
          <a:xfrm>
            <a:off x="5068199" y="926143"/>
            <a:ext cx="3954382" cy="1723719"/>
            <a:chOff x="2752889" y="940763"/>
            <a:chExt cx="5256130" cy="1723719"/>
          </a:xfrm>
        </p:grpSpPr>
        <p:cxnSp>
          <p:nvCxnSpPr>
            <p:cNvPr id="79" name="直接连接符 78"/>
            <p:cNvCxnSpPr/>
            <p:nvPr/>
          </p:nvCxnSpPr>
          <p:spPr>
            <a:xfrm flipH="1" flipV="1">
              <a:off x="7298579" y="940763"/>
              <a:ext cx="710440" cy="0"/>
            </a:xfrm>
            <a:prstGeom prst="line">
              <a:avLst/>
            </a:prstGeom>
            <a:ln w="12700" cap="sq">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flipV="1">
              <a:off x="7298579" y="1371693"/>
              <a:ext cx="710440" cy="0"/>
            </a:xfrm>
            <a:prstGeom prst="line">
              <a:avLst/>
            </a:prstGeom>
            <a:ln w="12700" cap="sq">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2752889" y="1802622"/>
              <a:ext cx="4545690" cy="0"/>
            </a:xfrm>
            <a:prstGeom prst="line">
              <a:avLst/>
            </a:prstGeom>
            <a:ln w="12700" cap="sq">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7298580" y="940763"/>
              <a:ext cx="0" cy="1723719"/>
            </a:xfrm>
            <a:prstGeom prst="line">
              <a:avLst/>
            </a:prstGeom>
            <a:ln w="12700" cap="sq">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7298579" y="1802623"/>
              <a:ext cx="710440" cy="0"/>
            </a:xfrm>
            <a:prstGeom prst="line">
              <a:avLst/>
            </a:prstGeom>
            <a:ln w="12700" cap="sq">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flipV="1">
              <a:off x="7298579" y="2233553"/>
              <a:ext cx="710440" cy="0"/>
            </a:xfrm>
            <a:prstGeom prst="line">
              <a:avLst/>
            </a:prstGeom>
            <a:ln w="12700" cap="sq">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flipV="1">
              <a:off x="7298579" y="2664482"/>
              <a:ext cx="710440" cy="0"/>
            </a:xfrm>
            <a:prstGeom prst="line">
              <a:avLst/>
            </a:prstGeom>
            <a:ln w="12700" cap="sq">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5229564" y="4137288"/>
            <a:ext cx="3793017" cy="2034824"/>
            <a:chOff x="5056094" y="4151908"/>
            <a:chExt cx="3793017" cy="2034824"/>
          </a:xfrm>
        </p:grpSpPr>
        <p:cxnSp>
          <p:nvCxnSpPr>
            <p:cNvPr id="109" name="直接连接符 108"/>
            <p:cNvCxnSpPr/>
            <p:nvPr/>
          </p:nvCxnSpPr>
          <p:spPr>
            <a:xfrm flipH="1" flipV="1">
              <a:off x="8314621" y="4151908"/>
              <a:ext cx="534490" cy="0"/>
            </a:xfrm>
            <a:prstGeom prst="line">
              <a:avLst/>
            </a:prstGeom>
            <a:ln w="12700" cap="sq">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flipV="1">
              <a:off x="8314621" y="4558873"/>
              <a:ext cx="534490" cy="0"/>
            </a:xfrm>
            <a:prstGeom prst="line">
              <a:avLst/>
            </a:prstGeom>
            <a:ln w="12700" cap="sq">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5056094" y="5559961"/>
              <a:ext cx="3258527" cy="0"/>
            </a:xfrm>
            <a:prstGeom prst="line">
              <a:avLst/>
            </a:prstGeom>
            <a:ln w="12700" cap="sq">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8314621" y="4151908"/>
              <a:ext cx="0" cy="2034824"/>
            </a:xfrm>
            <a:prstGeom prst="line">
              <a:avLst/>
            </a:prstGeom>
            <a:ln w="12700" cap="sq">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flipV="1">
              <a:off x="8314621" y="4965838"/>
              <a:ext cx="534490" cy="0"/>
            </a:xfrm>
            <a:prstGeom prst="line">
              <a:avLst/>
            </a:prstGeom>
            <a:ln w="12700" cap="sq">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flipV="1">
              <a:off x="8314621" y="5372803"/>
              <a:ext cx="534490" cy="0"/>
            </a:xfrm>
            <a:prstGeom prst="line">
              <a:avLst/>
            </a:prstGeom>
            <a:ln w="12700" cap="sq">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flipV="1">
              <a:off x="8314621" y="5779768"/>
              <a:ext cx="534490" cy="0"/>
            </a:xfrm>
            <a:prstGeom prst="line">
              <a:avLst/>
            </a:prstGeom>
            <a:ln w="12700" cap="sq">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flipV="1">
              <a:off x="8314621" y="6186732"/>
              <a:ext cx="534490" cy="0"/>
            </a:xfrm>
            <a:prstGeom prst="line">
              <a:avLst/>
            </a:prstGeom>
            <a:ln w="12700" cap="sq">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8903550" y="755884"/>
            <a:ext cx="1512004" cy="2064238"/>
            <a:chOff x="7978549" y="770504"/>
            <a:chExt cx="1512004" cy="2064238"/>
          </a:xfrm>
        </p:grpSpPr>
        <p:sp>
          <p:nvSpPr>
            <p:cNvPr id="18" name="文本框 17"/>
            <p:cNvSpPr txBox="1"/>
            <p:nvPr/>
          </p:nvSpPr>
          <p:spPr>
            <a:xfrm>
              <a:off x="7978549" y="770504"/>
              <a:ext cx="1512000" cy="340519"/>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36195">
                <a:defRPr sz="1400">
                  <a:solidFill>
                    <a:schemeClr val="tx1">
                      <a:lumMod val="75000"/>
                      <a:lumOff val="25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dirty="0"/>
                <a:t>内容与形式</a:t>
              </a:r>
            </a:p>
          </p:txBody>
        </p:sp>
        <p:sp>
          <p:nvSpPr>
            <p:cNvPr id="19" name="文本框 18"/>
            <p:cNvSpPr txBox="1"/>
            <p:nvPr/>
          </p:nvSpPr>
          <p:spPr>
            <a:xfrm>
              <a:off x="7978553" y="1201434"/>
              <a:ext cx="1512000" cy="340519"/>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36195">
                <a:defRPr sz="1400">
                  <a:solidFill>
                    <a:schemeClr val="tx1">
                      <a:lumMod val="75000"/>
                      <a:lumOff val="25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dirty="0"/>
                <a:t>本质与现象</a:t>
              </a:r>
            </a:p>
          </p:txBody>
        </p:sp>
        <p:sp>
          <p:nvSpPr>
            <p:cNvPr id="20" name="文本框 19"/>
            <p:cNvSpPr txBox="1"/>
            <p:nvPr/>
          </p:nvSpPr>
          <p:spPr>
            <a:xfrm>
              <a:off x="7978553" y="1632364"/>
              <a:ext cx="1512000" cy="340519"/>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36195">
                <a:defRPr sz="1400">
                  <a:solidFill>
                    <a:schemeClr val="tx1">
                      <a:lumMod val="75000"/>
                      <a:lumOff val="25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dirty="0"/>
                <a:t>原因与结果</a:t>
              </a:r>
            </a:p>
          </p:txBody>
        </p:sp>
        <p:sp>
          <p:nvSpPr>
            <p:cNvPr id="21" name="文本框 20"/>
            <p:cNvSpPr txBox="1"/>
            <p:nvPr/>
          </p:nvSpPr>
          <p:spPr>
            <a:xfrm>
              <a:off x="7978551" y="2063294"/>
              <a:ext cx="1512000" cy="340519"/>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36195" algn="ctr">
                <a:defRPr sz="1400">
                  <a:solidFill>
                    <a:schemeClr val="tx1">
                      <a:lumMod val="75000"/>
                      <a:lumOff val="25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必然与偶然</a:t>
              </a:r>
            </a:p>
          </p:txBody>
        </p:sp>
        <p:sp>
          <p:nvSpPr>
            <p:cNvPr id="22" name="文本框 21"/>
            <p:cNvSpPr txBox="1"/>
            <p:nvPr/>
          </p:nvSpPr>
          <p:spPr>
            <a:xfrm>
              <a:off x="7978550" y="2494223"/>
              <a:ext cx="1512000" cy="340519"/>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36195" algn="ctr">
                <a:defRPr sz="1400">
                  <a:solidFill>
                    <a:schemeClr val="tx1">
                      <a:lumMod val="75000"/>
                      <a:lumOff val="25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现实与可能</a:t>
              </a:r>
            </a:p>
          </p:txBody>
        </p:sp>
        <p:cxnSp>
          <p:nvCxnSpPr>
            <p:cNvPr id="90" name="直接连接符 89"/>
            <p:cNvCxnSpPr/>
            <p:nvPr/>
          </p:nvCxnSpPr>
          <p:spPr>
            <a:xfrm>
              <a:off x="9490549" y="832763"/>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9490549" y="1263693"/>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9490549" y="1694623"/>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9490549" y="2125553"/>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9490549" y="2556482"/>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8903550" y="3957288"/>
            <a:ext cx="1512000" cy="2394824"/>
            <a:chOff x="8730080" y="3971908"/>
            <a:chExt cx="1512000" cy="2394824"/>
          </a:xfrm>
        </p:grpSpPr>
        <p:sp>
          <p:nvSpPr>
            <p:cNvPr id="37" name="文本框 36"/>
            <p:cNvSpPr txBox="1"/>
            <p:nvPr/>
          </p:nvSpPr>
          <p:spPr>
            <a:xfrm>
              <a:off x="8730080" y="3971908"/>
              <a:ext cx="1512000" cy="360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36195" algn="ctr">
                <a:defRPr sz="1400">
                  <a:solidFill>
                    <a:schemeClr val="tx1">
                      <a:lumMod val="85000"/>
                      <a:lumOff val="15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prstClr val="black">
                      <a:lumMod val="85000"/>
                      <a:lumOff val="15000"/>
                    </a:prstClr>
                  </a:solidFill>
                </a:rPr>
                <a:t>辩证思维能力</a:t>
              </a:r>
            </a:p>
          </p:txBody>
        </p:sp>
        <p:sp>
          <p:nvSpPr>
            <p:cNvPr id="38" name="文本框 37"/>
            <p:cNvSpPr txBox="1"/>
            <p:nvPr/>
          </p:nvSpPr>
          <p:spPr>
            <a:xfrm>
              <a:off x="8730080" y="4785838"/>
              <a:ext cx="1512000" cy="360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36195" algn="ctr">
                <a:defRPr sz="1400">
                  <a:solidFill>
                    <a:schemeClr val="tx1">
                      <a:lumMod val="85000"/>
                      <a:lumOff val="15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prstClr val="black">
                      <a:lumMod val="85000"/>
                      <a:lumOff val="15000"/>
                    </a:prstClr>
                  </a:solidFill>
                </a:rPr>
                <a:t>系统思维能力</a:t>
              </a:r>
            </a:p>
          </p:txBody>
        </p:sp>
        <p:sp>
          <p:nvSpPr>
            <p:cNvPr id="39" name="文本框 38"/>
            <p:cNvSpPr txBox="1"/>
            <p:nvPr/>
          </p:nvSpPr>
          <p:spPr>
            <a:xfrm>
              <a:off x="8730080" y="5599768"/>
              <a:ext cx="1512000" cy="360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36195" algn="ctr">
                <a:defRPr sz="1400">
                  <a:solidFill>
                    <a:schemeClr val="tx1">
                      <a:lumMod val="85000"/>
                      <a:lumOff val="15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prstClr val="black">
                      <a:lumMod val="85000"/>
                      <a:lumOff val="15000"/>
                    </a:prstClr>
                  </a:solidFill>
                </a:rPr>
                <a:t>底线思维能力</a:t>
              </a:r>
            </a:p>
          </p:txBody>
        </p:sp>
        <p:sp>
          <p:nvSpPr>
            <p:cNvPr id="49" name="文本框 48"/>
            <p:cNvSpPr txBox="1"/>
            <p:nvPr/>
          </p:nvSpPr>
          <p:spPr>
            <a:xfrm>
              <a:off x="8730080" y="4378873"/>
              <a:ext cx="1512000" cy="360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36195" algn="ctr">
                <a:defRPr sz="1400">
                  <a:solidFill>
                    <a:schemeClr val="tx1">
                      <a:lumMod val="85000"/>
                      <a:lumOff val="15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prstClr val="black">
                      <a:lumMod val="85000"/>
                      <a:lumOff val="15000"/>
                    </a:prstClr>
                  </a:solidFill>
                </a:rPr>
                <a:t>历史思维能力</a:t>
              </a:r>
            </a:p>
          </p:txBody>
        </p:sp>
        <p:sp>
          <p:nvSpPr>
            <p:cNvPr id="50" name="文本框 49"/>
            <p:cNvSpPr txBox="1"/>
            <p:nvPr/>
          </p:nvSpPr>
          <p:spPr>
            <a:xfrm>
              <a:off x="8730080" y="5192803"/>
              <a:ext cx="1512000" cy="360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36195" algn="ctr">
                <a:defRPr sz="1400">
                  <a:solidFill>
                    <a:schemeClr val="tx1">
                      <a:lumMod val="85000"/>
                      <a:lumOff val="15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prstClr val="black">
                      <a:lumMod val="85000"/>
                      <a:lumOff val="15000"/>
                    </a:prstClr>
                  </a:solidFill>
                </a:rPr>
                <a:t>战略思维能力</a:t>
              </a:r>
            </a:p>
          </p:txBody>
        </p:sp>
        <p:sp>
          <p:nvSpPr>
            <p:cNvPr id="51" name="文本框 50"/>
            <p:cNvSpPr txBox="1"/>
            <p:nvPr/>
          </p:nvSpPr>
          <p:spPr>
            <a:xfrm>
              <a:off x="8730080" y="6006732"/>
              <a:ext cx="1512000" cy="360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36195" algn="ctr">
                <a:defRPr sz="1400">
                  <a:solidFill>
                    <a:schemeClr val="tx1">
                      <a:lumMod val="85000"/>
                      <a:lumOff val="15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prstClr val="black">
                      <a:lumMod val="85000"/>
                      <a:lumOff val="15000"/>
                    </a:prstClr>
                  </a:solidFill>
                </a:rPr>
                <a:t>创新思维能力</a:t>
              </a:r>
            </a:p>
          </p:txBody>
        </p:sp>
        <p:cxnSp>
          <p:nvCxnSpPr>
            <p:cNvPr id="116" name="直接连接符 115"/>
            <p:cNvCxnSpPr/>
            <p:nvPr/>
          </p:nvCxnSpPr>
          <p:spPr>
            <a:xfrm>
              <a:off x="10242080" y="404390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10242080" y="4450873"/>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10242080" y="485783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10242080" y="5264803"/>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0242080" y="567176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10242080" y="6078732"/>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65" name="组合 64"/>
          <p:cNvGrpSpPr/>
          <p:nvPr/>
        </p:nvGrpSpPr>
        <p:grpSpPr>
          <a:xfrm>
            <a:off x="2825523" y="1413643"/>
            <a:ext cx="2881597" cy="748719"/>
            <a:chOff x="2073419" y="858311"/>
            <a:chExt cx="3428892" cy="828000"/>
          </a:xfrm>
        </p:grpSpPr>
        <p:sp>
          <p:nvSpPr>
            <p:cNvPr id="75" name="iṣ1ïḑé"/>
            <p:cNvSpPr/>
            <p:nvPr/>
          </p:nvSpPr>
          <p:spPr>
            <a:xfrm>
              <a:off x="2073419" y="858311"/>
              <a:ext cx="3428892" cy="828000"/>
            </a:xfrm>
            <a:prstGeom prst="cube">
              <a:avLst>
                <a:gd name="adj" fmla="val 4796"/>
              </a:avLst>
            </a:prstGeom>
            <a:solidFill>
              <a:schemeClr val="bg1"/>
            </a:solidFill>
            <a:ln w="6350" cap="rnd">
              <a:solidFill>
                <a:schemeClr val="bg1">
                  <a:lumMod val="85000"/>
                </a:schemeClr>
              </a:solid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lnSpc>
                  <a:spcPct val="120000"/>
                </a:lnSpc>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掌握唯物辩证法基本范畴</a:t>
              </a:r>
            </a:p>
          </p:txBody>
        </p:sp>
        <p:cxnSp>
          <p:nvCxnSpPr>
            <p:cNvPr id="76" name="直接连接符 75"/>
            <p:cNvCxnSpPr/>
            <p:nvPr/>
          </p:nvCxnSpPr>
          <p:spPr>
            <a:xfrm>
              <a:off x="2076838" y="966311"/>
              <a:ext cx="0" cy="612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66" name="组合 65"/>
          <p:cNvGrpSpPr/>
          <p:nvPr/>
        </p:nvGrpSpPr>
        <p:grpSpPr>
          <a:xfrm>
            <a:off x="2825523" y="3437463"/>
            <a:ext cx="2881597" cy="748719"/>
            <a:chOff x="2073419" y="1324646"/>
            <a:chExt cx="3428892" cy="828000"/>
          </a:xfrm>
        </p:grpSpPr>
        <p:sp>
          <p:nvSpPr>
            <p:cNvPr id="73" name="iṣ1ïḑé"/>
            <p:cNvSpPr/>
            <p:nvPr/>
          </p:nvSpPr>
          <p:spPr>
            <a:xfrm>
              <a:off x="2073419" y="1324646"/>
              <a:ext cx="3428892" cy="828000"/>
            </a:xfrm>
            <a:prstGeom prst="cube">
              <a:avLst>
                <a:gd name="adj" fmla="val 4796"/>
              </a:avLst>
            </a:prstGeom>
            <a:solidFill>
              <a:schemeClr val="bg1"/>
            </a:solidFill>
            <a:ln w="6350" cap="rnd">
              <a:solidFill>
                <a:schemeClr val="bg1">
                  <a:lumMod val="85000"/>
                </a:schemeClr>
              </a:solid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lnSpc>
                  <a:spcPct val="120000"/>
                </a:lnSpc>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学习运用辩证思维方法</a:t>
              </a:r>
            </a:p>
          </p:txBody>
        </p:sp>
        <p:cxnSp>
          <p:nvCxnSpPr>
            <p:cNvPr id="74" name="直接连接符 73"/>
            <p:cNvCxnSpPr/>
            <p:nvPr/>
          </p:nvCxnSpPr>
          <p:spPr>
            <a:xfrm>
              <a:off x="2076838" y="1432646"/>
              <a:ext cx="0" cy="612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2825523" y="5170982"/>
            <a:ext cx="2881597" cy="748719"/>
            <a:chOff x="2073419" y="910582"/>
            <a:chExt cx="3428892" cy="828000"/>
          </a:xfrm>
        </p:grpSpPr>
        <p:sp>
          <p:nvSpPr>
            <p:cNvPr id="69" name="iṣ1ïḑé"/>
            <p:cNvSpPr/>
            <p:nvPr/>
          </p:nvSpPr>
          <p:spPr>
            <a:xfrm>
              <a:off x="2073419" y="910582"/>
              <a:ext cx="3428892" cy="828000"/>
            </a:xfrm>
            <a:prstGeom prst="cube">
              <a:avLst>
                <a:gd name="adj" fmla="val 4796"/>
              </a:avLst>
            </a:prstGeom>
            <a:solidFill>
              <a:schemeClr val="bg1"/>
            </a:solidFill>
            <a:ln w="6350" cap="rnd">
              <a:solidFill>
                <a:schemeClr val="bg1">
                  <a:lumMod val="85000"/>
                </a:schemeClr>
              </a:solid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lnSpc>
                  <a:spcPct val="120000"/>
                </a:lnSpc>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不断增强思维能力</a:t>
              </a:r>
            </a:p>
          </p:txBody>
        </p:sp>
        <p:cxnSp>
          <p:nvCxnSpPr>
            <p:cNvPr id="70" name="直接连接符 69"/>
            <p:cNvCxnSpPr/>
            <p:nvPr/>
          </p:nvCxnSpPr>
          <p:spPr>
            <a:xfrm>
              <a:off x="2076838" y="1018582"/>
              <a:ext cx="0" cy="612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0" y="2911642"/>
            <a:ext cx="12192000" cy="3516661"/>
            <a:chOff x="-1" y="2460123"/>
            <a:chExt cx="12192000" cy="2746981"/>
          </a:xfrm>
        </p:grpSpPr>
        <p:sp>
          <p:nvSpPr>
            <p:cNvPr id="19" name="矩形: 圆顶角 18"/>
            <p:cNvSpPr/>
            <p:nvPr/>
          </p:nvSpPr>
          <p:spPr>
            <a:xfrm flipH="1">
              <a:off x="-1" y="2516463"/>
              <a:ext cx="12191999" cy="2634303"/>
            </a:xfrm>
            <a:prstGeom prst="round2SameRect">
              <a:avLst>
                <a:gd name="adj1" fmla="val 0"/>
                <a:gd name="adj2" fmla="val 0"/>
              </a:avLst>
            </a:prstGeom>
            <a:gradFill>
              <a:gsLst>
                <a:gs pos="0">
                  <a:srgbClr val="FFF4DE"/>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0" name="矩形: 圆顶角 19"/>
            <p:cNvSpPr/>
            <p:nvPr/>
          </p:nvSpPr>
          <p:spPr>
            <a:xfrm flipH="1">
              <a:off x="0" y="2460123"/>
              <a:ext cx="12191999" cy="29749"/>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1" name="矩形: 圆顶角 20"/>
            <p:cNvSpPr/>
            <p:nvPr/>
          </p:nvSpPr>
          <p:spPr>
            <a:xfrm>
              <a:off x="0" y="5177356"/>
              <a:ext cx="12191999" cy="29748"/>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342" t="5095" r="15395" b="15658"/>
          <a:stretch>
            <a:fillRect/>
          </a:stretch>
        </p:blipFill>
        <p:spPr bwMode="auto">
          <a:xfrm>
            <a:off x="1667882" y="1592753"/>
            <a:ext cx="3830246" cy="4320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10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5848" t="5698" r="5555" b="10828"/>
          <a:stretch>
            <a:fillRect/>
          </a:stretch>
        </p:blipFill>
        <p:spPr bwMode="auto">
          <a:xfrm>
            <a:off x="6095999" y="1592753"/>
            <a:ext cx="4784413" cy="4320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8" name="文本框 27"/>
          <p:cNvSpPr txBox="1"/>
          <p:nvPr/>
        </p:nvSpPr>
        <p:spPr>
          <a:xfrm>
            <a:off x="1725268" y="6021776"/>
            <a:ext cx="3715474" cy="276999"/>
          </a:xfrm>
          <a:prstGeom prst="rect">
            <a:avLst/>
          </a:prstGeom>
          <a:noFill/>
        </p:spPr>
        <p:txBody>
          <a:bodyPr wrap="square">
            <a:spAutoFit/>
          </a:bodyPr>
          <a:lstStyle/>
          <a:p>
            <a:pPr algn="ct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买椟还珠</a:t>
            </a:r>
          </a:p>
        </p:txBody>
      </p:sp>
      <p:sp>
        <p:nvSpPr>
          <p:cNvPr id="35" name="文本框 34"/>
          <p:cNvSpPr txBox="1"/>
          <p:nvPr/>
        </p:nvSpPr>
        <p:spPr>
          <a:xfrm>
            <a:off x="6205240" y="6021776"/>
            <a:ext cx="4565931" cy="276999"/>
          </a:xfrm>
          <a:prstGeom prst="rect">
            <a:avLst/>
          </a:prstGeom>
          <a:noFill/>
        </p:spPr>
        <p:txBody>
          <a:bodyPr wrap="square">
            <a:spAutoFit/>
          </a:bodyPr>
          <a:lstStyle/>
          <a:p>
            <a:pPr algn="ct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拒绝现代版“买椟还珠”</a:t>
            </a:r>
          </a:p>
        </p:txBody>
      </p:sp>
      <p:grpSp>
        <p:nvGrpSpPr>
          <p:cNvPr id="2" name="组合 1"/>
          <p:cNvGrpSpPr/>
          <p:nvPr/>
        </p:nvGrpSpPr>
        <p:grpSpPr>
          <a:xfrm>
            <a:off x="3583005" y="720000"/>
            <a:ext cx="5025990" cy="400110"/>
            <a:chOff x="1131850" y="3079821"/>
            <a:chExt cx="5025990" cy="400110"/>
          </a:xfrm>
        </p:grpSpPr>
        <p:sp>
          <p:nvSpPr>
            <p:cNvPr id="5" name="文本框 4"/>
            <p:cNvSpPr txBox="1"/>
            <p:nvPr/>
          </p:nvSpPr>
          <p:spPr>
            <a:xfrm>
              <a:off x="1383664" y="3079821"/>
              <a:ext cx="4774176" cy="400110"/>
            </a:xfrm>
            <a:prstGeom prst="rect">
              <a:avLst/>
            </a:prstGeom>
            <a:noFill/>
          </p:spPr>
          <p:txBody>
            <a:bodyPr wrap="square" rtlCol="0">
              <a:spAutoFit/>
            </a:bodyPr>
            <a:lstStyle/>
            <a:p>
              <a:pPr>
                <a:spcBef>
                  <a:spcPct val="50000"/>
                </a:spcBef>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反对忽视内容、夸大形式作用的形式主义</a:t>
              </a:r>
            </a:p>
          </p:txBody>
        </p:sp>
        <p:grpSp>
          <p:nvGrpSpPr>
            <p:cNvPr id="6" name="组合 5"/>
            <p:cNvGrpSpPr/>
            <p:nvPr/>
          </p:nvGrpSpPr>
          <p:grpSpPr>
            <a:xfrm>
              <a:off x="1131850" y="3158981"/>
              <a:ext cx="263338" cy="243183"/>
              <a:chOff x="1164218" y="3158981"/>
              <a:chExt cx="263338" cy="243183"/>
            </a:xfrm>
          </p:grpSpPr>
          <p:grpSp>
            <p:nvGrpSpPr>
              <p:cNvPr id="8" name="组合 7"/>
              <p:cNvGrpSpPr/>
              <p:nvPr/>
            </p:nvGrpSpPr>
            <p:grpSpPr>
              <a:xfrm>
                <a:off x="1164220" y="3158981"/>
                <a:ext cx="263336" cy="240802"/>
                <a:chOff x="1164220" y="3158981"/>
                <a:chExt cx="263336" cy="240802"/>
              </a:xfrm>
            </p:grpSpPr>
            <p:sp>
              <p:nvSpPr>
                <p:cNvPr id="15" name="平行四边形 14"/>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直角三角形 13"/>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251155" y="1329804"/>
            <a:ext cx="7543846" cy="4198393"/>
          </a:xfrm>
          <a:prstGeom prst="rect">
            <a:avLst/>
          </a:prstGeom>
          <a:noFill/>
        </p:spPr>
        <p:txBody>
          <a:bodyPr wrap="square" rtlCol="0">
            <a:spAutoFit/>
          </a:bodyPr>
          <a:lstStyle/>
          <a:p>
            <a:pPr marL="0" lvl="1" indent="457200" algn="just">
              <a:lnSpc>
                <a:spcPct val="150000"/>
              </a:lnSpc>
              <a:buClr>
                <a:srgbClr val="E6B00E"/>
              </a:buClr>
              <a:buSzPts val="1050"/>
              <a:tabLst>
                <a:tab pos="1320800" algn="l"/>
              </a:tabLst>
            </a:pPr>
            <a:r>
              <a:rPr lang="zh-CN" altLang="en-US" spc="15" dirty="0">
                <a:solidFill>
                  <a:prstClr val="black">
                    <a:lumMod val="85000"/>
                    <a:lumOff val="15000"/>
                  </a:prstClr>
                </a:solidFill>
                <a:latin typeface="微软雅黑" panose="020B0503020204020204" pitchFamily="34" charset="-122"/>
                <a:ea typeface="微软雅黑" panose="020B0503020204020204" pitchFamily="34" charset="-122"/>
                <a:cs typeface="Toppan Bunkyu Gothic Regular" panose="020B0400000000000000" pitchFamily="34" charset="-128"/>
              </a:rPr>
              <a:t>通过本专题的学习，我们一方面要着重把握世界的物质统一性原理及其方法论意义，自觉确立求实的思维观念，注重从实践出发、从主体出发看世界，确立马克思主义唯物论和辩证法的基本观点；另一方面要加深对唯物辩证法批判的、革命的本质的理解。这是因为，真正的、彻底的唯物辩证法，在马克思主义理论中已经转变为对客观现实进行批判和改造的实践，而非仅仅是“解释世界”的理论。</a:t>
            </a:r>
            <a:endParaRPr lang="en-US" altLang="zh-CN" spc="15" dirty="0">
              <a:solidFill>
                <a:prstClr val="black">
                  <a:lumMod val="85000"/>
                  <a:lumOff val="15000"/>
                </a:prstClr>
              </a:solidFill>
              <a:latin typeface="微软雅黑" panose="020B0503020204020204" pitchFamily="34" charset="-122"/>
              <a:ea typeface="微软雅黑" panose="020B0503020204020204" pitchFamily="34" charset="-122"/>
              <a:cs typeface="Toppan Bunkyu Gothic Regular" panose="020B0400000000000000" pitchFamily="34" charset="-128"/>
            </a:endParaRPr>
          </a:p>
          <a:p>
            <a:pPr marL="0" lvl="1" indent="457200" algn="just">
              <a:lnSpc>
                <a:spcPct val="150000"/>
              </a:lnSpc>
              <a:buClr>
                <a:srgbClr val="E6B00E"/>
              </a:buClr>
              <a:buSzPts val="1050"/>
              <a:tabLst>
                <a:tab pos="1320800" algn="l"/>
              </a:tabLst>
            </a:pPr>
            <a:r>
              <a:rPr lang="zh-CN" altLang="en-US" spc="15" dirty="0">
                <a:solidFill>
                  <a:prstClr val="black">
                    <a:lumMod val="85000"/>
                    <a:lumOff val="15000"/>
                  </a:prstClr>
                </a:solidFill>
                <a:latin typeface="微软雅黑" panose="020B0503020204020204" pitchFamily="34" charset="-122"/>
                <a:ea typeface="微软雅黑" panose="020B0503020204020204" pitchFamily="34" charset="-122"/>
                <a:cs typeface="Toppan Bunkyu Gothic Regular" panose="020B0400000000000000" pitchFamily="34" charset="-128"/>
              </a:rPr>
              <a:t>今天党和国家事业发展对科学知识和优秀人才的需要，比以往任何时候都更为迫切。同学们要深刻掌握正确认识世界和改造世界的科学方法论，正确处理各种复杂关系，提升思维能力，掌握科学本领，成为堪当民族复兴重任的时代新人。</a:t>
            </a:r>
            <a:endParaRPr lang="zh-CN" altLang="zh-CN" dirty="0">
              <a:solidFill>
                <a:prstClr val="black">
                  <a:lumMod val="85000"/>
                  <a:lumOff val="15000"/>
                </a:prstClr>
              </a:solidFill>
              <a:latin typeface="微软雅黑" panose="020B0503020204020204" pitchFamily="34" charset="-122"/>
              <a:ea typeface="微软雅黑" panose="020B0503020204020204" pitchFamily="34" charset="-122"/>
              <a:cs typeface="FZShuSong-Z01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type="wd">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2627302" y="1006702"/>
            <a:ext cx="4140000" cy="4401205"/>
          </a:xfrm>
          <a:prstGeom prst="rect">
            <a:avLst/>
          </a:prstGeom>
        </p:spPr>
        <p:txBody>
          <a:bodyPr wrap="square">
            <a:spAutoFit/>
            <a:scene3d>
              <a:camera prst="perspectiveRelaxed" fov="900000">
                <a:rot lat="0" lon="20399994" rev="0"/>
              </a:camera>
              <a:lightRig rig="threePt" dir="t"/>
            </a:scene3d>
          </a:bodyPr>
          <a:lstStyle/>
          <a:p>
            <a:pPr marL="342900" indent="-342900" algn="just">
              <a:lnSpc>
                <a:spcPct val="150000"/>
              </a:lnSpc>
              <a:spcAft>
                <a:spcPts val="600"/>
              </a:spcAft>
              <a:buFont typeface="+mj-lt"/>
              <a:buAutoNum type="arabicPeriod"/>
            </a:pPr>
            <a:r>
              <a:rPr lang="zh-CN" altLang="en-US" dirty="0">
                <a:solidFill>
                  <a:prstClr val="black"/>
                </a:solidFill>
                <a:latin typeface="华文中宋" panose="02010600040101010101" pitchFamily="2" charset="-122"/>
                <a:ea typeface="华文中宋" panose="02010600040101010101" pitchFamily="2" charset="-122"/>
              </a:rPr>
              <a:t>马克思：</a:t>
            </a:r>
            <a:r>
              <a:rPr lang="en-US" altLang="zh-CN" dirty="0">
                <a:solidFill>
                  <a:prstClr val="black"/>
                </a:solidFill>
                <a:latin typeface="华文中宋" panose="02010600040101010101" pitchFamily="2" charset="-122"/>
                <a:ea typeface="华文中宋" panose="02010600040101010101" pitchFamily="2" charset="-122"/>
              </a:rPr>
              <a:t>《</a:t>
            </a:r>
            <a:r>
              <a:rPr lang="zh-CN" altLang="en-US" dirty="0">
                <a:solidFill>
                  <a:prstClr val="black"/>
                </a:solidFill>
                <a:latin typeface="华文中宋" panose="02010600040101010101" pitchFamily="2" charset="-122"/>
                <a:ea typeface="华文中宋" panose="02010600040101010101" pitchFamily="2" charset="-122"/>
              </a:rPr>
              <a:t>资本论</a:t>
            </a:r>
            <a:r>
              <a:rPr lang="en-US" altLang="zh-CN" dirty="0">
                <a:solidFill>
                  <a:prstClr val="black"/>
                </a:solidFill>
                <a:latin typeface="华文中宋" panose="02010600040101010101" pitchFamily="2" charset="-122"/>
                <a:ea typeface="华文中宋" panose="02010600040101010101" pitchFamily="2" charset="-122"/>
              </a:rPr>
              <a:t>》</a:t>
            </a:r>
            <a:r>
              <a:rPr lang="zh-CN" altLang="en-US" dirty="0">
                <a:solidFill>
                  <a:prstClr val="black"/>
                </a:solidFill>
                <a:latin typeface="华文中宋" panose="02010600040101010101" pitchFamily="2" charset="-122"/>
                <a:ea typeface="华文中宋" panose="02010600040101010101" pitchFamily="2" charset="-122"/>
              </a:rPr>
              <a:t>第一卷（节选），</a:t>
            </a:r>
            <a:r>
              <a:rPr lang="en-US" altLang="zh-CN" dirty="0">
                <a:solidFill>
                  <a:prstClr val="black"/>
                </a:solidFill>
                <a:latin typeface="华文中宋" panose="02010600040101010101" pitchFamily="2" charset="-122"/>
                <a:ea typeface="华文中宋" panose="02010600040101010101" pitchFamily="2" charset="-122"/>
              </a:rPr>
              <a:t>1892</a:t>
            </a:r>
            <a:r>
              <a:rPr lang="zh-CN" altLang="en-US" dirty="0">
                <a:solidFill>
                  <a:prstClr val="black"/>
                </a:solidFill>
                <a:latin typeface="华文中宋" panose="02010600040101010101" pitchFamily="2" charset="-122"/>
                <a:ea typeface="华文中宋" panose="02010600040101010101" pitchFamily="2" charset="-122"/>
              </a:rPr>
              <a:t>年第二版跋，</a:t>
            </a:r>
            <a:r>
              <a:rPr lang="en-US" altLang="zh-CN" dirty="0">
                <a:solidFill>
                  <a:prstClr val="black"/>
                </a:solidFill>
                <a:latin typeface="华文中宋" panose="02010600040101010101" pitchFamily="2" charset="-122"/>
                <a:ea typeface="华文中宋" panose="02010600040101010101" pitchFamily="2" charset="-122"/>
              </a:rPr>
              <a:t>《</a:t>
            </a:r>
            <a:r>
              <a:rPr lang="zh-CN" altLang="en-US" dirty="0">
                <a:solidFill>
                  <a:prstClr val="black"/>
                </a:solidFill>
                <a:latin typeface="华文中宋" panose="02010600040101010101" pitchFamily="2" charset="-122"/>
                <a:ea typeface="华文中宋" panose="02010600040101010101" pitchFamily="2" charset="-122"/>
              </a:rPr>
              <a:t>马克思恩格斯选集</a:t>
            </a:r>
            <a:r>
              <a:rPr lang="en-US" altLang="zh-CN" dirty="0">
                <a:solidFill>
                  <a:prstClr val="black"/>
                </a:solidFill>
                <a:latin typeface="华文中宋" panose="02010600040101010101" pitchFamily="2" charset="-122"/>
                <a:ea typeface="华文中宋" panose="02010600040101010101" pitchFamily="2" charset="-122"/>
              </a:rPr>
              <a:t>》</a:t>
            </a:r>
            <a:r>
              <a:rPr lang="zh-CN" altLang="en-US" dirty="0">
                <a:solidFill>
                  <a:prstClr val="black"/>
                </a:solidFill>
                <a:latin typeface="华文中宋" panose="02010600040101010101" pitchFamily="2" charset="-122"/>
                <a:ea typeface="华文中宋" panose="02010600040101010101" pitchFamily="2" charset="-122"/>
              </a:rPr>
              <a:t>第二卷，人民出版社</a:t>
            </a:r>
            <a:r>
              <a:rPr lang="en-US" altLang="zh-CN" dirty="0">
                <a:solidFill>
                  <a:prstClr val="black"/>
                </a:solidFill>
                <a:latin typeface="华文中宋" panose="02010600040101010101" pitchFamily="2" charset="-122"/>
                <a:ea typeface="华文中宋" panose="02010600040101010101" pitchFamily="2" charset="-122"/>
              </a:rPr>
              <a:t>2012</a:t>
            </a:r>
            <a:r>
              <a:rPr lang="zh-CN" altLang="en-US" dirty="0">
                <a:solidFill>
                  <a:prstClr val="black"/>
                </a:solidFill>
                <a:latin typeface="华文中宋" panose="02010600040101010101" pitchFamily="2" charset="-122"/>
                <a:ea typeface="华文中宋" panose="02010600040101010101" pitchFamily="2" charset="-122"/>
              </a:rPr>
              <a:t>年版。</a:t>
            </a:r>
            <a:endParaRPr lang="en-US" altLang="zh-CN" dirty="0">
              <a:solidFill>
                <a:prstClr val="black"/>
              </a:solidFill>
              <a:latin typeface="华文中宋" panose="02010600040101010101" pitchFamily="2" charset="-122"/>
              <a:ea typeface="华文中宋" panose="02010600040101010101" pitchFamily="2" charset="-122"/>
            </a:endParaRPr>
          </a:p>
          <a:p>
            <a:pPr marL="342900" indent="-342900" algn="just">
              <a:lnSpc>
                <a:spcPct val="150000"/>
              </a:lnSpc>
              <a:spcAft>
                <a:spcPts val="600"/>
              </a:spcAft>
              <a:buFont typeface="+mj-lt"/>
              <a:buAutoNum type="arabicPeriod"/>
            </a:pPr>
            <a:r>
              <a:rPr lang="zh-CN" altLang="en-US" dirty="0">
                <a:solidFill>
                  <a:prstClr val="black"/>
                </a:solidFill>
                <a:latin typeface="华文中宋" panose="02010600040101010101" pitchFamily="2" charset="-122"/>
                <a:ea typeface="华文中宋" panose="02010600040101010101" pitchFamily="2" charset="-122"/>
              </a:rPr>
              <a:t>恩格斯：</a:t>
            </a:r>
            <a:r>
              <a:rPr lang="en-US" altLang="zh-CN" dirty="0">
                <a:solidFill>
                  <a:prstClr val="black"/>
                </a:solidFill>
                <a:latin typeface="华文中宋" panose="02010600040101010101" pitchFamily="2" charset="-122"/>
                <a:ea typeface="华文中宋" panose="02010600040101010101" pitchFamily="2" charset="-122"/>
              </a:rPr>
              <a:t>《</a:t>
            </a:r>
            <a:r>
              <a:rPr lang="zh-CN" altLang="en-US" dirty="0">
                <a:solidFill>
                  <a:prstClr val="black"/>
                </a:solidFill>
                <a:latin typeface="华文中宋" panose="02010600040101010101" pitchFamily="2" charset="-122"/>
                <a:ea typeface="华文中宋" panose="02010600040101010101" pitchFamily="2" charset="-122"/>
              </a:rPr>
              <a:t>反杜林论</a:t>
            </a:r>
            <a:r>
              <a:rPr lang="en-US" altLang="zh-CN" dirty="0">
                <a:solidFill>
                  <a:prstClr val="black"/>
                </a:solidFill>
                <a:latin typeface="华文中宋" panose="02010600040101010101" pitchFamily="2" charset="-122"/>
                <a:ea typeface="华文中宋" panose="02010600040101010101" pitchFamily="2" charset="-122"/>
              </a:rPr>
              <a:t>》</a:t>
            </a:r>
            <a:r>
              <a:rPr lang="zh-CN" altLang="en-US">
                <a:solidFill>
                  <a:prstClr val="black"/>
                </a:solidFill>
                <a:latin typeface="华文中宋" panose="02010600040101010101" pitchFamily="2" charset="-122"/>
                <a:ea typeface="华文中宋" panose="02010600040101010101" pitchFamily="2" charset="-122"/>
              </a:rPr>
              <a:t>第一编</a:t>
            </a:r>
            <a:r>
              <a:rPr lang="en-US" altLang="zh-CN">
                <a:solidFill>
                  <a:prstClr val="black"/>
                </a:solidFill>
                <a:latin typeface="华文中宋" panose="02010600040101010101" pitchFamily="2" charset="-122"/>
                <a:ea typeface="华文中宋" panose="02010600040101010101" pitchFamily="2" charset="-122"/>
              </a:rPr>
              <a:t>《</a:t>
            </a:r>
            <a:r>
              <a:rPr lang="zh-CN" altLang="en-US" dirty="0">
                <a:solidFill>
                  <a:prstClr val="black"/>
                </a:solidFill>
                <a:latin typeface="华文中宋" panose="02010600040101010101" pitchFamily="2" charset="-122"/>
                <a:ea typeface="华文中宋" panose="02010600040101010101" pitchFamily="2" charset="-122"/>
              </a:rPr>
              <a:t>哲学</a:t>
            </a:r>
            <a:r>
              <a:rPr lang="en-US" altLang="zh-CN" dirty="0">
                <a:solidFill>
                  <a:prstClr val="black"/>
                </a:solidFill>
                <a:latin typeface="华文中宋" panose="02010600040101010101" pitchFamily="2" charset="-122"/>
                <a:ea typeface="华文中宋" panose="02010600040101010101" pitchFamily="2" charset="-122"/>
              </a:rPr>
              <a:t>》</a:t>
            </a:r>
            <a:r>
              <a:rPr lang="zh-CN" altLang="en-US" dirty="0">
                <a:solidFill>
                  <a:prstClr val="black"/>
                </a:solidFill>
                <a:latin typeface="华文中宋" panose="02010600040101010101" pitchFamily="2" charset="-122"/>
                <a:ea typeface="华文中宋" panose="02010600040101010101" pitchFamily="2" charset="-122"/>
              </a:rPr>
              <a:t>，</a:t>
            </a:r>
            <a:r>
              <a:rPr lang="en-US" altLang="zh-CN" dirty="0">
                <a:solidFill>
                  <a:prstClr val="black"/>
                </a:solidFill>
                <a:latin typeface="华文中宋" panose="02010600040101010101" pitchFamily="2" charset="-122"/>
                <a:ea typeface="华文中宋" panose="02010600040101010101" pitchFamily="2" charset="-122"/>
              </a:rPr>
              <a:t> 《</a:t>
            </a:r>
            <a:r>
              <a:rPr lang="zh-CN" altLang="en-US" dirty="0">
                <a:solidFill>
                  <a:prstClr val="black"/>
                </a:solidFill>
                <a:latin typeface="华文中宋" panose="02010600040101010101" pitchFamily="2" charset="-122"/>
                <a:ea typeface="华文中宋" panose="02010600040101010101" pitchFamily="2" charset="-122"/>
              </a:rPr>
              <a:t>马克思恩格斯选集</a:t>
            </a:r>
            <a:r>
              <a:rPr lang="en-US" altLang="zh-CN" dirty="0">
                <a:solidFill>
                  <a:prstClr val="black"/>
                </a:solidFill>
                <a:latin typeface="华文中宋" panose="02010600040101010101" pitchFamily="2" charset="-122"/>
                <a:ea typeface="华文中宋" panose="02010600040101010101" pitchFamily="2" charset="-122"/>
              </a:rPr>
              <a:t>》</a:t>
            </a:r>
            <a:r>
              <a:rPr lang="zh-CN" altLang="en-US" dirty="0">
                <a:solidFill>
                  <a:prstClr val="black"/>
                </a:solidFill>
                <a:latin typeface="华文中宋" panose="02010600040101010101" pitchFamily="2" charset="-122"/>
                <a:ea typeface="华文中宋" panose="02010600040101010101" pitchFamily="2" charset="-122"/>
              </a:rPr>
              <a:t>第三卷，人民出版社</a:t>
            </a:r>
            <a:r>
              <a:rPr lang="en-US" altLang="zh-CN" dirty="0">
                <a:solidFill>
                  <a:prstClr val="black"/>
                </a:solidFill>
                <a:latin typeface="华文中宋" panose="02010600040101010101" pitchFamily="2" charset="-122"/>
                <a:ea typeface="华文中宋" panose="02010600040101010101" pitchFamily="2" charset="-122"/>
              </a:rPr>
              <a:t>2012</a:t>
            </a:r>
            <a:r>
              <a:rPr lang="zh-CN" altLang="en-US" dirty="0">
                <a:solidFill>
                  <a:prstClr val="black"/>
                </a:solidFill>
                <a:latin typeface="华文中宋" panose="02010600040101010101" pitchFamily="2" charset="-122"/>
                <a:ea typeface="华文中宋" panose="02010600040101010101" pitchFamily="2" charset="-122"/>
              </a:rPr>
              <a:t>年版。</a:t>
            </a:r>
            <a:endParaRPr lang="en-US" altLang="zh-CN" dirty="0">
              <a:solidFill>
                <a:prstClr val="black"/>
              </a:solidFill>
              <a:latin typeface="华文中宋" panose="02010600040101010101" pitchFamily="2" charset="-122"/>
              <a:ea typeface="华文中宋" panose="02010600040101010101" pitchFamily="2" charset="-122"/>
            </a:endParaRPr>
          </a:p>
          <a:p>
            <a:pPr marL="342900" indent="-342900" algn="just">
              <a:lnSpc>
                <a:spcPct val="150000"/>
              </a:lnSpc>
              <a:spcAft>
                <a:spcPts val="600"/>
              </a:spcAft>
              <a:buFont typeface="+mj-lt"/>
              <a:buAutoNum type="arabicPeriod"/>
            </a:pPr>
            <a:r>
              <a:rPr lang="zh-CN" altLang="en-US" dirty="0">
                <a:solidFill>
                  <a:prstClr val="black"/>
                </a:solidFill>
                <a:latin typeface="华文中宋" panose="02010600040101010101" pitchFamily="2" charset="-122"/>
                <a:ea typeface="华文中宋" panose="02010600040101010101" pitchFamily="2" charset="-122"/>
              </a:rPr>
              <a:t>列宁：</a:t>
            </a:r>
            <a:r>
              <a:rPr lang="en-US" altLang="zh-CN" dirty="0">
                <a:solidFill>
                  <a:prstClr val="black"/>
                </a:solidFill>
                <a:latin typeface="华文中宋" panose="02010600040101010101" pitchFamily="2" charset="-122"/>
                <a:ea typeface="华文中宋" panose="02010600040101010101" pitchFamily="2" charset="-122"/>
              </a:rPr>
              <a:t>《</a:t>
            </a:r>
            <a:r>
              <a:rPr lang="zh-CN" altLang="en-US" dirty="0">
                <a:solidFill>
                  <a:prstClr val="black"/>
                </a:solidFill>
                <a:latin typeface="华文中宋" panose="02010600040101010101" pitchFamily="2" charset="-122"/>
                <a:ea typeface="华文中宋" panose="02010600040101010101" pitchFamily="2" charset="-122"/>
              </a:rPr>
              <a:t>谈谈辩证法问题</a:t>
            </a:r>
            <a:r>
              <a:rPr lang="en-US" altLang="zh-CN" dirty="0">
                <a:solidFill>
                  <a:prstClr val="black"/>
                </a:solidFill>
                <a:latin typeface="华文中宋" panose="02010600040101010101" pitchFamily="2" charset="-122"/>
                <a:ea typeface="华文中宋" panose="02010600040101010101" pitchFamily="2" charset="-122"/>
              </a:rPr>
              <a:t>》</a:t>
            </a:r>
            <a:r>
              <a:rPr lang="zh-CN" altLang="en-US" dirty="0">
                <a:solidFill>
                  <a:prstClr val="black"/>
                </a:solidFill>
                <a:latin typeface="华文中宋" panose="02010600040101010101" pitchFamily="2" charset="-122"/>
                <a:ea typeface="华文中宋" panose="02010600040101010101" pitchFamily="2" charset="-122"/>
              </a:rPr>
              <a:t>，</a:t>
            </a:r>
            <a:r>
              <a:rPr lang="en-US" altLang="zh-CN" dirty="0">
                <a:solidFill>
                  <a:prstClr val="black"/>
                </a:solidFill>
                <a:latin typeface="华文中宋" panose="02010600040101010101" pitchFamily="2" charset="-122"/>
                <a:ea typeface="华文中宋" panose="02010600040101010101" pitchFamily="2" charset="-122"/>
              </a:rPr>
              <a:t>《</a:t>
            </a:r>
            <a:r>
              <a:rPr lang="zh-CN" altLang="en-US" dirty="0">
                <a:solidFill>
                  <a:prstClr val="black"/>
                </a:solidFill>
                <a:latin typeface="华文中宋" panose="02010600040101010101" pitchFamily="2" charset="-122"/>
                <a:ea typeface="华文中宋" panose="02010600040101010101" pitchFamily="2" charset="-122"/>
              </a:rPr>
              <a:t>列宁选集</a:t>
            </a:r>
            <a:r>
              <a:rPr lang="en-US" altLang="zh-CN" dirty="0">
                <a:solidFill>
                  <a:prstClr val="black"/>
                </a:solidFill>
                <a:latin typeface="华文中宋" panose="02010600040101010101" pitchFamily="2" charset="-122"/>
                <a:ea typeface="华文中宋" panose="02010600040101010101" pitchFamily="2" charset="-122"/>
              </a:rPr>
              <a:t>》</a:t>
            </a:r>
            <a:r>
              <a:rPr lang="zh-CN" altLang="en-US" dirty="0">
                <a:solidFill>
                  <a:prstClr val="black"/>
                </a:solidFill>
                <a:latin typeface="华文中宋" panose="02010600040101010101" pitchFamily="2" charset="-122"/>
                <a:ea typeface="华文中宋" panose="02010600040101010101" pitchFamily="2" charset="-122"/>
              </a:rPr>
              <a:t>第二卷，人民出版社</a:t>
            </a:r>
            <a:r>
              <a:rPr lang="en-US" altLang="zh-CN" dirty="0">
                <a:solidFill>
                  <a:prstClr val="black"/>
                </a:solidFill>
                <a:latin typeface="华文中宋" panose="02010600040101010101" pitchFamily="2" charset="-122"/>
                <a:ea typeface="华文中宋" panose="02010600040101010101" pitchFamily="2" charset="-122"/>
              </a:rPr>
              <a:t>2012</a:t>
            </a:r>
            <a:r>
              <a:rPr lang="zh-CN" altLang="en-US" dirty="0">
                <a:solidFill>
                  <a:prstClr val="black"/>
                </a:solidFill>
                <a:latin typeface="华文中宋" panose="02010600040101010101" pitchFamily="2" charset="-122"/>
                <a:ea typeface="华文中宋" panose="02010600040101010101" pitchFamily="2" charset="-122"/>
              </a:rPr>
              <a:t>年版。</a:t>
            </a:r>
          </a:p>
        </p:txBody>
      </p:sp>
      <p:sp>
        <p:nvSpPr>
          <p:cNvPr id="21" name="矩形 20"/>
          <p:cNvSpPr/>
          <p:nvPr/>
        </p:nvSpPr>
        <p:spPr>
          <a:xfrm>
            <a:off x="7025864" y="1006702"/>
            <a:ext cx="4140000" cy="2690160"/>
          </a:xfrm>
          <a:prstGeom prst="rect">
            <a:avLst/>
          </a:prstGeom>
        </p:spPr>
        <p:txBody>
          <a:bodyPr wrap="square">
            <a:spAutoFit/>
            <a:scene3d>
              <a:camera prst="perspectiveRelaxed" fov="900000">
                <a:rot lat="0" lon="1200000" rev="0"/>
              </a:camera>
              <a:lightRig rig="threePt" dir="t"/>
            </a:scene3d>
          </a:bodyPr>
          <a:lstStyle/>
          <a:p>
            <a:pPr marL="342900" indent="-342900" algn="just">
              <a:lnSpc>
                <a:spcPct val="150000"/>
              </a:lnSpc>
              <a:spcAft>
                <a:spcPts val="600"/>
              </a:spcAft>
              <a:buFont typeface="+mj-lt"/>
              <a:buAutoNum type="arabicPeriod" startAt="4"/>
            </a:pPr>
            <a:r>
              <a:rPr lang="zh-CN" altLang="en-US" dirty="0">
                <a:solidFill>
                  <a:prstClr val="black"/>
                </a:solidFill>
                <a:latin typeface="华文中宋" panose="02010600040101010101" pitchFamily="2" charset="-122"/>
                <a:ea typeface="华文中宋" panose="02010600040101010101" pitchFamily="2" charset="-122"/>
              </a:rPr>
              <a:t>毛泽东：</a:t>
            </a:r>
            <a:r>
              <a:rPr lang="en-US" altLang="zh-CN" dirty="0">
                <a:solidFill>
                  <a:prstClr val="black"/>
                </a:solidFill>
                <a:latin typeface="华文中宋" panose="02010600040101010101" pitchFamily="2" charset="-122"/>
                <a:ea typeface="华文中宋" panose="02010600040101010101" pitchFamily="2" charset="-122"/>
              </a:rPr>
              <a:t>《</a:t>
            </a:r>
            <a:r>
              <a:rPr lang="zh-CN" altLang="en-US" dirty="0">
                <a:solidFill>
                  <a:prstClr val="black"/>
                </a:solidFill>
                <a:latin typeface="华文中宋" panose="02010600040101010101" pitchFamily="2" charset="-122"/>
                <a:ea typeface="华文中宋" panose="02010600040101010101" pitchFamily="2" charset="-122"/>
              </a:rPr>
              <a:t>矛盾论</a:t>
            </a:r>
            <a:r>
              <a:rPr lang="en-US" altLang="zh-CN" dirty="0">
                <a:solidFill>
                  <a:prstClr val="black"/>
                </a:solidFill>
                <a:latin typeface="华文中宋" panose="02010600040101010101" pitchFamily="2" charset="-122"/>
                <a:ea typeface="华文中宋" panose="02010600040101010101" pitchFamily="2" charset="-122"/>
              </a:rPr>
              <a:t>》</a:t>
            </a:r>
            <a:r>
              <a:rPr lang="zh-CN" altLang="en-US" dirty="0">
                <a:solidFill>
                  <a:prstClr val="black"/>
                </a:solidFill>
                <a:latin typeface="华文中宋" panose="02010600040101010101" pitchFamily="2" charset="-122"/>
                <a:ea typeface="华文中宋" panose="02010600040101010101" pitchFamily="2" charset="-122"/>
              </a:rPr>
              <a:t>，</a:t>
            </a:r>
            <a:r>
              <a:rPr lang="en-US" altLang="zh-CN" dirty="0">
                <a:solidFill>
                  <a:prstClr val="black"/>
                </a:solidFill>
                <a:latin typeface="华文中宋" panose="02010600040101010101" pitchFamily="2" charset="-122"/>
                <a:ea typeface="华文中宋" panose="02010600040101010101" pitchFamily="2" charset="-122"/>
              </a:rPr>
              <a:t>《</a:t>
            </a:r>
            <a:r>
              <a:rPr lang="zh-CN" altLang="en-US" dirty="0">
                <a:solidFill>
                  <a:prstClr val="black"/>
                </a:solidFill>
                <a:latin typeface="华文中宋" panose="02010600040101010101" pitchFamily="2" charset="-122"/>
                <a:ea typeface="华文中宋" panose="02010600040101010101" pitchFamily="2" charset="-122"/>
              </a:rPr>
              <a:t>毛泽东选集</a:t>
            </a:r>
            <a:r>
              <a:rPr lang="en-US" altLang="zh-CN" dirty="0">
                <a:solidFill>
                  <a:prstClr val="black"/>
                </a:solidFill>
                <a:latin typeface="华文中宋" panose="02010600040101010101" pitchFamily="2" charset="-122"/>
                <a:ea typeface="华文中宋" panose="02010600040101010101" pitchFamily="2" charset="-122"/>
              </a:rPr>
              <a:t>》</a:t>
            </a:r>
            <a:r>
              <a:rPr lang="zh-CN" altLang="en-US" dirty="0">
                <a:solidFill>
                  <a:prstClr val="black"/>
                </a:solidFill>
                <a:latin typeface="华文中宋" panose="02010600040101010101" pitchFamily="2" charset="-122"/>
                <a:ea typeface="华文中宋" panose="02010600040101010101" pitchFamily="2" charset="-122"/>
              </a:rPr>
              <a:t>第一卷，人民出版社</a:t>
            </a:r>
            <a:r>
              <a:rPr lang="en-US" altLang="zh-CN" dirty="0">
                <a:solidFill>
                  <a:prstClr val="black"/>
                </a:solidFill>
                <a:latin typeface="华文中宋" panose="02010600040101010101" pitchFamily="2" charset="-122"/>
                <a:ea typeface="华文中宋" panose="02010600040101010101" pitchFamily="2" charset="-122"/>
              </a:rPr>
              <a:t>1991</a:t>
            </a:r>
            <a:r>
              <a:rPr lang="zh-CN" altLang="en-US" dirty="0">
                <a:solidFill>
                  <a:prstClr val="black"/>
                </a:solidFill>
                <a:latin typeface="华文中宋" panose="02010600040101010101" pitchFamily="2" charset="-122"/>
                <a:ea typeface="华文中宋" panose="02010600040101010101" pitchFamily="2" charset="-122"/>
              </a:rPr>
              <a:t>年版。</a:t>
            </a:r>
            <a:endParaRPr lang="en-US" altLang="zh-CN" dirty="0">
              <a:solidFill>
                <a:prstClr val="black"/>
              </a:solidFill>
              <a:latin typeface="华文中宋" panose="02010600040101010101" pitchFamily="2" charset="-122"/>
              <a:ea typeface="华文中宋" panose="02010600040101010101" pitchFamily="2" charset="-122"/>
            </a:endParaRPr>
          </a:p>
          <a:p>
            <a:pPr marL="342900" indent="-342900" algn="just">
              <a:lnSpc>
                <a:spcPct val="150000"/>
              </a:lnSpc>
              <a:spcAft>
                <a:spcPts val="600"/>
              </a:spcAft>
              <a:buFont typeface="+mj-lt"/>
              <a:buAutoNum type="arabicPeriod" startAt="4"/>
            </a:pPr>
            <a:r>
              <a:rPr lang="zh-CN" altLang="en-US" dirty="0">
                <a:solidFill>
                  <a:prstClr val="black"/>
                </a:solidFill>
                <a:latin typeface="华文中宋" panose="02010600040101010101" pitchFamily="2" charset="-122"/>
                <a:ea typeface="华文中宋" panose="02010600040101010101" pitchFamily="2" charset="-122"/>
              </a:rPr>
              <a:t>习近平：</a:t>
            </a:r>
            <a:r>
              <a:rPr lang="en-US" altLang="zh-CN" dirty="0">
                <a:solidFill>
                  <a:prstClr val="black"/>
                </a:solidFill>
                <a:latin typeface="华文中宋" panose="02010600040101010101" pitchFamily="2" charset="-122"/>
                <a:ea typeface="华文中宋" panose="02010600040101010101" pitchFamily="2" charset="-122"/>
              </a:rPr>
              <a:t>《</a:t>
            </a:r>
            <a:r>
              <a:rPr lang="zh-CN" altLang="en-US" dirty="0">
                <a:solidFill>
                  <a:prstClr val="black"/>
                </a:solidFill>
                <a:latin typeface="华文中宋" panose="02010600040101010101" pitchFamily="2" charset="-122"/>
                <a:ea typeface="华文中宋" panose="02010600040101010101" pitchFamily="2" charset="-122"/>
              </a:rPr>
              <a:t>辩证唯物主义是中国共产党人的世界观和方法论</a:t>
            </a:r>
            <a:r>
              <a:rPr lang="en-US" altLang="zh-CN" dirty="0">
                <a:solidFill>
                  <a:prstClr val="black"/>
                </a:solidFill>
                <a:latin typeface="华文中宋" panose="02010600040101010101" pitchFamily="2" charset="-122"/>
                <a:ea typeface="华文中宋" panose="02010600040101010101" pitchFamily="2" charset="-122"/>
              </a:rPr>
              <a:t>》</a:t>
            </a:r>
            <a:r>
              <a:rPr lang="zh-CN" altLang="en-US" dirty="0">
                <a:solidFill>
                  <a:prstClr val="black"/>
                </a:solidFill>
                <a:latin typeface="华文中宋" panose="02010600040101010101" pitchFamily="2" charset="-122"/>
                <a:ea typeface="华文中宋" panose="02010600040101010101" pitchFamily="2" charset="-122"/>
              </a:rPr>
              <a:t>，</a:t>
            </a:r>
            <a:r>
              <a:rPr lang="en-US" altLang="zh-CN" dirty="0">
                <a:solidFill>
                  <a:prstClr val="black"/>
                </a:solidFill>
                <a:latin typeface="华文中宋" panose="02010600040101010101" pitchFamily="2" charset="-122"/>
                <a:ea typeface="华文中宋" panose="02010600040101010101" pitchFamily="2" charset="-122"/>
              </a:rPr>
              <a:t>《</a:t>
            </a:r>
            <a:r>
              <a:rPr lang="zh-CN" altLang="en-US" dirty="0">
                <a:solidFill>
                  <a:prstClr val="black"/>
                </a:solidFill>
                <a:latin typeface="华文中宋" panose="02010600040101010101" pitchFamily="2" charset="-122"/>
                <a:ea typeface="华文中宋" panose="02010600040101010101" pitchFamily="2" charset="-122"/>
              </a:rPr>
              <a:t>求是</a:t>
            </a:r>
            <a:r>
              <a:rPr lang="en-US" altLang="zh-CN" dirty="0">
                <a:solidFill>
                  <a:prstClr val="black"/>
                </a:solidFill>
                <a:latin typeface="华文中宋" panose="02010600040101010101" pitchFamily="2" charset="-122"/>
                <a:ea typeface="华文中宋" panose="02010600040101010101" pitchFamily="2" charset="-122"/>
              </a:rPr>
              <a:t>》2019</a:t>
            </a:r>
            <a:r>
              <a:rPr lang="zh-CN" altLang="en-US" dirty="0">
                <a:solidFill>
                  <a:prstClr val="black"/>
                </a:solidFill>
                <a:latin typeface="华文中宋" panose="02010600040101010101" pitchFamily="2" charset="-122"/>
                <a:ea typeface="华文中宋" panose="02010600040101010101" pitchFamily="2" charset="-122"/>
              </a:rPr>
              <a:t>年第</a:t>
            </a:r>
            <a:r>
              <a:rPr lang="en-US" altLang="zh-CN" dirty="0">
                <a:solidFill>
                  <a:prstClr val="black"/>
                </a:solidFill>
                <a:latin typeface="华文中宋" panose="02010600040101010101" pitchFamily="2" charset="-122"/>
                <a:ea typeface="华文中宋" panose="02010600040101010101" pitchFamily="2" charset="-122"/>
              </a:rPr>
              <a:t>1</a:t>
            </a:r>
            <a:r>
              <a:rPr lang="zh-CN" altLang="en-US" dirty="0">
                <a:solidFill>
                  <a:prstClr val="black"/>
                </a:solidFill>
                <a:latin typeface="华文中宋" panose="02010600040101010101" pitchFamily="2" charset="-122"/>
                <a:ea typeface="华文中宋" panose="02010600040101010101" pitchFamily="2" charset="-122"/>
              </a:rPr>
              <a:t>期。</a:t>
            </a:r>
            <a:endParaRPr lang="en-US" altLang="zh-CN" dirty="0">
              <a:solidFill>
                <a:prstClr val="black"/>
              </a:solidFill>
              <a:latin typeface="华文中宋" panose="02010600040101010101" pitchFamily="2" charset="-122"/>
              <a:ea typeface="华文中宋" panose="02010600040101010101" pitchFamily="2" charset="-122"/>
            </a:endParaRPr>
          </a:p>
          <a:p>
            <a:pPr algn="just">
              <a:lnSpc>
                <a:spcPct val="150000"/>
              </a:lnSpc>
              <a:spcAft>
                <a:spcPts val="600"/>
              </a:spcAft>
            </a:pPr>
            <a:r>
              <a:rPr lang="en-US" altLang="zh-CN" dirty="0">
                <a:solidFill>
                  <a:srgbClr val="E7E6E6"/>
                </a:solidFill>
                <a:latin typeface="华文中宋" panose="02010600040101010101" pitchFamily="2" charset="-122"/>
                <a:ea typeface="华文中宋" panose="02010600040101010101" pitchFamily="2" charset="-122"/>
              </a:rPr>
              <a:t>—————————————————</a:t>
            </a:r>
            <a:endParaRPr lang="zh-CN" altLang="en-US" dirty="0">
              <a:solidFill>
                <a:srgbClr val="E7E6E6"/>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7099"/>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flipH="1">
            <a:off x="6092201" y="4428968"/>
            <a:ext cx="5383574" cy="1447790"/>
            <a:chOff x="680225" y="2823783"/>
            <a:chExt cx="5383574" cy="1447790"/>
          </a:xfrm>
        </p:grpSpPr>
        <p:sp>
          <p:nvSpPr>
            <p:cNvPr id="39" name="矩形 38"/>
            <p:cNvSpPr/>
            <p:nvPr/>
          </p:nvSpPr>
          <p:spPr>
            <a:xfrm>
              <a:off x="760870" y="2823783"/>
              <a:ext cx="5302929" cy="1447537"/>
            </a:xfrm>
            <a:prstGeom prst="rect">
              <a:avLst/>
            </a:prstGeom>
            <a:solidFill>
              <a:schemeClr val="bg1"/>
            </a:solidFill>
            <a:ln>
              <a:noFill/>
            </a:ln>
            <a:effectLst>
              <a:outerShdw blurRad="635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梯形 39"/>
            <p:cNvSpPr/>
            <p:nvPr/>
          </p:nvSpPr>
          <p:spPr>
            <a:xfrm rot="16200000">
              <a:off x="-7544" y="3511804"/>
              <a:ext cx="1447538" cy="72000"/>
            </a:xfrm>
            <a:prstGeom prst="trapezoid">
              <a:avLst>
                <a:gd name="adj" fmla="val 12663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grpSp>
        <p:nvGrpSpPr>
          <p:cNvPr id="41" name="组合 40"/>
          <p:cNvGrpSpPr/>
          <p:nvPr/>
        </p:nvGrpSpPr>
        <p:grpSpPr>
          <a:xfrm flipH="1">
            <a:off x="6092201" y="2749403"/>
            <a:ext cx="5383574" cy="1447790"/>
            <a:chOff x="680225" y="2823783"/>
            <a:chExt cx="5383574" cy="1447790"/>
          </a:xfrm>
        </p:grpSpPr>
        <p:sp>
          <p:nvSpPr>
            <p:cNvPr id="42" name="矩形 41"/>
            <p:cNvSpPr/>
            <p:nvPr/>
          </p:nvSpPr>
          <p:spPr>
            <a:xfrm>
              <a:off x="760870" y="2823783"/>
              <a:ext cx="5302929" cy="1447537"/>
            </a:xfrm>
            <a:prstGeom prst="rect">
              <a:avLst/>
            </a:prstGeom>
            <a:solidFill>
              <a:schemeClr val="bg1"/>
            </a:solidFill>
            <a:ln>
              <a:noFill/>
            </a:ln>
            <a:effectLst>
              <a:outerShdw blurRad="635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梯形 42"/>
            <p:cNvSpPr/>
            <p:nvPr/>
          </p:nvSpPr>
          <p:spPr>
            <a:xfrm rot="16200000">
              <a:off x="-7544" y="3511804"/>
              <a:ext cx="1447538" cy="72000"/>
            </a:xfrm>
            <a:prstGeom prst="trapezoid">
              <a:avLst>
                <a:gd name="adj" fmla="val 12663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grpSp>
        <p:nvGrpSpPr>
          <p:cNvPr id="44" name="组合 43"/>
          <p:cNvGrpSpPr/>
          <p:nvPr/>
        </p:nvGrpSpPr>
        <p:grpSpPr>
          <a:xfrm>
            <a:off x="716225" y="4428968"/>
            <a:ext cx="5383574" cy="1447790"/>
            <a:chOff x="680225" y="2823783"/>
            <a:chExt cx="5383574" cy="1447790"/>
          </a:xfrm>
        </p:grpSpPr>
        <p:sp>
          <p:nvSpPr>
            <p:cNvPr id="45" name="矩形 44"/>
            <p:cNvSpPr/>
            <p:nvPr/>
          </p:nvSpPr>
          <p:spPr>
            <a:xfrm>
              <a:off x="760870" y="2823783"/>
              <a:ext cx="5302929" cy="1447537"/>
            </a:xfrm>
            <a:prstGeom prst="rect">
              <a:avLst/>
            </a:prstGeom>
            <a:solidFill>
              <a:schemeClr val="bg1"/>
            </a:solidFill>
            <a:ln>
              <a:noFill/>
            </a:ln>
            <a:effectLst>
              <a:outerShdw blurRad="635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梯形 45"/>
            <p:cNvSpPr/>
            <p:nvPr/>
          </p:nvSpPr>
          <p:spPr>
            <a:xfrm rot="16200000">
              <a:off x="-7544" y="3511804"/>
              <a:ext cx="1447538" cy="72000"/>
            </a:xfrm>
            <a:prstGeom prst="trapezoid">
              <a:avLst>
                <a:gd name="adj" fmla="val 126637"/>
              </a:avLst>
            </a:prstGeom>
            <a:solidFill>
              <a:srgbClr val="E55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7" name="矩形: 棱台 58"/>
          <p:cNvSpPr/>
          <p:nvPr/>
        </p:nvSpPr>
        <p:spPr>
          <a:xfrm flipH="1">
            <a:off x="6172846" y="1201937"/>
            <a:ext cx="5302929" cy="1190417"/>
          </a:xfrm>
          <a:prstGeom prst="bevel">
            <a:avLst>
              <a:gd name="adj" fmla="val 2797"/>
            </a:avLst>
          </a:prstGeom>
          <a:solidFill>
            <a:schemeClr val="bg1"/>
          </a:solidFill>
          <a:ln>
            <a:noFill/>
          </a:ln>
          <a:effectLst>
            <a:outerShdw blurRad="2540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8" name="组合 47"/>
          <p:cNvGrpSpPr/>
          <p:nvPr/>
        </p:nvGrpSpPr>
        <p:grpSpPr>
          <a:xfrm>
            <a:off x="716225" y="2749403"/>
            <a:ext cx="5383574" cy="1447790"/>
            <a:chOff x="680225" y="2823783"/>
            <a:chExt cx="5383574" cy="1447790"/>
          </a:xfrm>
        </p:grpSpPr>
        <p:sp>
          <p:nvSpPr>
            <p:cNvPr id="49" name="矩形 48"/>
            <p:cNvSpPr/>
            <p:nvPr/>
          </p:nvSpPr>
          <p:spPr>
            <a:xfrm>
              <a:off x="760870" y="2823783"/>
              <a:ext cx="5302929" cy="1447537"/>
            </a:xfrm>
            <a:prstGeom prst="rect">
              <a:avLst/>
            </a:prstGeom>
            <a:solidFill>
              <a:schemeClr val="bg1"/>
            </a:solidFill>
            <a:ln>
              <a:noFill/>
            </a:ln>
            <a:effectLst>
              <a:outerShdw blurRad="635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梯形 49"/>
            <p:cNvSpPr/>
            <p:nvPr/>
          </p:nvSpPr>
          <p:spPr>
            <a:xfrm rot="16200000">
              <a:off x="-7544" y="3511804"/>
              <a:ext cx="1447538" cy="72000"/>
            </a:xfrm>
            <a:prstGeom prst="trapezoid">
              <a:avLst>
                <a:gd name="adj" fmla="val 126637"/>
              </a:avLst>
            </a:prstGeom>
            <a:solidFill>
              <a:srgbClr val="E55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1" name="矩形: 棱台 12"/>
          <p:cNvSpPr/>
          <p:nvPr/>
        </p:nvSpPr>
        <p:spPr>
          <a:xfrm>
            <a:off x="716225" y="1201937"/>
            <a:ext cx="5302929" cy="1190417"/>
          </a:xfrm>
          <a:prstGeom prst="bevel">
            <a:avLst>
              <a:gd name="adj" fmla="val 2797"/>
            </a:avLst>
          </a:prstGeom>
          <a:solidFill>
            <a:schemeClr val="bg1"/>
          </a:solidFill>
          <a:ln>
            <a:noFill/>
          </a:ln>
          <a:effectLst>
            <a:outerShdw blurRad="2540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文本框 51"/>
          <p:cNvSpPr txBox="1"/>
          <p:nvPr/>
        </p:nvSpPr>
        <p:spPr>
          <a:xfrm>
            <a:off x="6978708" y="1362631"/>
            <a:ext cx="2536958" cy="812530"/>
          </a:xfrm>
          <a:prstGeom prst="rect">
            <a:avLst/>
          </a:prstGeom>
          <a:noFill/>
        </p:spPr>
        <p:txBody>
          <a:bodyPr wrap="square" rtlCol="0">
            <a:spAutoFit/>
          </a:bodyPr>
          <a:lstStyle/>
          <a:p>
            <a:pPr>
              <a:lnSpc>
                <a:spcPct val="130000"/>
              </a:lnSpc>
            </a:pPr>
            <a:r>
              <a:rPr lang="zh-CN" altLang="en-US" dirty="0">
                <a:solidFill>
                  <a:prstClr val="black"/>
                </a:solidFill>
                <a:latin typeface="微软雅黑" panose="020B0503020204020204" pitchFamily="34" charset="-122"/>
                <a:ea typeface="微软雅黑" panose="020B0503020204020204" pitchFamily="34" charset="-122"/>
              </a:rPr>
              <a:t>事物的外部联系和表面特征。</a:t>
            </a:r>
          </a:p>
        </p:txBody>
      </p:sp>
      <p:sp>
        <p:nvSpPr>
          <p:cNvPr id="53" name="文本框 52"/>
          <p:cNvSpPr txBox="1"/>
          <p:nvPr/>
        </p:nvSpPr>
        <p:spPr>
          <a:xfrm>
            <a:off x="2671508" y="1357951"/>
            <a:ext cx="2620803" cy="812530"/>
          </a:xfrm>
          <a:prstGeom prst="rect">
            <a:avLst/>
          </a:prstGeom>
          <a:noFill/>
        </p:spPr>
        <p:txBody>
          <a:bodyPr wrap="square" rtlCol="0">
            <a:spAutoFit/>
          </a:bodyPr>
          <a:lstStyle/>
          <a:p>
            <a:pPr>
              <a:lnSpc>
                <a:spcPct val="130000"/>
              </a:lnSpc>
            </a:pPr>
            <a:r>
              <a:rPr lang="zh-CN" altLang="en-US" dirty="0">
                <a:solidFill>
                  <a:prstClr val="black"/>
                </a:solidFill>
                <a:latin typeface="微软雅黑" panose="020B0503020204020204" pitchFamily="34" charset="-122"/>
                <a:ea typeface="微软雅黑" panose="020B0503020204020204" pitchFamily="34" charset="-122"/>
              </a:rPr>
              <a:t>事物的内在联系和根本性质。</a:t>
            </a:r>
            <a:endParaRPr lang="zh-CN" altLang="en-US" sz="1600" dirty="0">
              <a:solidFill>
                <a:prstClr val="black"/>
              </a:solidFill>
            </a:endParaRPr>
          </a:p>
        </p:txBody>
      </p:sp>
      <p:sp>
        <p:nvSpPr>
          <p:cNvPr id="54" name="文本框 53"/>
          <p:cNvSpPr txBox="1"/>
          <p:nvPr/>
        </p:nvSpPr>
        <p:spPr>
          <a:xfrm>
            <a:off x="922795" y="2836389"/>
            <a:ext cx="4271118" cy="1177566"/>
          </a:xfrm>
          <a:prstGeom prst="rect">
            <a:avLst/>
          </a:prstGeom>
          <a:noFill/>
        </p:spPr>
        <p:txBody>
          <a:bodyPr wrap="square" rtlCol="0">
            <a:spAutoFit/>
          </a:bodyPr>
          <a:lstStyle/>
          <a:p>
            <a:pPr algn="just">
              <a:lnSpc>
                <a:spcPct val="130000"/>
              </a:lnSpc>
            </a:pPr>
            <a:r>
              <a:rPr lang="zh-CN" altLang="en-US" sz="2000" b="1" dirty="0">
                <a:solidFill>
                  <a:srgbClr val="E55003"/>
                </a:solidFill>
                <a:latin typeface="微软雅黑" panose="020B0503020204020204" pitchFamily="34" charset="-122"/>
                <a:ea typeface="微软雅黑" panose="020B0503020204020204" pitchFamily="34" charset="-122"/>
              </a:rPr>
              <a:t>相互对立</a:t>
            </a:r>
            <a:r>
              <a:rPr lang="zh-CN" altLang="en-US" dirty="0">
                <a:solidFill>
                  <a:prstClr val="black"/>
                </a:solidFill>
                <a:latin typeface="微软雅黑" panose="020B0503020204020204" pitchFamily="34" charset="-122"/>
                <a:ea typeface="微软雅黑" panose="020B0503020204020204" pitchFamily="34" charset="-122"/>
              </a:rPr>
              <a:t>：本质是一般、普遍、相对稳定、深藏事物内部的；现象是个别、具体、多变易逝、表露在外的。</a:t>
            </a:r>
          </a:p>
        </p:txBody>
      </p:sp>
      <p:sp>
        <p:nvSpPr>
          <p:cNvPr id="55" name="文本框 54"/>
          <p:cNvSpPr txBox="1"/>
          <p:nvPr/>
        </p:nvSpPr>
        <p:spPr>
          <a:xfrm>
            <a:off x="6876666" y="2836389"/>
            <a:ext cx="4402501" cy="1177566"/>
          </a:xfrm>
          <a:prstGeom prst="rect">
            <a:avLst/>
          </a:prstGeom>
          <a:noFill/>
        </p:spPr>
        <p:txBody>
          <a:bodyPr wrap="square" rtlCol="0">
            <a:spAutoFit/>
          </a:bodyPr>
          <a:lstStyle/>
          <a:p>
            <a:pPr algn="just">
              <a:lnSpc>
                <a:spcPct val="130000"/>
              </a:lnSpc>
            </a:pPr>
            <a:r>
              <a:rPr lang="zh-CN" altLang="en-US" sz="2000" b="1" dirty="0">
                <a:solidFill>
                  <a:srgbClr val="9A935B"/>
                </a:solidFill>
                <a:latin typeface="微软雅黑" panose="020B0503020204020204" pitchFamily="34" charset="-122"/>
                <a:ea typeface="微软雅黑" panose="020B0503020204020204" pitchFamily="34" charset="-122"/>
              </a:rPr>
              <a:t>相互统一</a:t>
            </a:r>
            <a:r>
              <a:rPr lang="zh-CN" altLang="en-US" dirty="0">
                <a:solidFill>
                  <a:srgbClr val="9A935B"/>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任何事物都是本质与现象的统一。本质决定现象，现象表现本质。真象正面表现本质，假象反面表现本质。</a:t>
            </a:r>
          </a:p>
        </p:txBody>
      </p:sp>
      <p:sp>
        <p:nvSpPr>
          <p:cNvPr id="56" name="文本框 55"/>
          <p:cNvSpPr txBox="1"/>
          <p:nvPr/>
        </p:nvSpPr>
        <p:spPr>
          <a:xfrm>
            <a:off x="922655" y="4535805"/>
            <a:ext cx="4491355" cy="1137556"/>
          </a:xfrm>
          <a:prstGeom prst="rect">
            <a:avLst/>
          </a:prstGeom>
          <a:noFill/>
        </p:spPr>
        <p:txBody>
          <a:bodyPr wrap="square" rtlCol="0">
            <a:spAutoFit/>
          </a:bodyPr>
          <a:lstStyle/>
          <a:p>
            <a:pPr algn="just">
              <a:lnSpc>
                <a:spcPct val="130000"/>
              </a:lnSpc>
            </a:pPr>
            <a:r>
              <a:rPr lang="en-US" altLang="zh-CN" dirty="0">
                <a:solidFill>
                  <a:prstClr val="black"/>
                </a:solidFill>
                <a:latin typeface="微软雅黑" panose="020B0503020204020204" pitchFamily="34" charset="-122"/>
                <a:ea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rPr>
              <a:t>要运用理性思维透过现象把握事物本质，由此及彼、由表及里，不断深化对事物的认识。</a:t>
            </a:r>
          </a:p>
        </p:txBody>
      </p:sp>
      <p:sp>
        <p:nvSpPr>
          <p:cNvPr id="57" name="文本框 56"/>
          <p:cNvSpPr txBox="1"/>
          <p:nvPr/>
        </p:nvSpPr>
        <p:spPr>
          <a:xfrm>
            <a:off x="6876666" y="4535959"/>
            <a:ext cx="4402501" cy="1137556"/>
          </a:xfrm>
          <a:prstGeom prst="rect">
            <a:avLst/>
          </a:prstGeom>
          <a:noFill/>
        </p:spPr>
        <p:txBody>
          <a:bodyPr wrap="square" rtlCol="0">
            <a:spAutoFit/>
          </a:bodyPr>
          <a:lstStyle/>
          <a:p>
            <a:pPr algn="just">
              <a:lnSpc>
                <a:spcPct val="130000"/>
              </a:lnSpc>
            </a:pPr>
            <a:r>
              <a:rPr lang="en-US" altLang="zh-CN" dirty="0">
                <a:solidFill>
                  <a:prstClr val="black"/>
                </a:solidFill>
                <a:latin typeface="微软雅黑" panose="020B0503020204020204" pitchFamily="34" charset="-122"/>
                <a:ea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rPr>
              <a:t>要掌握大量的现象，通过技术手段和理论分析去粗取精、去伪存真，准确辨别真象和假象。</a:t>
            </a:r>
          </a:p>
        </p:txBody>
      </p:sp>
      <p:grpSp>
        <p:nvGrpSpPr>
          <p:cNvPr id="58" name="组合 57"/>
          <p:cNvGrpSpPr/>
          <p:nvPr/>
        </p:nvGrpSpPr>
        <p:grpSpPr>
          <a:xfrm>
            <a:off x="922795" y="1363083"/>
            <a:ext cx="1599718" cy="868124"/>
            <a:chOff x="732941" y="665933"/>
            <a:chExt cx="1599718" cy="868124"/>
          </a:xfrm>
        </p:grpSpPr>
        <p:grpSp>
          <p:nvGrpSpPr>
            <p:cNvPr id="59" name="组合 58"/>
            <p:cNvGrpSpPr/>
            <p:nvPr/>
          </p:nvGrpSpPr>
          <p:grpSpPr>
            <a:xfrm>
              <a:off x="766780" y="720426"/>
              <a:ext cx="777240" cy="785056"/>
              <a:chOff x="1908810" y="1123224"/>
              <a:chExt cx="777240" cy="785056"/>
            </a:xfrm>
          </p:grpSpPr>
          <p:sp>
            <p:nvSpPr>
              <p:cNvPr id="68" name="矩形 67"/>
              <p:cNvSpPr/>
              <p:nvPr/>
            </p:nvSpPr>
            <p:spPr>
              <a:xfrm>
                <a:off x="1908810" y="1129452"/>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69" name="直接连接符 51"/>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52"/>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53"/>
              <p:cNvCxnSpPr>
                <a:endCxn id="68" idx="3"/>
              </p:cNvCxnSpPr>
              <p:nvPr/>
            </p:nvCxnSpPr>
            <p:spPr>
              <a:xfrm>
                <a:off x="1922417" y="1511844"/>
                <a:ext cx="763633" cy="622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54"/>
              <p:cNvCxnSpPr>
                <a:endCxn id="68" idx="2"/>
              </p:cNvCxnSpPr>
              <p:nvPr/>
            </p:nvCxnSpPr>
            <p:spPr>
              <a:xfrm flipH="1">
                <a:off x="2297430" y="1123224"/>
                <a:ext cx="6804" cy="78346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0" name="矩形 59"/>
            <p:cNvSpPr/>
            <p:nvPr/>
          </p:nvSpPr>
          <p:spPr>
            <a:xfrm>
              <a:off x="732941" y="672283"/>
              <a:ext cx="825867" cy="861774"/>
            </a:xfrm>
            <a:prstGeom prst="rect">
              <a:avLst/>
            </a:prstGeom>
          </p:spPr>
          <p:txBody>
            <a:bodyPr wrap="none">
              <a:spAutoFit/>
            </a:bodyPr>
            <a:lstStyle/>
            <a:p>
              <a:r>
                <a:rPr lang="zh-CN" altLang="en-US" sz="5000" dirty="0">
                  <a:solidFill>
                    <a:srgbClr val="E55003"/>
                  </a:solidFill>
                  <a:latin typeface="华文新魏" panose="02010800040101010101" pitchFamily="2" charset="-122"/>
                  <a:ea typeface="华文新魏" panose="02010800040101010101" pitchFamily="2" charset="-122"/>
                </a:rPr>
                <a:t>本</a:t>
              </a:r>
            </a:p>
          </p:txBody>
        </p:sp>
        <p:grpSp>
          <p:nvGrpSpPr>
            <p:cNvPr id="61" name="组合 60"/>
            <p:cNvGrpSpPr/>
            <p:nvPr/>
          </p:nvGrpSpPr>
          <p:grpSpPr>
            <a:xfrm>
              <a:off x="1541549" y="725067"/>
              <a:ext cx="781148" cy="778827"/>
              <a:chOff x="1908810" y="1131040"/>
              <a:chExt cx="781148" cy="778827"/>
            </a:xfrm>
          </p:grpSpPr>
          <p:sp>
            <p:nvSpPr>
              <p:cNvPr id="63" name="矩形 62"/>
              <p:cNvSpPr/>
              <p:nvPr/>
            </p:nvSpPr>
            <p:spPr>
              <a:xfrm>
                <a:off x="1912718" y="1132627"/>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64" name="直接连接符 46"/>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47"/>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接连接符 48"/>
              <p:cNvCxnSpPr>
                <a:endCxn id="63" idx="3"/>
              </p:cNvCxnSpPr>
              <p:nvPr/>
            </p:nvCxnSpPr>
            <p:spPr>
              <a:xfrm flipV="1">
                <a:off x="1926325" y="1521247"/>
                <a:ext cx="763633" cy="6229"/>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直接连接符 49"/>
              <p:cNvCxnSpPr>
                <a:endCxn id="63" idx="2"/>
              </p:cNvCxnSpPr>
              <p:nvPr/>
            </p:nvCxnSpPr>
            <p:spPr>
              <a:xfrm flipH="1">
                <a:off x="2301338" y="1138856"/>
                <a:ext cx="6804" cy="771011"/>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2" name="矩形 61"/>
            <p:cNvSpPr/>
            <p:nvPr/>
          </p:nvSpPr>
          <p:spPr>
            <a:xfrm>
              <a:off x="1506792" y="665933"/>
              <a:ext cx="825867" cy="861774"/>
            </a:xfrm>
            <a:prstGeom prst="rect">
              <a:avLst/>
            </a:prstGeom>
          </p:spPr>
          <p:txBody>
            <a:bodyPr wrap="none">
              <a:spAutoFit/>
            </a:bodyPr>
            <a:lstStyle/>
            <a:p>
              <a:r>
                <a:rPr lang="zh-CN" altLang="en-US" sz="5000" dirty="0">
                  <a:solidFill>
                    <a:srgbClr val="E55003"/>
                  </a:solidFill>
                  <a:latin typeface="华文新魏" panose="02010800040101010101" pitchFamily="2" charset="-122"/>
                  <a:ea typeface="华文新魏" panose="02010800040101010101" pitchFamily="2" charset="-122"/>
                </a:rPr>
                <a:t>质</a:t>
              </a:r>
            </a:p>
          </p:txBody>
        </p:sp>
      </p:grpSp>
      <p:grpSp>
        <p:nvGrpSpPr>
          <p:cNvPr id="73" name="组合 72"/>
          <p:cNvGrpSpPr/>
          <p:nvPr/>
        </p:nvGrpSpPr>
        <p:grpSpPr>
          <a:xfrm>
            <a:off x="9679449" y="1363083"/>
            <a:ext cx="1599718" cy="868124"/>
            <a:chOff x="732941" y="665933"/>
            <a:chExt cx="1599718" cy="868124"/>
          </a:xfrm>
        </p:grpSpPr>
        <p:grpSp>
          <p:nvGrpSpPr>
            <p:cNvPr id="74" name="组合 73"/>
            <p:cNvGrpSpPr/>
            <p:nvPr/>
          </p:nvGrpSpPr>
          <p:grpSpPr>
            <a:xfrm>
              <a:off x="766780" y="720426"/>
              <a:ext cx="777240" cy="785056"/>
              <a:chOff x="1908810" y="1123224"/>
              <a:chExt cx="777240" cy="785056"/>
            </a:xfrm>
          </p:grpSpPr>
          <p:sp>
            <p:nvSpPr>
              <p:cNvPr id="83" name="矩形 82"/>
              <p:cNvSpPr/>
              <p:nvPr/>
            </p:nvSpPr>
            <p:spPr>
              <a:xfrm>
                <a:off x="1908810" y="1129452"/>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84" name="直接连接符 76"/>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直接连接符 77"/>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直接连接符 78"/>
              <p:cNvCxnSpPr>
                <a:endCxn id="83" idx="3"/>
              </p:cNvCxnSpPr>
              <p:nvPr/>
            </p:nvCxnSpPr>
            <p:spPr>
              <a:xfrm>
                <a:off x="1922417" y="1511844"/>
                <a:ext cx="763633" cy="622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直接连接符 79"/>
              <p:cNvCxnSpPr>
                <a:endCxn id="83" idx="2"/>
              </p:cNvCxnSpPr>
              <p:nvPr/>
            </p:nvCxnSpPr>
            <p:spPr>
              <a:xfrm flipH="1">
                <a:off x="2297430" y="1123224"/>
                <a:ext cx="6804" cy="78346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5" name="矩形 74"/>
            <p:cNvSpPr/>
            <p:nvPr/>
          </p:nvSpPr>
          <p:spPr>
            <a:xfrm>
              <a:off x="732941" y="672283"/>
              <a:ext cx="825867" cy="861774"/>
            </a:xfrm>
            <a:prstGeom prst="rect">
              <a:avLst/>
            </a:prstGeom>
          </p:spPr>
          <p:txBody>
            <a:bodyPr wrap="none">
              <a:spAutoFit/>
            </a:bodyPr>
            <a:lstStyle/>
            <a:p>
              <a:r>
                <a:rPr lang="zh-CN" altLang="en-US" sz="5000" dirty="0">
                  <a:solidFill>
                    <a:srgbClr val="9A935B"/>
                  </a:solidFill>
                  <a:latin typeface="华文新魏" panose="02010800040101010101" pitchFamily="2" charset="-122"/>
                  <a:ea typeface="华文新魏" panose="02010800040101010101" pitchFamily="2" charset="-122"/>
                </a:rPr>
                <a:t>现</a:t>
              </a:r>
            </a:p>
          </p:txBody>
        </p:sp>
        <p:grpSp>
          <p:nvGrpSpPr>
            <p:cNvPr id="76" name="组合 75"/>
            <p:cNvGrpSpPr/>
            <p:nvPr/>
          </p:nvGrpSpPr>
          <p:grpSpPr>
            <a:xfrm>
              <a:off x="1541549" y="725067"/>
              <a:ext cx="781148" cy="778827"/>
              <a:chOff x="1908810" y="1131040"/>
              <a:chExt cx="781148" cy="778827"/>
            </a:xfrm>
          </p:grpSpPr>
          <p:sp>
            <p:nvSpPr>
              <p:cNvPr id="78" name="矩形 77"/>
              <p:cNvSpPr/>
              <p:nvPr/>
            </p:nvSpPr>
            <p:spPr>
              <a:xfrm>
                <a:off x="1912718" y="1132627"/>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79" name="直接连接符 71"/>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接连接符 72"/>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73"/>
              <p:cNvCxnSpPr>
                <a:endCxn id="78" idx="3"/>
              </p:cNvCxnSpPr>
              <p:nvPr/>
            </p:nvCxnSpPr>
            <p:spPr>
              <a:xfrm flipV="1">
                <a:off x="1926325" y="1521247"/>
                <a:ext cx="763633" cy="6229"/>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74"/>
              <p:cNvCxnSpPr>
                <a:endCxn id="78" idx="2"/>
              </p:cNvCxnSpPr>
              <p:nvPr/>
            </p:nvCxnSpPr>
            <p:spPr>
              <a:xfrm flipH="1">
                <a:off x="2301338" y="1138856"/>
                <a:ext cx="6804" cy="771011"/>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7" name="矩形 76"/>
            <p:cNvSpPr/>
            <p:nvPr/>
          </p:nvSpPr>
          <p:spPr>
            <a:xfrm>
              <a:off x="1506792" y="665933"/>
              <a:ext cx="825867" cy="861774"/>
            </a:xfrm>
            <a:prstGeom prst="rect">
              <a:avLst/>
            </a:prstGeom>
          </p:spPr>
          <p:txBody>
            <a:bodyPr wrap="none">
              <a:spAutoFit/>
            </a:bodyPr>
            <a:lstStyle/>
            <a:p>
              <a:r>
                <a:rPr lang="zh-CN" altLang="en-US" sz="5000" dirty="0">
                  <a:solidFill>
                    <a:srgbClr val="9A935B"/>
                  </a:solidFill>
                  <a:latin typeface="华文新魏" panose="02010800040101010101" pitchFamily="2" charset="-122"/>
                  <a:ea typeface="华文新魏" panose="02010800040101010101" pitchFamily="2" charset="-122"/>
                </a:rPr>
                <a:t>象</a:t>
              </a:r>
            </a:p>
          </p:txBody>
        </p:sp>
      </p:grpSp>
      <p:sp>
        <p:nvSpPr>
          <p:cNvPr id="89" name="îš1ïḋé"/>
          <p:cNvSpPr/>
          <p:nvPr/>
        </p:nvSpPr>
        <p:spPr bwMode="auto">
          <a:xfrm rot="5400000">
            <a:off x="5262246" y="991397"/>
            <a:ext cx="1677600" cy="1607377"/>
          </a:xfrm>
          <a:custGeom>
            <a:avLst/>
            <a:gdLst>
              <a:gd name="T0" fmla="*/ 1329 w 1329"/>
              <a:gd name="T1" fmla="*/ 0 h 1826"/>
              <a:gd name="T2" fmla="*/ 0 w 1329"/>
              <a:gd name="T3" fmla="*/ 774 h 1826"/>
              <a:gd name="T4" fmla="*/ 0 w 1329"/>
              <a:gd name="T5" fmla="*/ 1826 h 1826"/>
              <a:gd name="T6" fmla="*/ 1329 w 1329"/>
              <a:gd name="T7" fmla="*/ 1052 h 1826"/>
              <a:gd name="T8" fmla="*/ 1329 w 1329"/>
              <a:gd name="T9" fmla="*/ 0 h 1826"/>
            </a:gdLst>
            <a:ahLst/>
            <a:cxnLst>
              <a:cxn ang="0">
                <a:pos x="T0" y="T1"/>
              </a:cxn>
              <a:cxn ang="0">
                <a:pos x="T2" y="T3"/>
              </a:cxn>
              <a:cxn ang="0">
                <a:pos x="T4" y="T5"/>
              </a:cxn>
              <a:cxn ang="0">
                <a:pos x="T6" y="T7"/>
              </a:cxn>
              <a:cxn ang="0">
                <a:pos x="T8" y="T9"/>
              </a:cxn>
            </a:cxnLst>
            <a:rect l="0" t="0" r="r" b="b"/>
            <a:pathLst>
              <a:path w="1329" h="1826">
                <a:moveTo>
                  <a:pt x="1329" y="0"/>
                </a:moveTo>
                <a:lnTo>
                  <a:pt x="0" y="774"/>
                </a:lnTo>
                <a:lnTo>
                  <a:pt x="0" y="1826"/>
                </a:lnTo>
                <a:lnTo>
                  <a:pt x="1329" y="1052"/>
                </a:lnTo>
                <a:lnTo>
                  <a:pt x="1329" y="0"/>
                </a:lnTo>
                <a:close/>
              </a:path>
            </a:pathLst>
          </a:custGeom>
          <a:gradFill>
            <a:gsLst>
              <a:gs pos="50100">
                <a:schemeClr val="bg1"/>
              </a:gs>
              <a:gs pos="0">
                <a:schemeClr val="accent6">
                  <a:lumMod val="75000"/>
                </a:schemeClr>
              </a:gs>
              <a:gs pos="100000">
                <a:srgbClr val="E55003"/>
              </a:gs>
            </a:gsLst>
            <a:lin ang="5400000" scaled="1"/>
          </a:grad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solidFill>
                <a:prstClr val="white"/>
              </a:solidFill>
            </a:endParaRPr>
          </a:p>
        </p:txBody>
      </p:sp>
      <p:grpSp>
        <p:nvGrpSpPr>
          <p:cNvPr id="90" name="组合 89"/>
          <p:cNvGrpSpPr/>
          <p:nvPr/>
        </p:nvGrpSpPr>
        <p:grpSpPr>
          <a:xfrm>
            <a:off x="5413733" y="958250"/>
            <a:ext cx="1364536" cy="1677791"/>
            <a:chOff x="5344010" y="1022418"/>
            <a:chExt cx="1364536" cy="1677791"/>
          </a:xfrm>
        </p:grpSpPr>
        <p:sp>
          <p:nvSpPr>
            <p:cNvPr id="91" name="îš1ïḋé"/>
            <p:cNvSpPr/>
            <p:nvPr/>
          </p:nvSpPr>
          <p:spPr bwMode="auto">
            <a:xfrm rot="10800000" flipH="1">
              <a:off x="5344010" y="1022418"/>
              <a:ext cx="1364536" cy="1677791"/>
            </a:xfrm>
            <a:prstGeom prst="parallelogram">
              <a:avLst>
                <a:gd name="adj" fmla="val 41199"/>
              </a:avLst>
            </a:prstGeom>
            <a:solidFill>
              <a:schemeClr val="bg1"/>
            </a:solidFill>
            <a:ln w="76200">
              <a:noFill/>
              <a:prstDash val="solid"/>
              <a:miter lim="800000"/>
            </a:ln>
            <a:effectLst>
              <a:outerShdw blurRad="3429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solidFill>
                  <a:prstClr val="white"/>
                </a:solidFill>
              </a:endParaRPr>
            </a:p>
          </p:txBody>
        </p:sp>
        <p:sp>
          <p:nvSpPr>
            <p:cNvPr id="92" name="矩形 91"/>
            <p:cNvSpPr/>
            <p:nvPr/>
          </p:nvSpPr>
          <p:spPr>
            <a:xfrm>
              <a:off x="5714147" y="1449258"/>
              <a:ext cx="675185" cy="830997"/>
            </a:xfrm>
            <a:prstGeom prst="rect">
              <a:avLst/>
            </a:prstGeom>
          </p:spPr>
          <p:txBody>
            <a:bodyPr vert="horz" wrap="none">
              <a:spAutoFit/>
            </a:bodyPr>
            <a:lstStyle/>
            <a:p>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内</a:t>
              </a:r>
              <a:endPar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sym typeface="+mn-ea"/>
              </a:endParaRPr>
            </a:p>
            <a:p>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  </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涵</a:t>
              </a:r>
            </a:p>
          </p:txBody>
        </p:sp>
      </p:grpSp>
      <p:grpSp>
        <p:nvGrpSpPr>
          <p:cNvPr id="93" name="组合 92"/>
          <p:cNvGrpSpPr/>
          <p:nvPr/>
        </p:nvGrpSpPr>
        <p:grpSpPr>
          <a:xfrm flipH="1">
            <a:off x="5292312" y="2634403"/>
            <a:ext cx="1607377" cy="1677791"/>
            <a:chOff x="5222589" y="1022418"/>
            <a:chExt cx="1607377" cy="1677791"/>
          </a:xfrm>
        </p:grpSpPr>
        <p:sp>
          <p:nvSpPr>
            <p:cNvPr id="94" name="îš1ïḋé"/>
            <p:cNvSpPr/>
            <p:nvPr/>
          </p:nvSpPr>
          <p:spPr bwMode="auto">
            <a:xfrm rot="5400000">
              <a:off x="5187478" y="1057625"/>
              <a:ext cx="1677600" cy="1607377"/>
            </a:xfrm>
            <a:custGeom>
              <a:avLst/>
              <a:gdLst>
                <a:gd name="T0" fmla="*/ 1329 w 1329"/>
                <a:gd name="T1" fmla="*/ 0 h 1826"/>
                <a:gd name="T2" fmla="*/ 0 w 1329"/>
                <a:gd name="T3" fmla="*/ 774 h 1826"/>
                <a:gd name="T4" fmla="*/ 0 w 1329"/>
                <a:gd name="T5" fmla="*/ 1826 h 1826"/>
                <a:gd name="T6" fmla="*/ 1329 w 1329"/>
                <a:gd name="T7" fmla="*/ 1052 h 1826"/>
                <a:gd name="T8" fmla="*/ 1329 w 1329"/>
                <a:gd name="T9" fmla="*/ 0 h 1826"/>
              </a:gdLst>
              <a:ahLst/>
              <a:cxnLst>
                <a:cxn ang="0">
                  <a:pos x="T0" y="T1"/>
                </a:cxn>
                <a:cxn ang="0">
                  <a:pos x="T2" y="T3"/>
                </a:cxn>
                <a:cxn ang="0">
                  <a:pos x="T4" y="T5"/>
                </a:cxn>
                <a:cxn ang="0">
                  <a:pos x="T6" y="T7"/>
                </a:cxn>
                <a:cxn ang="0">
                  <a:pos x="T8" y="T9"/>
                </a:cxn>
              </a:cxnLst>
              <a:rect l="0" t="0" r="r" b="b"/>
              <a:pathLst>
                <a:path w="1329" h="1826">
                  <a:moveTo>
                    <a:pt x="1329" y="0"/>
                  </a:moveTo>
                  <a:lnTo>
                    <a:pt x="0" y="774"/>
                  </a:lnTo>
                  <a:lnTo>
                    <a:pt x="0" y="1826"/>
                  </a:lnTo>
                  <a:lnTo>
                    <a:pt x="1329" y="1052"/>
                  </a:lnTo>
                  <a:lnTo>
                    <a:pt x="1329" y="0"/>
                  </a:lnTo>
                  <a:close/>
                </a:path>
              </a:pathLst>
            </a:custGeom>
            <a:gradFill>
              <a:gsLst>
                <a:gs pos="50100">
                  <a:schemeClr val="bg1"/>
                </a:gs>
                <a:gs pos="100000">
                  <a:schemeClr val="accent6">
                    <a:lumMod val="75000"/>
                  </a:schemeClr>
                </a:gs>
                <a:gs pos="0">
                  <a:srgbClr val="E55003"/>
                </a:gs>
              </a:gsLst>
              <a:lin ang="5400000" scaled="0"/>
            </a:grad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solidFill>
                  <a:prstClr val="white"/>
                </a:solidFill>
              </a:endParaRPr>
            </a:p>
          </p:txBody>
        </p:sp>
        <p:grpSp>
          <p:nvGrpSpPr>
            <p:cNvPr id="95" name="组合 94"/>
            <p:cNvGrpSpPr/>
            <p:nvPr/>
          </p:nvGrpSpPr>
          <p:grpSpPr>
            <a:xfrm>
              <a:off x="5344010" y="1022418"/>
              <a:ext cx="1364536" cy="1677791"/>
              <a:chOff x="5344010" y="1022418"/>
              <a:chExt cx="1364536" cy="1677791"/>
            </a:xfrm>
          </p:grpSpPr>
          <p:sp>
            <p:nvSpPr>
              <p:cNvPr id="96" name="îš1ïḋé"/>
              <p:cNvSpPr/>
              <p:nvPr/>
            </p:nvSpPr>
            <p:spPr bwMode="auto">
              <a:xfrm rot="10800000" flipH="1">
                <a:off x="5344010" y="1022418"/>
                <a:ext cx="1364536" cy="1677791"/>
              </a:xfrm>
              <a:prstGeom prst="parallelogram">
                <a:avLst>
                  <a:gd name="adj" fmla="val 41199"/>
                </a:avLst>
              </a:prstGeom>
              <a:solidFill>
                <a:schemeClr val="bg1"/>
              </a:solidFill>
              <a:ln w="76200">
                <a:noFill/>
                <a:prstDash val="solid"/>
                <a:miter lim="800000"/>
              </a:ln>
              <a:effectLst>
                <a:outerShdw blurRad="3429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solidFill>
                    <a:prstClr val="white"/>
                  </a:solidFill>
                </a:endParaRPr>
              </a:p>
            </p:txBody>
          </p:sp>
          <p:sp>
            <p:nvSpPr>
              <p:cNvPr id="97" name="矩形 96"/>
              <p:cNvSpPr/>
              <p:nvPr/>
            </p:nvSpPr>
            <p:spPr>
              <a:xfrm>
                <a:off x="5688686" y="1445815"/>
                <a:ext cx="675185" cy="830997"/>
              </a:xfrm>
              <a:prstGeom prst="rect">
                <a:avLst/>
              </a:prstGeom>
            </p:spPr>
            <p:txBody>
              <a:bodyPr vert="horz" wrap="none">
                <a:spAutoFit/>
              </a:bodyPr>
              <a:lstStyle/>
              <a:p>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  关</a:t>
                </a:r>
              </a:p>
              <a:p>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系</a:t>
                </a:r>
              </a:p>
            </p:txBody>
          </p:sp>
        </p:grpSp>
      </p:grpSp>
      <p:grpSp>
        <p:nvGrpSpPr>
          <p:cNvPr id="98" name="组合 97"/>
          <p:cNvGrpSpPr/>
          <p:nvPr/>
        </p:nvGrpSpPr>
        <p:grpSpPr>
          <a:xfrm>
            <a:off x="5292312" y="4313968"/>
            <a:ext cx="1607377" cy="1677791"/>
            <a:chOff x="5222589" y="1022418"/>
            <a:chExt cx="1607377" cy="1677791"/>
          </a:xfrm>
        </p:grpSpPr>
        <p:sp>
          <p:nvSpPr>
            <p:cNvPr id="99" name="îš1ïḋé"/>
            <p:cNvSpPr/>
            <p:nvPr/>
          </p:nvSpPr>
          <p:spPr bwMode="auto">
            <a:xfrm rot="5400000">
              <a:off x="5187478" y="1057625"/>
              <a:ext cx="1677600" cy="1607377"/>
            </a:xfrm>
            <a:custGeom>
              <a:avLst/>
              <a:gdLst>
                <a:gd name="T0" fmla="*/ 1329 w 1329"/>
                <a:gd name="T1" fmla="*/ 0 h 1826"/>
                <a:gd name="T2" fmla="*/ 0 w 1329"/>
                <a:gd name="T3" fmla="*/ 774 h 1826"/>
                <a:gd name="T4" fmla="*/ 0 w 1329"/>
                <a:gd name="T5" fmla="*/ 1826 h 1826"/>
                <a:gd name="T6" fmla="*/ 1329 w 1329"/>
                <a:gd name="T7" fmla="*/ 1052 h 1826"/>
                <a:gd name="T8" fmla="*/ 1329 w 1329"/>
                <a:gd name="T9" fmla="*/ 0 h 1826"/>
              </a:gdLst>
              <a:ahLst/>
              <a:cxnLst>
                <a:cxn ang="0">
                  <a:pos x="T0" y="T1"/>
                </a:cxn>
                <a:cxn ang="0">
                  <a:pos x="T2" y="T3"/>
                </a:cxn>
                <a:cxn ang="0">
                  <a:pos x="T4" y="T5"/>
                </a:cxn>
                <a:cxn ang="0">
                  <a:pos x="T6" y="T7"/>
                </a:cxn>
                <a:cxn ang="0">
                  <a:pos x="T8" y="T9"/>
                </a:cxn>
              </a:cxnLst>
              <a:rect l="0" t="0" r="r" b="b"/>
              <a:pathLst>
                <a:path w="1329" h="1826">
                  <a:moveTo>
                    <a:pt x="1329" y="0"/>
                  </a:moveTo>
                  <a:lnTo>
                    <a:pt x="0" y="774"/>
                  </a:lnTo>
                  <a:lnTo>
                    <a:pt x="0" y="1826"/>
                  </a:lnTo>
                  <a:lnTo>
                    <a:pt x="1329" y="1052"/>
                  </a:lnTo>
                  <a:lnTo>
                    <a:pt x="1329" y="0"/>
                  </a:lnTo>
                  <a:close/>
                </a:path>
              </a:pathLst>
            </a:custGeom>
            <a:gradFill>
              <a:gsLst>
                <a:gs pos="50100">
                  <a:schemeClr val="bg1"/>
                </a:gs>
                <a:gs pos="0">
                  <a:schemeClr val="accent6">
                    <a:lumMod val="75000"/>
                  </a:schemeClr>
                </a:gs>
                <a:gs pos="100000">
                  <a:srgbClr val="E55003"/>
                </a:gs>
              </a:gsLst>
              <a:lin ang="5400000" scaled="1"/>
            </a:grad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solidFill>
                  <a:prstClr val="white"/>
                </a:solidFill>
              </a:endParaRPr>
            </a:p>
          </p:txBody>
        </p:sp>
        <p:grpSp>
          <p:nvGrpSpPr>
            <p:cNvPr id="100" name="组合 99"/>
            <p:cNvGrpSpPr/>
            <p:nvPr/>
          </p:nvGrpSpPr>
          <p:grpSpPr>
            <a:xfrm>
              <a:off x="5344010" y="1022418"/>
              <a:ext cx="1364536" cy="1677791"/>
              <a:chOff x="5344010" y="1022418"/>
              <a:chExt cx="1364536" cy="1677791"/>
            </a:xfrm>
          </p:grpSpPr>
          <p:sp>
            <p:nvSpPr>
              <p:cNvPr id="101" name="îš1ïḋé"/>
              <p:cNvSpPr/>
              <p:nvPr/>
            </p:nvSpPr>
            <p:spPr bwMode="auto">
              <a:xfrm rot="10800000" flipH="1">
                <a:off x="5344010" y="1022418"/>
                <a:ext cx="1364536" cy="1677791"/>
              </a:xfrm>
              <a:prstGeom prst="parallelogram">
                <a:avLst>
                  <a:gd name="adj" fmla="val 41199"/>
                </a:avLst>
              </a:prstGeom>
              <a:solidFill>
                <a:schemeClr val="bg1"/>
              </a:solidFill>
              <a:ln w="76200">
                <a:noFill/>
                <a:prstDash val="solid"/>
                <a:miter lim="800000"/>
              </a:ln>
              <a:effectLst>
                <a:outerShdw blurRad="3429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solidFill>
                    <a:prstClr val="white"/>
                  </a:solidFill>
                </a:endParaRPr>
              </a:p>
            </p:txBody>
          </p:sp>
          <p:sp>
            <p:nvSpPr>
              <p:cNvPr id="102" name="矩形 101"/>
              <p:cNvSpPr/>
              <p:nvPr/>
            </p:nvSpPr>
            <p:spPr>
              <a:xfrm>
                <a:off x="5597314" y="1261150"/>
                <a:ext cx="857927" cy="1200329"/>
              </a:xfrm>
              <a:prstGeom prst="rect">
                <a:avLst/>
              </a:prstGeom>
            </p:spPr>
            <p:txBody>
              <a:bodyPr vert="horz" wrap="none">
                <a:spAutoFit/>
              </a:bodyPr>
              <a:lstStyle/>
              <a:p>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方</a:t>
                </a:r>
                <a:endPar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sym typeface="+mn-ea"/>
                </a:endParaRPr>
              </a:p>
              <a:p>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  法</a:t>
                </a:r>
                <a:endPar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sym typeface="+mn-ea"/>
                </a:endParaRPr>
              </a:p>
              <a:p>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    论</a:t>
                </a: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018392" y="717259"/>
            <a:ext cx="4777533" cy="400110"/>
            <a:chOff x="1131850" y="3079821"/>
            <a:chExt cx="4777533" cy="400110"/>
          </a:xfrm>
        </p:grpSpPr>
        <p:sp>
          <p:nvSpPr>
            <p:cNvPr id="4" name="文本框 3"/>
            <p:cNvSpPr txBox="1"/>
            <p:nvPr/>
          </p:nvSpPr>
          <p:spPr>
            <a:xfrm>
              <a:off x="1383664" y="3079821"/>
              <a:ext cx="4525719" cy="400110"/>
            </a:xfrm>
            <a:prstGeom prst="rect">
              <a:avLst/>
            </a:prstGeom>
            <a:noFill/>
          </p:spPr>
          <p:txBody>
            <a:bodyPr wrap="square" rtlCol="0">
              <a:spAutoFit/>
            </a:bodyPr>
            <a:lstStyle/>
            <a:p>
              <a:pPr>
                <a:spcBef>
                  <a:spcPct val="50000"/>
                </a:spcBef>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透过现象把握本质</a:t>
              </a:r>
            </a:p>
          </p:txBody>
        </p:sp>
        <p:grpSp>
          <p:nvGrpSpPr>
            <p:cNvPr id="7" name="组合 6"/>
            <p:cNvGrpSpPr/>
            <p:nvPr/>
          </p:nvGrpSpPr>
          <p:grpSpPr>
            <a:xfrm>
              <a:off x="1131850" y="3158981"/>
              <a:ext cx="263338" cy="243183"/>
              <a:chOff x="1164218" y="3158981"/>
              <a:chExt cx="263338" cy="243183"/>
            </a:xfrm>
          </p:grpSpPr>
          <p:grpSp>
            <p:nvGrpSpPr>
              <p:cNvPr id="9" name="组合 8"/>
              <p:cNvGrpSpPr/>
              <p:nvPr/>
            </p:nvGrpSpPr>
            <p:grpSpPr>
              <a:xfrm>
                <a:off x="1164220" y="3158981"/>
                <a:ext cx="263336" cy="240802"/>
                <a:chOff x="1164220" y="3158981"/>
                <a:chExt cx="263336" cy="240802"/>
              </a:xfrm>
            </p:grpSpPr>
            <p:sp>
              <p:nvSpPr>
                <p:cNvPr id="11" name="平行四边形 10"/>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三角形 11"/>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直角三角形 9"/>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 name="组合 1"/>
          <p:cNvGrpSpPr/>
          <p:nvPr/>
        </p:nvGrpSpPr>
        <p:grpSpPr>
          <a:xfrm>
            <a:off x="0" y="1366576"/>
            <a:ext cx="12192000" cy="4893547"/>
            <a:chOff x="0" y="1366576"/>
            <a:chExt cx="12192000" cy="4893547"/>
          </a:xfrm>
        </p:grpSpPr>
        <p:grpSp>
          <p:nvGrpSpPr>
            <p:cNvPr id="14" name="组合 13"/>
            <p:cNvGrpSpPr/>
            <p:nvPr/>
          </p:nvGrpSpPr>
          <p:grpSpPr>
            <a:xfrm>
              <a:off x="0" y="1366576"/>
              <a:ext cx="12192000" cy="4893547"/>
              <a:chOff x="0" y="2313427"/>
              <a:chExt cx="12192000" cy="3734661"/>
            </a:xfrm>
          </p:grpSpPr>
          <p:sp>
            <p:nvSpPr>
              <p:cNvPr id="15" name="矩形 14"/>
              <p:cNvSpPr/>
              <p:nvPr/>
            </p:nvSpPr>
            <p:spPr>
              <a:xfrm>
                <a:off x="0" y="2313427"/>
                <a:ext cx="12192000" cy="3734661"/>
              </a:xfrm>
              <a:prstGeom prst="rect">
                <a:avLst/>
              </a:prstGeom>
              <a:solidFill>
                <a:schemeClr val="bg1"/>
              </a:solidFill>
              <a:ln w="12700" cap="rnd">
                <a:noFill/>
                <a:prstDash val="solid"/>
                <a:round/>
              </a:ln>
              <a:effectLst>
                <a:outerShdw blurRad="254000" dist="127000" algn="ctr"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dirty="0">
                  <a:solidFill>
                    <a:schemeClr val="accent2"/>
                  </a:solidFill>
                </a:endParaRPr>
              </a:p>
            </p:txBody>
          </p:sp>
          <p:sp>
            <p:nvSpPr>
              <p:cNvPr id="16" name="圆角矩形 14"/>
              <p:cNvSpPr/>
              <p:nvPr/>
            </p:nvSpPr>
            <p:spPr>
              <a:xfrm>
                <a:off x="6842610" y="2702535"/>
                <a:ext cx="5170713" cy="3019766"/>
              </a:xfrm>
              <a:prstGeom prst="roundRect">
                <a:avLst>
                  <a:gd name="adj" fmla="val 7209"/>
                </a:avLst>
              </a:prstGeom>
              <a:solidFill>
                <a:srgbClr val="FFF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7" name="文本框 16"/>
            <p:cNvSpPr txBox="1"/>
            <p:nvPr/>
          </p:nvSpPr>
          <p:spPr>
            <a:xfrm>
              <a:off x="7580065" y="2074411"/>
              <a:ext cx="4212542" cy="3477875"/>
            </a:xfrm>
            <a:prstGeom prst="rect">
              <a:avLst/>
            </a:prstGeom>
            <a:noFill/>
          </p:spPr>
          <p:txBody>
            <a:bodyPr wrap="square">
              <a:spAutoFit/>
            </a:bodyPr>
            <a:lstStyle>
              <a:defPPr>
                <a:defRPr lang="zh-CN"/>
              </a:defPPr>
              <a:lvl1pPr algn="just">
                <a:lnSpc>
                  <a:spcPct val="150000"/>
                </a:lnSpc>
                <a:spcAft>
                  <a:spcPts val="1200"/>
                </a:spcAft>
                <a:buClr>
                  <a:srgbClr val="0076AA"/>
                </a:buClr>
                <a:buSzPct val="110000"/>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indent="457200"/>
              <a:r>
                <a:rPr lang="zh-CN" altLang="en-US" sz="2000" dirty="0"/>
                <a:t>九方皋是春秋战国时期秦国有名的相马能手，以善相马名于世，可他识千里马却不辨马的公母和毛色。</a:t>
              </a:r>
              <a:endParaRPr lang="en-US" altLang="zh-CN" sz="2000" dirty="0"/>
            </a:p>
            <a:p>
              <a:pPr indent="457200"/>
              <a:r>
                <a:rPr lang="zh-CN" altLang="en-US" sz="2000" dirty="0"/>
                <a:t>伯乐却称赞他这是“若皋之所观天机也，得其精而忘其粗，在其内而忘其外；见其所见，不见其所不见；视其所视，而遗其所不视”。</a:t>
              </a:r>
            </a:p>
          </p:txBody>
        </p:sp>
      </p:grpSp>
      <p:sp>
        <p:nvSpPr>
          <p:cNvPr id="18" name="文本框 17"/>
          <p:cNvSpPr txBox="1"/>
          <p:nvPr/>
        </p:nvSpPr>
        <p:spPr>
          <a:xfrm>
            <a:off x="3422036" y="5173595"/>
            <a:ext cx="954107" cy="276999"/>
          </a:xfrm>
          <a:prstGeom prst="rect">
            <a:avLst/>
          </a:prstGeom>
        </p:spPr>
        <p:txBody>
          <a:bodyPr wrap="none">
            <a:spAutoFit/>
          </a:bodyPr>
          <a:lstStyle>
            <a:defPPr>
              <a:defRPr lang="zh-CN"/>
            </a:defPPr>
            <a:lvl1pPr algn="ctr">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dirty="0"/>
              <a:t>九方皋相马</a:t>
            </a:r>
            <a:endParaRPr lang="en-US" altLang="zh-CN" dirty="0"/>
          </a:p>
        </p:txBody>
      </p:sp>
      <p:pic>
        <p:nvPicPr>
          <p:cNvPr id="27" name="Picture 2" descr="徐悲鸿《九方皋》赏析_书画_央视网(cctv.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50" y="2427670"/>
            <a:ext cx="6874483" cy="2635218"/>
          </a:xfrm>
          <a:prstGeom prst="rect">
            <a:avLst/>
          </a:prstGeom>
          <a:noFill/>
          <a:ln w="38100">
            <a:solidFill>
              <a:srgbClr val="FFFFFF"/>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flipH="1">
            <a:off x="6092201" y="4428968"/>
            <a:ext cx="5383574" cy="1447790"/>
            <a:chOff x="680225" y="2823783"/>
            <a:chExt cx="5383574" cy="1447790"/>
          </a:xfrm>
        </p:grpSpPr>
        <p:sp>
          <p:nvSpPr>
            <p:cNvPr id="39" name="矩形 38"/>
            <p:cNvSpPr/>
            <p:nvPr/>
          </p:nvSpPr>
          <p:spPr>
            <a:xfrm>
              <a:off x="760870" y="2823783"/>
              <a:ext cx="5302929" cy="1447537"/>
            </a:xfrm>
            <a:prstGeom prst="rect">
              <a:avLst/>
            </a:prstGeom>
            <a:solidFill>
              <a:schemeClr val="bg1"/>
            </a:solidFill>
            <a:ln>
              <a:noFill/>
            </a:ln>
            <a:effectLst>
              <a:outerShdw blurRad="635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梯形 39"/>
            <p:cNvSpPr/>
            <p:nvPr/>
          </p:nvSpPr>
          <p:spPr>
            <a:xfrm rot="16200000">
              <a:off x="-7544" y="3511804"/>
              <a:ext cx="1447538" cy="72000"/>
            </a:xfrm>
            <a:prstGeom prst="trapezoid">
              <a:avLst>
                <a:gd name="adj" fmla="val 12663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grpSp>
        <p:nvGrpSpPr>
          <p:cNvPr id="41" name="组合 40"/>
          <p:cNvGrpSpPr/>
          <p:nvPr/>
        </p:nvGrpSpPr>
        <p:grpSpPr>
          <a:xfrm flipH="1">
            <a:off x="6092201" y="2749403"/>
            <a:ext cx="5383574" cy="1447790"/>
            <a:chOff x="680225" y="2823783"/>
            <a:chExt cx="5383574" cy="1447790"/>
          </a:xfrm>
        </p:grpSpPr>
        <p:sp>
          <p:nvSpPr>
            <p:cNvPr id="42" name="矩形 41"/>
            <p:cNvSpPr/>
            <p:nvPr/>
          </p:nvSpPr>
          <p:spPr>
            <a:xfrm>
              <a:off x="760870" y="2823783"/>
              <a:ext cx="5302929" cy="1447537"/>
            </a:xfrm>
            <a:prstGeom prst="rect">
              <a:avLst/>
            </a:prstGeom>
            <a:solidFill>
              <a:schemeClr val="bg1"/>
            </a:solidFill>
            <a:ln>
              <a:noFill/>
            </a:ln>
            <a:effectLst>
              <a:outerShdw blurRad="635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梯形 42"/>
            <p:cNvSpPr/>
            <p:nvPr/>
          </p:nvSpPr>
          <p:spPr>
            <a:xfrm rot="16200000">
              <a:off x="-7544" y="3511804"/>
              <a:ext cx="1447538" cy="72000"/>
            </a:xfrm>
            <a:prstGeom prst="trapezoid">
              <a:avLst>
                <a:gd name="adj" fmla="val 12663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grpSp>
        <p:nvGrpSpPr>
          <p:cNvPr id="44" name="组合 43"/>
          <p:cNvGrpSpPr/>
          <p:nvPr/>
        </p:nvGrpSpPr>
        <p:grpSpPr>
          <a:xfrm>
            <a:off x="716225" y="4428968"/>
            <a:ext cx="5383574" cy="1447790"/>
            <a:chOff x="680225" y="2823783"/>
            <a:chExt cx="5383574" cy="1447790"/>
          </a:xfrm>
        </p:grpSpPr>
        <p:sp>
          <p:nvSpPr>
            <p:cNvPr id="45" name="矩形 44"/>
            <p:cNvSpPr/>
            <p:nvPr/>
          </p:nvSpPr>
          <p:spPr>
            <a:xfrm>
              <a:off x="760870" y="2823783"/>
              <a:ext cx="5302929" cy="1447537"/>
            </a:xfrm>
            <a:prstGeom prst="rect">
              <a:avLst/>
            </a:prstGeom>
            <a:solidFill>
              <a:schemeClr val="bg1"/>
            </a:solidFill>
            <a:ln>
              <a:noFill/>
            </a:ln>
            <a:effectLst>
              <a:outerShdw blurRad="635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梯形 45"/>
            <p:cNvSpPr/>
            <p:nvPr/>
          </p:nvSpPr>
          <p:spPr>
            <a:xfrm rot="16200000">
              <a:off x="-7544" y="3511804"/>
              <a:ext cx="1447538" cy="72000"/>
            </a:xfrm>
            <a:prstGeom prst="trapezoid">
              <a:avLst>
                <a:gd name="adj" fmla="val 126637"/>
              </a:avLst>
            </a:prstGeom>
            <a:solidFill>
              <a:srgbClr val="E55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7" name="矩形: 棱台 58"/>
          <p:cNvSpPr/>
          <p:nvPr/>
        </p:nvSpPr>
        <p:spPr>
          <a:xfrm flipH="1">
            <a:off x="6172846" y="1201937"/>
            <a:ext cx="5302929" cy="1190417"/>
          </a:xfrm>
          <a:prstGeom prst="bevel">
            <a:avLst>
              <a:gd name="adj" fmla="val 2797"/>
            </a:avLst>
          </a:prstGeom>
          <a:solidFill>
            <a:schemeClr val="bg1"/>
          </a:solidFill>
          <a:ln>
            <a:noFill/>
          </a:ln>
          <a:effectLst>
            <a:outerShdw blurRad="2540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8" name="组合 47"/>
          <p:cNvGrpSpPr/>
          <p:nvPr/>
        </p:nvGrpSpPr>
        <p:grpSpPr>
          <a:xfrm>
            <a:off x="716225" y="2749403"/>
            <a:ext cx="5383574" cy="1447790"/>
            <a:chOff x="680225" y="2823783"/>
            <a:chExt cx="5383574" cy="1447790"/>
          </a:xfrm>
        </p:grpSpPr>
        <p:sp>
          <p:nvSpPr>
            <p:cNvPr id="49" name="矩形 48"/>
            <p:cNvSpPr/>
            <p:nvPr/>
          </p:nvSpPr>
          <p:spPr>
            <a:xfrm>
              <a:off x="760870" y="2823783"/>
              <a:ext cx="5302929" cy="1447537"/>
            </a:xfrm>
            <a:prstGeom prst="rect">
              <a:avLst/>
            </a:prstGeom>
            <a:solidFill>
              <a:schemeClr val="bg1"/>
            </a:solidFill>
            <a:ln>
              <a:noFill/>
            </a:ln>
            <a:effectLst>
              <a:outerShdw blurRad="635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梯形 49"/>
            <p:cNvSpPr/>
            <p:nvPr/>
          </p:nvSpPr>
          <p:spPr>
            <a:xfrm rot="16200000">
              <a:off x="-7544" y="3511804"/>
              <a:ext cx="1447538" cy="72000"/>
            </a:xfrm>
            <a:prstGeom prst="trapezoid">
              <a:avLst>
                <a:gd name="adj" fmla="val 126637"/>
              </a:avLst>
            </a:prstGeom>
            <a:solidFill>
              <a:srgbClr val="E55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1" name="矩形: 棱台 12"/>
          <p:cNvSpPr/>
          <p:nvPr/>
        </p:nvSpPr>
        <p:spPr>
          <a:xfrm>
            <a:off x="716225" y="1201937"/>
            <a:ext cx="5302929" cy="1190417"/>
          </a:xfrm>
          <a:prstGeom prst="bevel">
            <a:avLst>
              <a:gd name="adj" fmla="val 2797"/>
            </a:avLst>
          </a:prstGeom>
          <a:solidFill>
            <a:schemeClr val="bg1"/>
          </a:solidFill>
          <a:ln>
            <a:noFill/>
          </a:ln>
          <a:effectLst>
            <a:outerShdw blurRad="254000" sx="102000" sy="102000" algn="c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文本框 51"/>
          <p:cNvSpPr txBox="1"/>
          <p:nvPr/>
        </p:nvSpPr>
        <p:spPr>
          <a:xfrm>
            <a:off x="6978708" y="1362631"/>
            <a:ext cx="2536958" cy="812530"/>
          </a:xfrm>
          <a:prstGeom prst="rect">
            <a:avLst/>
          </a:prstGeom>
          <a:noFill/>
        </p:spPr>
        <p:txBody>
          <a:bodyPr wrap="square" rtlCol="0">
            <a:spAutoFit/>
          </a:bodyPr>
          <a:lstStyle/>
          <a:p>
            <a:pPr>
              <a:lnSpc>
                <a:spcPct val="130000"/>
              </a:lnSpc>
            </a:pPr>
            <a:r>
              <a:rPr lang="zh-CN" altLang="en-US" dirty="0">
                <a:solidFill>
                  <a:prstClr val="black"/>
                </a:solidFill>
                <a:latin typeface="微软雅黑" panose="020B0503020204020204" pitchFamily="34" charset="-122"/>
                <a:ea typeface="微软雅黑" panose="020B0503020204020204" pitchFamily="34" charset="-122"/>
              </a:rPr>
              <a:t>被某种现象（即原因）所引起的现象。</a:t>
            </a:r>
          </a:p>
        </p:txBody>
      </p:sp>
      <p:sp>
        <p:nvSpPr>
          <p:cNvPr id="53" name="文本框 52"/>
          <p:cNvSpPr txBox="1"/>
          <p:nvPr/>
        </p:nvSpPr>
        <p:spPr>
          <a:xfrm>
            <a:off x="2671509" y="1357951"/>
            <a:ext cx="1978336" cy="812530"/>
          </a:xfrm>
          <a:prstGeom prst="rect">
            <a:avLst/>
          </a:prstGeom>
          <a:noFill/>
        </p:spPr>
        <p:txBody>
          <a:bodyPr wrap="square" rtlCol="0">
            <a:spAutoFit/>
          </a:bodyPr>
          <a:lstStyle/>
          <a:p>
            <a:pPr>
              <a:lnSpc>
                <a:spcPct val="130000"/>
              </a:lnSpc>
            </a:pPr>
            <a:r>
              <a:rPr lang="zh-CN" altLang="en-US" dirty="0">
                <a:solidFill>
                  <a:prstClr val="black"/>
                </a:solidFill>
                <a:latin typeface="微软雅黑" panose="020B0503020204020204" pitchFamily="34" charset="-122"/>
                <a:ea typeface="微软雅黑" panose="020B0503020204020204" pitchFamily="34" charset="-122"/>
              </a:rPr>
              <a:t>引起某种现象的现象。</a:t>
            </a:r>
            <a:endParaRPr lang="zh-CN" altLang="en-US" sz="1600" dirty="0">
              <a:solidFill>
                <a:prstClr val="black"/>
              </a:solidFill>
            </a:endParaRPr>
          </a:p>
        </p:txBody>
      </p:sp>
      <p:sp>
        <p:nvSpPr>
          <p:cNvPr id="54" name="文本框 53"/>
          <p:cNvSpPr txBox="1"/>
          <p:nvPr/>
        </p:nvSpPr>
        <p:spPr>
          <a:xfrm>
            <a:off x="922795" y="2836389"/>
            <a:ext cx="4271118" cy="1177566"/>
          </a:xfrm>
          <a:prstGeom prst="rect">
            <a:avLst/>
          </a:prstGeom>
          <a:noFill/>
        </p:spPr>
        <p:txBody>
          <a:bodyPr wrap="square" rtlCol="0">
            <a:spAutoFit/>
          </a:bodyPr>
          <a:lstStyle/>
          <a:p>
            <a:pPr algn="just">
              <a:lnSpc>
                <a:spcPct val="130000"/>
              </a:lnSpc>
            </a:pPr>
            <a:r>
              <a:rPr lang="zh-CN" altLang="en-US" sz="2000" b="1" dirty="0">
                <a:solidFill>
                  <a:srgbClr val="E55003"/>
                </a:solidFill>
                <a:latin typeface="微软雅黑" panose="020B0503020204020204" pitchFamily="34" charset="-122"/>
                <a:ea typeface="微软雅黑" panose="020B0503020204020204" pitchFamily="34" charset="-122"/>
              </a:rPr>
              <a:t>相互对立</a:t>
            </a:r>
            <a:r>
              <a:rPr lang="zh-CN" altLang="en-US" dirty="0">
                <a:solidFill>
                  <a:prstClr val="black"/>
                </a:solidFill>
                <a:latin typeface="微软雅黑" panose="020B0503020204020204" pitchFamily="34" charset="-122"/>
                <a:ea typeface="微软雅黑" panose="020B0503020204020204" pitchFamily="34" charset="-122"/>
              </a:rPr>
              <a:t>：在一个具体的因果联系中，原因就是原因，结果就是结果，原因在先，结果在后，不能混淆和颠倒。</a:t>
            </a:r>
          </a:p>
        </p:txBody>
      </p:sp>
      <p:sp>
        <p:nvSpPr>
          <p:cNvPr id="55" name="文本框 54"/>
          <p:cNvSpPr txBox="1"/>
          <p:nvPr/>
        </p:nvSpPr>
        <p:spPr>
          <a:xfrm>
            <a:off x="6876666" y="2836389"/>
            <a:ext cx="4527109" cy="1177566"/>
          </a:xfrm>
          <a:prstGeom prst="rect">
            <a:avLst/>
          </a:prstGeom>
          <a:noFill/>
        </p:spPr>
        <p:txBody>
          <a:bodyPr wrap="square" rtlCol="0">
            <a:spAutoFit/>
          </a:bodyPr>
          <a:lstStyle/>
          <a:p>
            <a:pPr>
              <a:lnSpc>
                <a:spcPct val="130000"/>
              </a:lnSpc>
            </a:pPr>
            <a:r>
              <a:rPr lang="zh-CN" altLang="en-US" sz="2000" b="1" dirty="0">
                <a:solidFill>
                  <a:srgbClr val="9A935B"/>
                </a:solidFill>
                <a:latin typeface="微软雅黑" panose="020B0503020204020204" pitchFamily="34" charset="-122"/>
                <a:ea typeface="微软雅黑" panose="020B0503020204020204" pitchFamily="34" charset="-122"/>
              </a:rPr>
              <a:t>相互统一</a:t>
            </a:r>
            <a:r>
              <a:rPr lang="zh-CN" altLang="en-US" dirty="0">
                <a:solidFill>
                  <a:srgbClr val="9A935B"/>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原因和结果相互依存，一定条件下可以相互转化。某现象在一联系中是原因，在另一联系中可能是结果，反之亦然。</a:t>
            </a:r>
          </a:p>
        </p:txBody>
      </p:sp>
      <p:sp>
        <p:nvSpPr>
          <p:cNvPr id="56" name="文本框 55"/>
          <p:cNvSpPr txBox="1"/>
          <p:nvPr/>
        </p:nvSpPr>
        <p:spPr>
          <a:xfrm>
            <a:off x="922655" y="4535805"/>
            <a:ext cx="4491355" cy="777457"/>
          </a:xfrm>
          <a:prstGeom prst="rect">
            <a:avLst/>
          </a:prstGeom>
          <a:noFill/>
        </p:spPr>
        <p:txBody>
          <a:bodyPr wrap="square" rtlCol="0">
            <a:spAutoFit/>
          </a:bodyPr>
          <a:lstStyle/>
          <a:p>
            <a:pPr algn="just">
              <a:lnSpc>
                <a:spcPct val="130000"/>
              </a:lnSpc>
            </a:pPr>
            <a:r>
              <a:rPr lang="en-US" altLang="zh-CN" dirty="0">
                <a:solidFill>
                  <a:prstClr val="black"/>
                </a:solidFill>
                <a:latin typeface="微软雅黑" panose="020B0503020204020204" pitchFamily="34" charset="-122"/>
                <a:ea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rPr>
              <a:t>要正确把握事物的因果关系，指导我们的认识和实践活动。</a:t>
            </a:r>
          </a:p>
        </p:txBody>
      </p:sp>
      <p:sp>
        <p:nvSpPr>
          <p:cNvPr id="57" name="文本框 56"/>
          <p:cNvSpPr txBox="1"/>
          <p:nvPr/>
        </p:nvSpPr>
        <p:spPr>
          <a:xfrm>
            <a:off x="6876666" y="4535959"/>
            <a:ext cx="4518464" cy="1137556"/>
          </a:xfrm>
          <a:prstGeom prst="rect">
            <a:avLst/>
          </a:prstGeom>
          <a:noFill/>
        </p:spPr>
        <p:txBody>
          <a:bodyPr wrap="square" rtlCol="0">
            <a:spAutoFit/>
          </a:bodyPr>
          <a:lstStyle/>
          <a:p>
            <a:pPr>
              <a:lnSpc>
                <a:spcPct val="130000"/>
              </a:lnSpc>
            </a:pPr>
            <a:r>
              <a:rPr lang="en-US" altLang="zh-CN" dirty="0">
                <a:solidFill>
                  <a:prstClr val="black"/>
                </a:solidFill>
                <a:latin typeface="微软雅黑" panose="020B0503020204020204" pitchFamily="34" charset="-122"/>
                <a:ea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rPr>
              <a:t>要发挥主观能动性，自觉努力地消除不利的原因，使因果关系运动朝着有利于人的发展方向运行，从而到达所需要的结果。</a:t>
            </a:r>
          </a:p>
        </p:txBody>
      </p:sp>
      <p:grpSp>
        <p:nvGrpSpPr>
          <p:cNvPr id="58" name="组合 57"/>
          <p:cNvGrpSpPr/>
          <p:nvPr/>
        </p:nvGrpSpPr>
        <p:grpSpPr>
          <a:xfrm>
            <a:off x="922795" y="1363083"/>
            <a:ext cx="1599718" cy="868124"/>
            <a:chOff x="732941" y="665933"/>
            <a:chExt cx="1599718" cy="868124"/>
          </a:xfrm>
        </p:grpSpPr>
        <p:grpSp>
          <p:nvGrpSpPr>
            <p:cNvPr id="59" name="组合 58"/>
            <p:cNvGrpSpPr/>
            <p:nvPr/>
          </p:nvGrpSpPr>
          <p:grpSpPr>
            <a:xfrm>
              <a:off x="766780" y="720426"/>
              <a:ext cx="777240" cy="785056"/>
              <a:chOff x="1908810" y="1123224"/>
              <a:chExt cx="777240" cy="785056"/>
            </a:xfrm>
          </p:grpSpPr>
          <p:sp>
            <p:nvSpPr>
              <p:cNvPr id="68" name="矩形 67"/>
              <p:cNvSpPr/>
              <p:nvPr/>
            </p:nvSpPr>
            <p:spPr>
              <a:xfrm>
                <a:off x="1908810" y="1129452"/>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69" name="直接连接符 51"/>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52"/>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53"/>
              <p:cNvCxnSpPr>
                <a:endCxn id="68" idx="3"/>
              </p:cNvCxnSpPr>
              <p:nvPr/>
            </p:nvCxnSpPr>
            <p:spPr>
              <a:xfrm>
                <a:off x="1922417" y="1511844"/>
                <a:ext cx="763633" cy="622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54"/>
              <p:cNvCxnSpPr>
                <a:endCxn id="68" idx="2"/>
              </p:cNvCxnSpPr>
              <p:nvPr/>
            </p:nvCxnSpPr>
            <p:spPr>
              <a:xfrm flipH="1">
                <a:off x="2297430" y="1123224"/>
                <a:ext cx="6804" cy="78346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0" name="矩形 59"/>
            <p:cNvSpPr/>
            <p:nvPr/>
          </p:nvSpPr>
          <p:spPr>
            <a:xfrm>
              <a:off x="732941" y="672283"/>
              <a:ext cx="825867" cy="861774"/>
            </a:xfrm>
            <a:prstGeom prst="rect">
              <a:avLst/>
            </a:prstGeom>
          </p:spPr>
          <p:txBody>
            <a:bodyPr wrap="none">
              <a:spAutoFit/>
            </a:bodyPr>
            <a:lstStyle/>
            <a:p>
              <a:r>
                <a:rPr lang="zh-CN" altLang="en-US" sz="5000" dirty="0">
                  <a:solidFill>
                    <a:srgbClr val="E55003"/>
                  </a:solidFill>
                  <a:latin typeface="华文新魏" panose="02010800040101010101" pitchFamily="2" charset="-122"/>
                  <a:ea typeface="华文新魏" panose="02010800040101010101" pitchFamily="2" charset="-122"/>
                </a:rPr>
                <a:t>原</a:t>
              </a:r>
            </a:p>
          </p:txBody>
        </p:sp>
        <p:grpSp>
          <p:nvGrpSpPr>
            <p:cNvPr id="61" name="组合 60"/>
            <p:cNvGrpSpPr/>
            <p:nvPr/>
          </p:nvGrpSpPr>
          <p:grpSpPr>
            <a:xfrm>
              <a:off x="1541549" y="725067"/>
              <a:ext cx="781148" cy="778827"/>
              <a:chOff x="1908810" y="1131040"/>
              <a:chExt cx="781148" cy="778827"/>
            </a:xfrm>
          </p:grpSpPr>
          <p:sp>
            <p:nvSpPr>
              <p:cNvPr id="63" name="矩形 62"/>
              <p:cNvSpPr/>
              <p:nvPr/>
            </p:nvSpPr>
            <p:spPr>
              <a:xfrm>
                <a:off x="1912718" y="1132627"/>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64" name="直接连接符 46"/>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47"/>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接连接符 48"/>
              <p:cNvCxnSpPr>
                <a:endCxn id="63" idx="3"/>
              </p:cNvCxnSpPr>
              <p:nvPr/>
            </p:nvCxnSpPr>
            <p:spPr>
              <a:xfrm flipV="1">
                <a:off x="1926325" y="1521247"/>
                <a:ext cx="763633" cy="6229"/>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直接连接符 49"/>
              <p:cNvCxnSpPr>
                <a:endCxn id="63" idx="2"/>
              </p:cNvCxnSpPr>
              <p:nvPr/>
            </p:nvCxnSpPr>
            <p:spPr>
              <a:xfrm flipH="1">
                <a:off x="2301338" y="1138856"/>
                <a:ext cx="6804" cy="771011"/>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2" name="矩形 61"/>
            <p:cNvSpPr/>
            <p:nvPr/>
          </p:nvSpPr>
          <p:spPr>
            <a:xfrm>
              <a:off x="1506792" y="665933"/>
              <a:ext cx="825867" cy="861774"/>
            </a:xfrm>
            <a:prstGeom prst="rect">
              <a:avLst/>
            </a:prstGeom>
          </p:spPr>
          <p:txBody>
            <a:bodyPr wrap="none">
              <a:spAutoFit/>
            </a:bodyPr>
            <a:lstStyle/>
            <a:p>
              <a:r>
                <a:rPr lang="zh-CN" altLang="en-US" sz="5000" dirty="0">
                  <a:solidFill>
                    <a:srgbClr val="E55003"/>
                  </a:solidFill>
                  <a:latin typeface="华文新魏" panose="02010800040101010101" pitchFamily="2" charset="-122"/>
                  <a:ea typeface="华文新魏" panose="02010800040101010101" pitchFamily="2" charset="-122"/>
                </a:rPr>
                <a:t>因</a:t>
              </a:r>
            </a:p>
          </p:txBody>
        </p:sp>
      </p:grpSp>
      <p:grpSp>
        <p:nvGrpSpPr>
          <p:cNvPr id="73" name="组合 72"/>
          <p:cNvGrpSpPr/>
          <p:nvPr/>
        </p:nvGrpSpPr>
        <p:grpSpPr>
          <a:xfrm>
            <a:off x="9679449" y="1363083"/>
            <a:ext cx="1599718" cy="868124"/>
            <a:chOff x="732941" y="665933"/>
            <a:chExt cx="1599718" cy="868124"/>
          </a:xfrm>
        </p:grpSpPr>
        <p:grpSp>
          <p:nvGrpSpPr>
            <p:cNvPr id="74" name="组合 73"/>
            <p:cNvGrpSpPr/>
            <p:nvPr/>
          </p:nvGrpSpPr>
          <p:grpSpPr>
            <a:xfrm>
              <a:off x="766780" y="720426"/>
              <a:ext cx="777240" cy="785056"/>
              <a:chOff x="1908810" y="1123224"/>
              <a:chExt cx="777240" cy="785056"/>
            </a:xfrm>
          </p:grpSpPr>
          <p:sp>
            <p:nvSpPr>
              <p:cNvPr id="83" name="矩形 82"/>
              <p:cNvSpPr/>
              <p:nvPr/>
            </p:nvSpPr>
            <p:spPr>
              <a:xfrm>
                <a:off x="1908810" y="1129452"/>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84" name="直接连接符 76"/>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直接连接符 77"/>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直接连接符 78"/>
              <p:cNvCxnSpPr>
                <a:endCxn id="83" idx="3"/>
              </p:cNvCxnSpPr>
              <p:nvPr/>
            </p:nvCxnSpPr>
            <p:spPr>
              <a:xfrm>
                <a:off x="1922417" y="1511844"/>
                <a:ext cx="763633" cy="622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直接连接符 79"/>
              <p:cNvCxnSpPr>
                <a:endCxn id="83" idx="2"/>
              </p:cNvCxnSpPr>
              <p:nvPr/>
            </p:nvCxnSpPr>
            <p:spPr>
              <a:xfrm flipH="1">
                <a:off x="2297430" y="1123224"/>
                <a:ext cx="6804" cy="78346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5" name="矩形 74"/>
            <p:cNvSpPr/>
            <p:nvPr/>
          </p:nvSpPr>
          <p:spPr>
            <a:xfrm>
              <a:off x="732941" y="672283"/>
              <a:ext cx="825867" cy="861774"/>
            </a:xfrm>
            <a:prstGeom prst="rect">
              <a:avLst/>
            </a:prstGeom>
          </p:spPr>
          <p:txBody>
            <a:bodyPr wrap="none">
              <a:spAutoFit/>
            </a:bodyPr>
            <a:lstStyle/>
            <a:p>
              <a:r>
                <a:rPr lang="zh-CN" altLang="en-US" sz="5000" dirty="0">
                  <a:solidFill>
                    <a:srgbClr val="9A935B"/>
                  </a:solidFill>
                  <a:latin typeface="华文新魏" panose="02010800040101010101" pitchFamily="2" charset="-122"/>
                  <a:ea typeface="华文新魏" panose="02010800040101010101" pitchFamily="2" charset="-122"/>
                </a:rPr>
                <a:t>结</a:t>
              </a:r>
            </a:p>
          </p:txBody>
        </p:sp>
        <p:grpSp>
          <p:nvGrpSpPr>
            <p:cNvPr id="76" name="组合 75"/>
            <p:cNvGrpSpPr/>
            <p:nvPr/>
          </p:nvGrpSpPr>
          <p:grpSpPr>
            <a:xfrm>
              <a:off x="1541549" y="725067"/>
              <a:ext cx="781148" cy="778827"/>
              <a:chOff x="1908810" y="1131040"/>
              <a:chExt cx="781148" cy="778827"/>
            </a:xfrm>
          </p:grpSpPr>
          <p:sp>
            <p:nvSpPr>
              <p:cNvPr id="78" name="矩形 77"/>
              <p:cNvSpPr/>
              <p:nvPr/>
            </p:nvSpPr>
            <p:spPr>
              <a:xfrm>
                <a:off x="1912718" y="1132627"/>
                <a:ext cx="777240" cy="77724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79" name="直接连接符 71"/>
              <p:cNvCxnSpPr/>
              <p:nvPr/>
            </p:nvCxnSpPr>
            <p:spPr>
              <a:xfrm>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接连接符 72"/>
              <p:cNvCxnSpPr/>
              <p:nvPr/>
            </p:nvCxnSpPr>
            <p:spPr>
              <a:xfrm flipV="1">
                <a:off x="1908810" y="1131040"/>
                <a:ext cx="777240" cy="77724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73"/>
              <p:cNvCxnSpPr>
                <a:endCxn id="78" idx="3"/>
              </p:cNvCxnSpPr>
              <p:nvPr/>
            </p:nvCxnSpPr>
            <p:spPr>
              <a:xfrm flipV="1">
                <a:off x="1926325" y="1521247"/>
                <a:ext cx="763633" cy="6229"/>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74"/>
              <p:cNvCxnSpPr>
                <a:endCxn id="78" idx="2"/>
              </p:cNvCxnSpPr>
              <p:nvPr/>
            </p:nvCxnSpPr>
            <p:spPr>
              <a:xfrm flipH="1">
                <a:off x="2301338" y="1138856"/>
                <a:ext cx="6804" cy="771011"/>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7" name="矩形 76"/>
            <p:cNvSpPr/>
            <p:nvPr/>
          </p:nvSpPr>
          <p:spPr>
            <a:xfrm>
              <a:off x="1506792" y="665933"/>
              <a:ext cx="825867" cy="861774"/>
            </a:xfrm>
            <a:prstGeom prst="rect">
              <a:avLst/>
            </a:prstGeom>
          </p:spPr>
          <p:txBody>
            <a:bodyPr wrap="none">
              <a:spAutoFit/>
            </a:bodyPr>
            <a:lstStyle/>
            <a:p>
              <a:r>
                <a:rPr lang="zh-CN" altLang="en-US" sz="5000" dirty="0">
                  <a:solidFill>
                    <a:srgbClr val="9A935B"/>
                  </a:solidFill>
                  <a:latin typeface="华文新魏" panose="02010800040101010101" pitchFamily="2" charset="-122"/>
                  <a:ea typeface="华文新魏" panose="02010800040101010101" pitchFamily="2" charset="-122"/>
                </a:rPr>
                <a:t>果</a:t>
              </a:r>
            </a:p>
          </p:txBody>
        </p:sp>
      </p:grpSp>
      <p:sp>
        <p:nvSpPr>
          <p:cNvPr id="89" name="îš1ïḋé"/>
          <p:cNvSpPr/>
          <p:nvPr/>
        </p:nvSpPr>
        <p:spPr bwMode="auto">
          <a:xfrm rot="5400000">
            <a:off x="5262246" y="991397"/>
            <a:ext cx="1677600" cy="1607377"/>
          </a:xfrm>
          <a:custGeom>
            <a:avLst/>
            <a:gdLst>
              <a:gd name="T0" fmla="*/ 1329 w 1329"/>
              <a:gd name="T1" fmla="*/ 0 h 1826"/>
              <a:gd name="T2" fmla="*/ 0 w 1329"/>
              <a:gd name="T3" fmla="*/ 774 h 1826"/>
              <a:gd name="T4" fmla="*/ 0 w 1329"/>
              <a:gd name="T5" fmla="*/ 1826 h 1826"/>
              <a:gd name="T6" fmla="*/ 1329 w 1329"/>
              <a:gd name="T7" fmla="*/ 1052 h 1826"/>
              <a:gd name="T8" fmla="*/ 1329 w 1329"/>
              <a:gd name="T9" fmla="*/ 0 h 1826"/>
            </a:gdLst>
            <a:ahLst/>
            <a:cxnLst>
              <a:cxn ang="0">
                <a:pos x="T0" y="T1"/>
              </a:cxn>
              <a:cxn ang="0">
                <a:pos x="T2" y="T3"/>
              </a:cxn>
              <a:cxn ang="0">
                <a:pos x="T4" y="T5"/>
              </a:cxn>
              <a:cxn ang="0">
                <a:pos x="T6" y="T7"/>
              </a:cxn>
              <a:cxn ang="0">
                <a:pos x="T8" y="T9"/>
              </a:cxn>
            </a:cxnLst>
            <a:rect l="0" t="0" r="r" b="b"/>
            <a:pathLst>
              <a:path w="1329" h="1826">
                <a:moveTo>
                  <a:pt x="1329" y="0"/>
                </a:moveTo>
                <a:lnTo>
                  <a:pt x="0" y="774"/>
                </a:lnTo>
                <a:lnTo>
                  <a:pt x="0" y="1826"/>
                </a:lnTo>
                <a:lnTo>
                  <a:pt x="1329" y="1052"/>
                </a:lnTo>
                <a:lnTo>
                  <a:pt x="1329" y="0"/>
                </a:lnTo>
                <a:close/>
              </a:path>
            </a:pathLst>
          </a:custGeom>
          <a:gradFill>
            <a:gsLst>
              <a:gs pos="50100">
                <a:schemeClr val="bg1"/>
              </a:gs>
              <a:gs pos="0">
                <a:schemeClr val="accent6">
                  <a:lumMod val="75000"/>
                </a:schemeClr>
              </a:gs>
              <a:gs pos="100000">
                <a:srgbClr val="E55003"/>
              </a:gs>
            </a:gsLst>
            <a:lin ang="5400000" scaled="1"/>
          </a:grad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solidFill>
                <a:prstClr val="white"/>
              </a:solidFill>
            </a:endParaRPr>
          </a:p>
        </p:txBody>
      </p:sp>
      <p:grpSp>
        <p:nvGrpSpPr>
          <p:cNvPr id="90" name="组合 89"/>
          <p:cNvGrpSpPr/>
          <p:nvPr/>
        </p:nvGrpSpPr>
        <p:grpSpPr>
          <a:xfrm>
            <a:off x="5413733" y="958250"/>
            <a:ext cx="1364536" cy="1677791"/>
            <a:chOff x="5344010" y="1022418"/>
            <a:chExt cx="1364536" cy="1677791"/>
          </a:xfrm>
        </p:grpSpPr>
        <p:sp>
          <p:nvSpPr>
            <p:cNvPr id="91" name="îš1ïḋé"/>
            <p:cNvSpPr/>
            <p:nvPr/>
          </p:nvSpPr>
          <p:spPr bwMode="auto">
            <a:xfrm rot="10800000" flipH="1">
              <a:off x="5344010" y="1022418"/>
              <a:ext cx="1364536" cy="1677791"/>
            </a:xfrm>
            <a:prstGeom prst="parallelogram">
              <a:avLst>
                <a:gd name="adj" fmla="val 41199"/>
              </a:avLst>
            </a:prstGeom>
            <a:solidFill>
              <a:schemeClr val="bg1"/>
            </a:solidFill>
            <a:ln w="76200">
              <a:noFill/>
              <a:prstDash val="solid"/>
              <a:miter lim="800000"/>
            </a:ln>
            <a:effectLst>
              <a:outerShdw blurRad="3429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solidFill>
                  <a:prstClr val="white"/>
                </a:solidFill>
              </a:endParaRPr>
            </a:p>
          </p:txBody>
        </p:sp>
        <p:sp>
          <p:nvSpPr>
            <p:cNvPr id="92" name="矩形 91"/>
            <p:cNvSpPr/>
            <p:nvPr/>
          </p:nvSpPr>
          <p:spPr>
            <a:xfrm>
              <a:off x="5714147" y="1449258"/>
              <a:ext cx="675185" cy="830997"/>
            </a:xfrm>
            <a:prstGeom prst="rect">
              <a:avLst/>
            </a:prstGeom>
          </p:spPr>
          <p:txBody>
            <a:bodyPr vert="horz" wrap="none">
              <a:spAutoFit/>
            </a:bodyPr>
            <a:lstStyle/>
            <a:p>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内</a:t>
              </a:r>
              <a:endPar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sym typeface="+mn-ea"/>
              </a:endParaRPr>
            </a:p>
            <a:p>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  </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涵</a:t>
              </a:r>
            </a:p>
          </p:txBody>
        </p:sp>
      </p:grpSp>
      <p:grpSp>
        <p:nvGrpSpPr>
          <p:cNvPr id="93" name="组合 92"/>
          <p:cNvGrpSpPr/>
          <p:nvPr/>
        </p:nvGrpSpPr>
        <p:grpSpPr>
          <a:xfrm flipH="1">
            <a:off x="5292312" y="2634403"/>
            <a:ext cx="1607377" cy="1677791"/>
            <a:chOff x="5222589" y="1022418"/>
            <a:chExt cx="1607377" cy="1677791"/>
          </a:xfrm>
        </p:grpSpPr>
        <p:sp>
          <p:nvSpPr>
            <p:cNvPr id="94" name="îš1ïḋé"/>
            <p:cNvSpPr/>
            <p:nvPr/>
          </p:nvSpPr>
          <p:spPr bwMode="auto">
            <a:xfrm rot="5400000">
              <a:off x="5187478" y="1057625"/>
              <a:ext cx="1677600" cy="1607377"/>
            </a:xfrm>
            <a:custGeom>
              <a:avLst/>
              <a:gdLst>
                <a:gd name="T0" fmla="*/ 1329 w 1329"/>
                <a:gd name="T1" fmla="*/ 0 h 1826"/>
                <a:gd name="T2" fmla="*/ 0 w 1329"/>
                <a:gd name="T3" fmla="*/ 774 h 1826"/>
                <a:gd name="T4" fmla="*/ 0 w 1329"/>
                <a:gd name="T5" fmla="*/ 1826 h 1826"/>
                <a:gd name="T6" fmla="*/ 1329 w 1329"/>
                <a:gd name="T7" fmla="*/ 1052 h 1826"/>
                <a:gd name="T8" fmla="*/ 1329 w 1329"/>
                <a:gd name="T9" fmla="*/ 0 h 1826"/>
              </a:gdLst>
              <a:ahLst/>
              <a:cxnLst>
                <a:cxn ang="0">
                  <a:pos x="T0" y="T1"/>
                </a:cxn>
                <a:cxn ang="0">
                  <a:pos x="T2" y="T3"/>
                </a:cxn>
                <a:cxn ang="0">
                  <a:pos x="T4" y="T5"/>
                </a:cxn>
                <a:cxn ang="0">
                  <a:pos x="T6" y="T7"/>
                </a:cxn>
                <a:cxn ang="0">
                  <a:pos x="T8" y="T9"/>
                </a:cxn>
              </a:cxnLst>
              <a:rect l="0" t="0" r="r" b="b"/>
              <a:pathLst>
                <a:path w="1329" h="1826">
                  <a:moveTo>
                    <a:pt x="1329" y="0"/>
                  </a:moveTo>
                  <a:lnTo>
                    <a:pt x="0" y="774"/>
                  </a:lnTo>
                  <a:lnTo>
                    <a:pt x="0" y="1826"/>
                  </a:lnTo>
                  <a:lnTo>
                    <a:pt x="1329" y="1052"/>
                  </a:lnTo>
                  <a:lnTo>
                    <a:pt x="1329" y="0"/>
                  </a:lnTo>
                  <a:close/>
                </a:path>
              </a:pathLst>
            </a:custGeom>
            <a:gradFill>
              <a:gsLst>
                <a:gs pos="50100">
                  <a:schemeClr val="bg1"/>
                </a:gs>
                <a:gs pos="100000">
                  <a:schemeClr val="accent6">
                    <a:lumMod val="75000"/>
                  </a:schemeClr>
                </a:gs>
                <a:gs pos="0">
                  <a:srgbClr val="E55003"/>
                </a:gs>
              </a:gsLst>
              <a:lin ang="5400000" scaled="0"/>
            </a:grad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solidFill>
                  <a:prstClr val="white"/>
                </a:solidFill>
              </a:endParaRPr>
            </a:p>
          </p:txBody>
        </p:sp>
        <p:grpSp>
          <p:nvGrpSpPr>
            <p:cNvPr id="95" name="组合 94"/>
            <p:cNvGrpSpPr/>
            <p:nvPr/>
          </p:nvGrpSpPr>
          <p:grpSpPr>
            <a:xfrm>
              <a:off x="5344010" y="1022418"/>
              <a:ext cx="1364536" cy="1677791"/>
              <a:chOff x="5344010" y="1022418"/>
              <a:chExt cx="1364536" cy="1677791"/>
            </a:xfrm>
          </p:grpSpPr>
          <p:sp>
            <p:nvSpPr>
              <p:cNvPr id="96" name="îš1ïḋé"/>
              <p:cNvSpPr/>
              <p:nvPr/>
            </p:nvSpPr>
            <p:spPr bwMode="auto">
              <a:xfrm rot="10800000" flipH="1">
                <a:off x="5344010" y="1022418"/>
                <a:ext cx="1364536" cy="1677791"/>
              </a:xfrm>
              <a:prstGeom prst="parallelogram">
                <a:avLst>
                  <a:gd name="adj" fmla="val 41199"/>
                </a:avLst>
              </a:prstGeom>
              <a:solidFill>
                <a:schemeClr val="bg1"/>
              </a:solidFill>
              <a:ln w="76200">
                <a:noFill/>
                <a:prstDash val="solid"/>
                <a:miter lim="800000"/>
              </a:ln>
              <a:effectLst>
                <a:outerShdw blurRad="3429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solidFill>
                    <a:prstClr val="white"/>
                  </a:solidFill>
                </a:endParaRPr>
              </a:p>
            </p:txBody>
          </p:sp>
          <p:sp>
            <p:nvSpPr>
              <p:cNvPr id="97" name="矩形 96"/>
              <p:cNvSpPr/>
              <p:nvPr/>
            </p:nvSpPr>
            <p:spPr>
              <a:xfrm>
                <a:off x="5688686" y="1445815"/>
                <a:ext cx="675185" cy="830997"/>
              </a:xfrm>
              <a:prstGeom prst="rect">
                <a:avLst/>
              </a:prstGeom>
            </p:spPr>
            <p:txBody>
              <a:bodyPr vert="horz" wrap="none">
                <a:spAutoFit/>
              </a:bodyPr>
              <a:lstStyle/>
              <a:p>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  关</a:t>
                </a:r>
              </a:p>
              <a:p>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系</a:t>
                </a:r>
              </a:p>
            </p:txBody>
          </p:sp>
        </p:grpSp>
      </p:grpSp>
      <p:grpSp>
        <p:nvGrpSpPr>
          <p:cNvPr id="98" name="组合 97"/>
          <p:cNvGrpSpPr/>
          <p:nvPr/>
        </p:nvGrpSpPr>
        <p:grpSpPr>
          <a:xfrm>
            <a:off x="5292312" y="4313968"/>
            <a:ext cx="1607377" cy="1677791"/>
            <a:chOff x="5222589" y="1022418"/>
            <a:chExt cx="1607377" cy="1677791"/>
          </a:xfrm>
        </p:grpSpPr>
        <p:sp>
          <p:nvSpPr>
            <p:cNvPr id="99" name="îš1ïḋé"/>
            <p:cNvSpPr/>
            <p:nvPr/>
          </p:nvSpPr>
          <p:spPr bwMode="auto">
            <a:xfrm rot="5400000">
              <a:off x="5187478" y="1057625"/>
              <a:ext cx="1677600" cy="1607377"/>
            </a:xfrm>
            <a:custGeom>
              <a:avLst/>
              <a:gdLst>
                <a:gd name="T0" fmla="*/ 1329 w 1329"/>
                <a:gd name="T1" fmla="*/ 0 h 1826"/>
                <a:gd name="T2" fmla="*/ 0 w 1329"/>
                <a:gd name="T3" fmla="*/ 774 h 1826"/>
                <a:gd name="T4" fmla="*/ 0 w 1329"/>
                <a:gd name="T5" fmla="*/ 1826 h 1826"/>
                <a:gd name="T6" fmla="*/ 1329 w 1329"/>
                <a:gd name="T7" fmla="*/ 1052 h 1826"/>
                <a:gd name="T8" fmla="*/ 1329 w 1329"/>
                <a:gd name="T9" fmla="*/ 0 h 1826"/>
              </a:gdLst>
              <a:ahLst/>
              <a:cxnLst>
                <a:cxn ang="0">
                  <a:pos x="T0" y="T1"/>
                </a:cxn>
                <a:cxn ang="0">
                  <a:pos x="T2" y="T3"/>
                </a:cxn>
                <a:cxn ang="0">
                  <a:pos x="T4" y="T5"/>
                </a:cxn>
                <a:cxn ang="0">
                  <a:pos x="T6" y="T7"/>
                </a:cxn>
                <a:cxn ang="0">
                  <a:pos x="T8" y="T9"/>
                </a:cxn>
              </a:cxnLst>
              <a:rect l="0" t="0" r="r" b="b"/>
              <a:pathLst>
                <a:path w="1329" h="1826">
                  <a:moveTo>
                    <a:pt x="1329" y="0"/>
                  </a:moveTo>
                  <a:lnTo>
                    <a:pt x="0" y="774"/>
                  </a:lnTo>
                  <a:lnTo>
                    <a:pt x="0" y="1826"/>
                  </a:lnTo>
                  <a:lnTo>
                    <a:pt x="1329" y="1052"/>
                  </a:lnTo>
                  <a:lnTo>
                    <a:pt x="1329" y="0"/>
                  </a:lnTo>
                  <a:close/>
                </a:path>
              </a:pathLst>
            </a:custGeom>
            <a:gradFill>
              <a:gsLst>
                <a:gs pos="50100">
                  <a:schemeClr val="bg1"/>
                </a:gs>
                <a:gs pos="0">
                  <a:schemeClr val="accent6">
                    <a:lumMod val="75000"/>
                  </a:schemeClr>
                </a:gs>
                <a:gs pos="100000">
                  <a:srgbClr val="E55003"/>
                </a:gs>
              </a:gsLst>
              <a:lin ang="5400000" scaled="1"/>
            </a:grad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solidFill>
                  <a:prstClr val="white"/>
                </a:solidFill>
              </a:endParaRPr>
            </a:p>
          </p:txBody>
        </p:sp>
        <p:grpSp>
          <p:nvGrpSpPr>
            <p:cNvPr id="100" name="组合 99"/>
            <p:cNvGrpSpPr/>
            <p:nvPr/>
          </p:nvGrpSpPr>
          <p:grpSpPr>
            <a:xfrm>
              <a:off x="5344010" y="1022418"/>
              <a:ext cx="1364536" cy="1677791"/>
              <a:chOff x="5344010" y="1022418"/>
              <a:chExt cx="1364536" cy="1677791"/>
            </a:xfrm>
          </p:grpSpPr>
          <p:sp>
            <p:nvSpPr>
              <p:cNvPr id="101" name="îš1ïḋé"/>
              <p:cNvSpPr/>
              <p:nvPr/>
            </p:nvSpPr>
            <p:spPr bwMode="auto">
              <a:xfrm rot="10800000" flipH="1">
                <a:off x="5344010" y="1022418"/>
                <a:ext cx="1364536" cy="1677791"/>
              </a:xfrm>
              <a:prstGeom prst="parallelogram">
                <a:avLst>
                  <a:gd name="adj" fmla="val 41199"/>
                </a:avLst>
              </a:prstGeom>
              <a:solidFill>
                <a:schemeClr val="bg1"/>
              </a:solidFill>
              <a:ln w="76200">
                <a:noFill/>
                <a:prstDash val="solid"/>
                <a:miter lim="800000"/>
              </a:ln>
              <a:effectLst>
                <a:outerShdw blurRad="3429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solidFill>
                    <a:prstClr val="white"/>
                  </a:solidFill>
                </a:endParaRPr>
              </a:p>
            </p:txBody>
          </p:sp>
          <p:sp>
            <p:nvSpPr>
              <p:cNvPr id="102" name="矩形 101"/>
              <p:cNvSpPr/>
              <p:nvPr/>
            </p:nvSpPr>
            <p:spPr>
              <a:xfrm>
                <a:off x="5597314" y="1261150"/>
                <a:ext cx="857927" cy="1200329"/>
              </a:xfrm>
              <a:prstGeom prst="rect">
                <a:avLst/>
              </a:prstGeom>
            </p:spPr>
            <p:txBody>
              <a:bodyPr vert="horz" wrap="none">
                <a:spAutoFit/>
              </a:bodyPr>
              <a:lstStyle/>
              <a:p>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方</a:t>
                </a:r>
                <a:endPar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sym typeface="+mn-ea"/>
                </a:endParaRPr>
              </a:p>
              <a:p>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  法</a:t>
                </a:r>
                <a:endPar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sym typeface="+mn-ea"/>
                </a:endParaRPr>
              </a:p>
              <a:p>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    论</a:t>
                </a: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86c0fd0e-5d6d-4798-b645-3be1dfb41c96"/>
  <p:tag name="COMMONDATA" val="eyJoZGlkIjoiY2Q3ZmQ4NmNjOTNhM2YzOTQ2M2Y1ZTdjYTllZWQ0OTI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6060c90e-0401-4de5-873d-864ec37927cf}"/>
  <p:tag name="TABLE_ENDDRAG_ORIGIN_RECT" val="199*309"/>
  <p:tag name="TABLE_ENDDRAG_RECT" val="703*141*199*309"/>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ISLIDE.ICON" val="#402761;#145514;#370512;#62271;#54491;#154861;#137135;#166996;"/>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TM10001106[[fn=徽章]]</Template>
  <TotalTime>30</TotalTime>
  <Words>5829</Words>
  <Application>Microsoft Office PowerPoint</Application>
  <PresentationFormat>宽屏</PresentationFormat>
  <Paragraphs>539</Paragraphs>
  <Slides>61</Slides>
  <Notes>50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61</vt:i4>
      </vt:variant>
    </vt:vector>
  </HeadingPairs>
  <TitlesOfParts>
    <vt:vector size="75" baseType="lpstr">
      <vt:lpstr>等线</vt:lpstr>
      <vt:lpstr>等线 Light</vt:lpstr>
      <vt:lpstr>黑体</vt:lpstr>
      <vt:lpstr>华文新魏</vt:lpstr>
      <vt:lpstr>华文中宋</vt:lpstr>
      <vt:lpstr>楷体</vt:lpstr>
      <vt:lpstr>楷体_GB2312</vt:lpstr>
      <vt:lpstr>宋体</vt:lpstr>
      <vt:lpstr>微软雅黑</vt:lpstr>
      <vt:lpstr>幼圆</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晓莉 刘</cp:lastModifiedBy>
  <cp:revision>46</cp:revision>
  <cp:lastPrinted>2022-07-27T02:50:00Z</cp:lastPrinted>
  <dcterms:created xsi:type="dcterms:W3CDTF">2020-06-02T08:44:00Z</dcterms:created>
  <dcterms:modified xsi:type="dcterms:W3CDTF">2023-10-16T13:18:54Z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90C0D5C78C5244A9882BA4FFC7D22C57_12</vt:lpwstr>
  </property>
  <property fmtid="{D5CDD505-2E9C-101B-9397-08002B2CF9AE}" pid="3" name="KSOProductBuildVer">
    <vt:lpwstr>2052-11.1.0.14309</vt:lpwstr>
  </property>
</Properties>
</file>